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 id="2147483696" r:id="rId3"/>
  </p:sldMasterIdLst>
  <p:notesMasterIdLst>
    <p:notesMasterId r:id="rId27"/>
  </p:notesMasterIdLst>
  <p:sldIdLst>
    <p:sldId id="416" r:id="rId4"/>
    <p:sldId id="417" r:id="rId5"/>
    <p:sldId id="418" r:id="rId6"/>
    <p:sldId id="292" r:id="rId7"/>
    <p:sldId id="257" r:id="rId8"/>
    <p:sldId id="916" r:id="rId9"/>
    <p:sldId id="280" r:id="rId10"/>
    <p:sldId id="273" r:id="rId11"/>
    <p:sldId id="812" r:id="rId12"/>
    <p:sldId id="294" r:id="rId13"/>
    <p:sldId id="295" r:id="rId14"/>
    <p:sldId id="282" r:id="rId15"/>
    <p:sldId id="258" r:id="rId16"/>
    <p:sldId id="268" r:id="rId17"/>
    <p:sldId id="267" r:id="rId18"/>
    <p:sldId id="259" r:id="rId19"/>
    <p:sldId id="639" r:id="rId20"/>
    <p:sldId id="287" r:id="rId21"/>
    <p:sldId id="288" r:id="rId22"/>
    <p:sldId id="289" r:id="rId23"/>
    <p:sldId id="290" r:id="rId24"/>
    <p:sldId id="284" r:id="rId25"/>
    <p:sldId id="29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4DF7"/>
    <a:srgbClr val="000000"/>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26"/>
    <p:restoredTop sz="90973"/>
  </p:normalViewPr>
  <p:slideViewPr>
    <p:cSldViewPr snapToGrid="0" snapToObjects="1">
      <p:cViewPr varScale="1">
        <p:scale>
          <a:sx n="184" d="100"/>
          <a:sy n="184" d="100"/>
        </p:scale>
        <p:origin x="8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AA421B-9BBC-A646-8E87-942F4A4861D8}" type="datetimeFigureOut">
              <a:rPr lang="en-GB" smtClean="0"/>
              <a:t>03/06/2026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BBEE3B-5395-5C4B-BED1-4A236395E281}" type="slidenum">
              <a:rPr lang="en-GB" smtClean="0"/>
              <a:t>‹#›</a:t>
            </a:fld>
            <a:endParaRPr lang="en-GB"/>
          </a:p>
        </p:txBody>
      </p:sp>
    </p:spTree>
    <p:extLst>
      <p:ext uri="{BB962C8B-B14F-4D97-AF65-F5344CB8AC3E}">
        <p14:creationId xmlns:p14="http://schemas.microsoft.com/office/powerpoint/2010/main" val="297961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F3865A8-76AE-456E-A5AA-DD3A13CC6CF3}" type="slidenum">
              <a:rPr lang="en-GB" smtClean="0"/>
              <a:pPr/>
              <a:t>6</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65A8-76AE-456E-A5AA-DD3A13CC6CF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0922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502DA7-A8EC-6040-99F3-7776D88CD200}" type="slidenum">
              <a:rPr lang="en-GB" smtClean="0"/>
              <a:t>13</a:t>
            </a:fld>
            <a:endParaRPr lang="en-GB"/>
          </a:p>
        </p:txBody>
      </p:sp>
    </p:spTree>
    <p:extLst>
      <p:ext uri="{BB962C8B-B14F-4D97-AF65-F5344CB8AC3E}">
        <p14:creationId xmlns:p14="http://schemas.microsoft.com/office/powerpoint/2010/main" val="3564513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502DA7-A8EC-6040-99F3-7776D88CD200}" type="slidenum">
              <a:rPr lang="en-GB" smtClean="0"/>
              <a:t>14</a:t>
            </a:fld>
            <a:endParaRPr lang="en-GB"/>
          </a:p>
        </p:txBody>
      </p:sp>
    </p:spTree>
    <p:extLst>
      <p:ext uri="{BB962C8B-B14F-4D97-AF65-F5344CB8AC3E}">
        <p14:creationId xmlns:p14="http://schemas.microsoft.com/office/powerpoint/2010/main" val="3770866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502DA7-A8EC-6040-99F3-7776D88CD200}" type="slidenum">
              <a:rPr lang="en-GB" smtClean="0"/>
              <a:t>15</a:t>
            </a:fld>
            <a:endParaRPr lang="en-GB"/>
          </a:p>
        </p:txBody>
      </p:sp>
    </p:spTree>
    <p:extLst>
      <p:ext uri="{BB962C8B-B14F-4D97-AF65-F5344CB8AC3E}">
        <p14:creationId xmlns:p14="http://schemas.microsoft.com/office/powerpoint/2010/main" val="2665744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BBEE3B-5395-5C4B-BED1-4A236395E281}" type="slidenum">
              <a:rPr lang="en-GB" smtClean="0"/>
              <a:t>17</a:t>
            </a:fld>
            <a:endParaRPr lang="en-GB"/>
          </a:p>
        </p:txBody>
      </p:sp>
    </p:spTree>
    <p:extLst>
      <p:ext uri="{BB962C8B-B14F-4D97-AF65-F5344CB8AC3E}">
        <p14:creationId xmlns:p14="http://schemas.microsoft.com/office/powerpoint/2010/main" val="809722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840711-D73F-3141-8EB3-2485BB089920}" type="datetimeFigureOut">
              <a:rPr lang="en-GB" smtClean="0"/>
              <a:t>03/06/2026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1422646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840711-D73F-3141-8EB3-2485BB089920}" type="datetimeFigureOut">
              <a:rPr lang="en-GB" smtClean="0"/>
              <a:t>03/06/2026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2429016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B840711-D73F-3141-8EB3-2485BB089920}" type="datetimeFigureOut">
              <a:rPr lang="en-GB" smtClean="0"/>
              <a:t>03/06/2026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2147728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B840711-D73F-3141-8EB3-2485BB089920}" type="datetimeFigureOut">
              <a:rPr lang="en-GB" smtClean="0"/>
              <a:t>03/06/2026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2387535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840711-D73F-3141-8EB3-2485BB089920}" type="datetimeFigureOut">
              <a:rPr lang="en-GB" smtClean="0"/>
              <a:t>03/06/2026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3932048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B840711-D73F-3141-8EB3-2485BB089920}" type="datetimeFigureOut">
              <a:rPr lang="en-GB" smtClean="0"/>
              <a:t>03/06/2026</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560533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B840711-D73F-3141-8EB3-2485BB089920}" type="datetimeFigureOut">
              <a:rPr lang="en-GB" smtClean="0"/>
              <a:t>03/06/2026</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1322491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840711-D73F-3141-8EB3-2485BB089920}" type="datetimeFigureOut">
              <a:rPr lang="en-GB" smtClean="0"/>
              <a:t>03/06/2026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698926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840711-D73F-3141-8EB3-2485BB089920}" type="datetimeFigureOut">
              <a:rPr lang="en-GB" smtClean="0"/>
              <a:t>03/06/2026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1862464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7"/>
            <a:ext cx="9144000" cy="754025"/>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6/3/26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3247550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6/3/26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83836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840711-D73F-3141-8EB3-2485BB089920}" type="datetimeFigureOut">
              <a:rPr lang="en-GB" smtClean="0"/>
              <a:t>03/06/2026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2912838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6"/>
            <a:ext cx="9144000" cy="754025"/>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6/3/26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89351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6/3/26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21139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6/3/26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3297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6/3/26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95818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6/3/26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6320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1" y="2057400"/>
            <a:ext cx="3652025" cy="3811588"/>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6/3/26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19683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20001" y="2057400"/>
            <a:ext cx="3652025" cy="3811588"/>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6/3/26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07105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6"/>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6/3/26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41623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6/3/26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95902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6/3/26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678570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840711-D73F-3141-8EB3-2485BB089920}" type="datetimeFigureOut">
              <a:rPr lang="en-GB" smtClean="0"/>
              <a:t>03/06/2026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1530037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6/3/26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39479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6"/>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587996" y="1885950"/>
            <a:ext cx="293624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829037" y="1885950"/>
            <a:ext cx="2932113"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7" y="257175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6/3/26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42965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6"/>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1332085" y="4873767"/>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4567645" y="4873766"/>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804323"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804198" y="4873764"/>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6/3/26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82733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6/3/26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752255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6/3/26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68213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5C0C-A9A0-DFBB-ED0E-8D683C5D74C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5D1E931-3846-4122-5921-E196AF33AF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6377BD1-5D94-0C55-17B1-67890F01C790}"/>
              </a:ext>
            </a:extLst>
          </p:cNvPr>
          <p:cNvSpPr>
            <a:spLocks noGrp="1"/>
          </p:cNvSpPr>
          <p:nvPr>
            <p:ph type="dt" sz="half" idx="10"/>
          </p:nvPr>
        </p:nvSpPr>
        <p:spPr/>
        <p:txBody>
          <a:bodyPr/>
          <a:lstStyle/>
          <a:p>
            <a:fld id="{C1211742-E4BD-3849-99C2-BFFEAABFDD6A}" type="datetimeFigureOut">
              <a:rPr lang="en-GB" smtClean="0"/>
              <a:t>03/06/2026</a:t>
            </a:fld>
            <a:endParaRPr lang="en-GB"/>
          </a:p>
        </p:txBody>
      </p:sp>
      <p:sp>
        <p:nvSpPr>
          <p:cNvPr id="5" name="Footer Placeholder 4">
            <a:extLst>
              <a:ext uri="{FF2B5EF4-FFF2-40B4-BE49-F238E27FC236}">
                <a16:creationId xmlns:a16="http://schemas.microsoft.com/office/drawing/2014/main" id="{98BF89C2-AEBA-B51C-F1B0-F178719E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31087C-F46E-DA96-0FDD-2E87F8621211}"/>
              </a:ext>
            </a:extLst>
          </p:cNvPr>
          <p:cNvSpPr>
            <a:spLocks noGrp="1"/>
          </p:cNvSpPr>
          <p:nvPr>
            <p:ph type="sldNum" sz="quarter" idx="12"/>
          </p:nvPr>
        </p:nvSpPr>
        <p:spPr/>
        <p:txBody>
          <a:bodyPr/>
          <a:lstStyle/>
          <a:p>
            <a:fld id="{D2EFACD8-FEDC-2746-BF6D-5876AA293C7B}" type="slidenum">
              <a:rPr lang="en-GB" smtClean="0"/>
              <a:t>‹#›</a:t>
            </a:fld>
            <a:endParaRPr lang="en-GB"/>
          </a:p>
        </p:txBody>
      </p:sp>
    </p:spTree>
    <p:extLst>
      <p:ext uri="{BB962C8B-B14F-4D97-AF65-F5344CB8AC3E}">
        <p14:creationId xmlns:p14="http://schemas.microsoft.com/office/powerpoint/2010/main" val="3066626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D030-5017-65C3-5904-3D95A544FB0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95CBC68-CAC1-6715-6A7D-D0984CF99BF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81DB337-EAF2-C7C4-9907-6B4A5466A410}"/>
              </a:ext>
            </a:extLst>
          </p:cNvPr>
          <p:cNvSpPr>
            <a:spLocks noGrp="1"/>
          </p:cNvSpPr>
          <p:nvPr>
            <p:ph type="dt" sz="half" idx="10"/>
          </p:nvPr>
        </p:nvSpPr>
        <p:spPr/>
        <p:txBody>
          <a:bodyPr/>
          <a:lstStyle/>
          <a:p>
            <a:fld id="{C1211742-E4BD-3849-99C2-BFFEAABFDD6A}" type="datetimeFigureOut">
              <a:rPr lang="en-GB" smtClean="0"/>
              <a:t>03/06/2026</a:t>
            </a:fld>
            <a:endParaRPr lang="en-GB"/>
          </a:p>
        </p:txBody>
      </p:sp>
      <p:sp>
        <p:nvSpPr>
          <p:cNvPr id="5" name="Footer Placeholder 4">
            <a:extLst>
              <a:ext uri="{FF2B5EF4-FFF2-40B4-BE49-F238E27FC236}">
                <a16:creationId xmlns:a16="http://schemas.microsoft.com/office/drawing/2014/main" id="{430B741A-69FA-6159-C6E3-A2FF9E408F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3BB97A-3FA2-9E7F-B25A-D866A5F42524}"/>
              </a:ext>
            </a:extLst>
          </p:cNvPr>
          <p:cNvSpPr>
            <a:spLocks noGrp="1"/>
          </p:cNvSpPr>
          <p:nvPr>
            <p:ph type="sldNum" sz="quarter" idx="12"/>
          </p:nvPr>
        </p:nvSpPr>
        <p:spPr/>
        <p:txBody>
          <a:bodyPr/>
          <a:lstStyle/>
          <a:p>
            <a:fld id="{D2EFACD8-FEDC-2746-BF6D-5876AA293C7B}" type="slidenum">
              <a:rPr lang="en-GB" smtClean="0"/>
              <a:t>‹#›</a:t>
            </a:fld>
            <a:endParaRPr lang="en-GB"/>
          </a:p>
        </p:txBody>
      </p:sp>
    </p:spTree>
    <p:extLst>
      <p:ext uri="{BB962C8B-B14F-4D97-AF65-F5344CB8AC3E}">
        <p14:creationId xmlns:p14="http://schemas.microsoft.com/office/powerpoint/2010/main" val="37360047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40E01-149E-DDF3-2024-8F1DD244D1A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05F4350-A487-99A1-5A0C-C98DFF79CA2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28C82D8-24E4-AA9D-DA02-A4C02E999652}"/>
              </a:ext>
            </a:extLst>
          </p:cNvPr>
          <p:cNvSpPr>
            <a:spLocks noGrp="1"/>
          </p:cNvSpPr>
          <p:nvPr>
            <p:ph type="dt" sz="half" idx="10"/>
          </p:nvPr>
        </p:nvSpPr>
        <p:spPr/>
        <p:txBody>
          <a:bodyPr/>
          <a:lstStyle/>
          <a:p>
            <a:fld id="{C1211742-E4BD-3849-99C2-BFFEAABFDD6A}" type="datetimeFigureOut">
              <a:rPr lang="en-GB" smtClean="0"/>
              <a:t>03/06/2026</a:t>
            </a:fld>
            <a:endParaRPr lang="en-GB"/>
          </a:p>
        </p:txBody>
      </p:sp>
      <p:sp>
        <p:nvSpPr>
          <p:cNvPr id="5" name="Footer Placeholder 4">
            <a:extLst>
              <a:ext uri="{FF2B5EF4-FFF2-40B4-BE49-F238E27FC236}">
                <a16:creationId xmlns:a16="http://schemas.microsoft.com/office/drawing/2014/main" id="{1A41B8A0-C6AA-B7D3-2049-A735B98537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485FC0-BCAB-3377-8F12-A6A662D8E494}"/>
              </a:ext>
            </a:extLst>
          </p:cNvPr>
          <p:cNvSpPr>
            <a:spLocks noGrp="1"/>
          </p:cNvSpPr>
          <p:nvPr>
            <p:ph type="sldNum" sz="quarter" idx="12"/>
          </p:nvPr>
        </p:nvSpPr>
        <p:spPr/>
        <p:txBody>
          <a:bodyPr/>
          <a:lstStyle/>
          <a:p>
            <a:fld id="{D2EFACD8-FEDC-2746-BF6D-5876AA293C7B}" type="slidenum">
              <a:rPr lang="en-GB" smtClean="0"/>
              <a:t>‹#›</a:t>
            </a:fld>
            <a:endParaRPr lang="en-GB"/>
          </a:p>
        </p:txBody>
      </p:sp>
    </p:spTree>
    <p:extLst>
      <p:ext uri="{BB962C8B-B14F-4D97-AF65-F5344CB8AC3E}">
        <p14:creationId xmlns:p14="http://schemas.microsoft.com/office/powerpoint/2010/main" val="2666576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DD6A-8BC1-D8D2-E2B2-CE94C507E2F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F78AE07-6272-45F3-D907-0C079D51CE9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A91FC98-87CA-193E-C985-52DEFC66C4D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2A81A00-01CF-43A6-1ADC-F10DBB028EA2}"/>
              </a:ext>
            </a:extLst>
          </p:cNvPr>
          <p:cNvSpPr>
            <a:spLocks noGrp="1"/>
          </p:cNvSpPr>
          <p:nvPr>
            <p:ph type="dt" sz="half" idx="10"/>
          </p:nvPr>
        </p:nvSpPr>
        <p:spPr/>
        <p:txBody>
          <a:bodyPr/>
          <a:lstStyle/>
          <a:p>
            <a:fld id="{C1211742-E4BD-3849-99C2-BFFEAABFDD6A}" type="datetimeFigureOut">
              <a:rPr lang="en-GB" smtClean="0"/>
              <a:t>03/06/2026</a:t>
            </a:fld>
            <a:endParaRPr lang="en-GB"/>
          </a:p>
        </p:txBody>
      </p:sp>
      <p:sp>
        <p:nvSpPr>
          <p:cNvPr id="6" name="Footer Placeholder 5">
            <a:extLst>
              <a:ext uri="{FF2B5EF4-FFF2-40B4-BE49-F238E27FC236}">
                <a16:creationId xmlns:a16="http://schemas.microsoft.com/office/drawing/2014/main" id="{20578E7B-1689-0F59-BA16-5BC1EFA60E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FCBFD5-BCFC-5316-12BF-0D2002051FB0}"/>
              </a:ext>
            </a:extLst>
          </p:cNvPr>
          <p:cNvSpPr>
            <a:spLocks noGrp="1"/>
          </p:cNvSpPr>
          <p:nvPr>
            <p:ph type="sldNum" sz="quarter" idx="12"/>
          </p:nvPr>
        </p:nvSpPr>
        <p:spPr/>
        <p:txBody>
          <a:bodyPr/>
          <a:lstStyle/>
          <a:p>
            <a:fld id="{D2EFACD8-FEDC-2746-BF6D-5876AA293C7B}" type="slidenum">
              <a:rPr lang="en-GB" smtClean="0"/>
              <a:t>‹#›</a:t>
            </a:fld>
            <a:endParaRPr lang="en-GB"/>
          </a:p>
        </p:txBody>
      </p:sp>
    </p:spTree>
    <p:extLst>
      <p:ext uri="{BB962C8B-B14F-4D97-AF65-F5344CB8AC3E}">
        <p14:creationId xmlns:p14="http://schemas.microsoft.com/office/powerpoint/2010/main" val="27960495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3D664-05FA-9E57-02B7-6B48DE0E054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3107FA8-28E1-8035-7D0D-FB5A716FC1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092C6AE-00F4-374E-BCB5-483BFDF239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0166CEC-32BA-9043-17AA-FC63AEEB15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096EA85-134C-B242-2FA0-C11B831FD7A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1358432-BE1C-B6FE-2D75-3054056D11B7}"/>
              </a:ext>
            </a:extLst>
          </p:cNvPr>
          <p:cNvSpPr>
            <a:spLocks noGrp="1"/>
          </p:cNvSpPr>
          <p:nvPr>
            <p:ph type="dt" sz="half" idx="10"/>
          </p:nvPr>
        </p:nvSpPr>
        <p:spPr/>
        <p:txBody>
          <a:bodyPr/>
          <a:lstStyle/>
          <a:p>
            <a:fld id="{C1211742-E4BD-3849-99C2-BFFEAABFDD6A}" type="datetimeFigureOut">
              <a:rPr lang="en-GB" smtClean="0"/>
              <a:t>03/06/2026</a:t>
            </a:fld>
            <a:endParaRPr lang="en-GB"/>
          </a:p>
        </p:txBody>
      </p:sp>
      <p:sp>
        <p:nvSpPr>
          <p:cNvPr id="8" name="Footer Placeholder 7">
            <a:extLst>
              <a:ext uri="{FF2B5EF4-FFF2-40B4-BE49-F238E27FC236}">
                <a16:creationId xmlns:a16="http://schemas.microsoft.com/office/drawing/2014/main" id="{3E7DBF6E-8BEF-935F-86A7-4431F011BDC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1AA73D0-1C63-B2A5-0C0F-1C9531B25DD6}"/>
              </a:ext>
            </a:extLst>
          </p:cNvPr>
          <p:cNvSpPr>
            <a:spLocks noGrp="1"/>
          </p:cNvSpPr>
          <p:nvPr>
            <p:ph type="sldNum" sz="quarter" idx="12"/>
          </p:nvPr>
        </p:nvSpPr>
        <p:spPr/>
        <p:txBody>
          <a:bodyPr/>
          <a:lstStyle/>
          <a:p>
            <a:fld id="{D2EFACD8-FEDC-2746-BF6D-5876AA293C7B}" type="slidenum">
              <a:rPr lang="en-GB" smtClean="0"/>
              <a:t>‹#›</a:t>
            </a:fld>
            <a:endParaRPr lang="en-GB"/>
          </a:p>
        </p:txBody>
      </p:sp>
    </p:spTree>
    <p:extLst>
      <p:ext uri="{BB962C8B-B14F-4D97-AF65-F5344CB8AC3E}">
        <p14:creationId xmlns:p14="http://schemas.microsoft.com/office/powerpoint/2010/main" val="2298739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840711-D73F-3141-8EB3-2485BB089920}" type="datetimeFigureOut">
              <a:rPr lang="en-GB" smtClean="0"/>
              <a:t>03/06/2026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9895816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945FE-20AF-0C98-8FD8-B59DA52227E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08A8B253-E15D-3650-97E1-425CBCB20CD5}"/>
              </a:ext>
            </a:extLst>
          </p:cNvPr>
          <p:cNvSpPr>
            <a:spLocks noGrp="1"/>
          </p:cNvSpPr>
          <p:nvPr>
            <p:ph type="dt" sz="half" idx="10"/>
          </p:nvPr>
        </p:nvSpPr>
        <p:spPr/>
        <p:txBody>
          <a:bodyPr/>
          <a:lstStyle/>
          <a:p>
            <a:fld id="{C1211742-E4BD-3849-99C2-BFFEAABFDD6A}" type="datetimeFigureOut">
              <a:rPr lang="en-GB" smtClean="0"/>
              <a:t>03/06/2026</a:t>
            </a:fld>
            <a:endParaRPr lang="en-GB"/>
          </a:p>
        </p:txBody>
      </p:sp>
      <p:sp>
        <p:nvSpPr>
          <p:cNvPr id="4" name="Footer Placeholder 3">
            <a:extLst>
              <a:ext uri="{FF2B5EF4-FFF2-40B4-BE49-F238E27FC236}">
                <a16:creationId xmlns:a16="http://schemas.microsoft.com/office/drawing/2014/main" id="{770B4873-2BDE-0814-493D-4039F9300A4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E9B11D1-21CF-12B3-2A20-0DCC16668519}"/>
              </a:ext>
            </a:extLst>
          </p:cNvPr>
          <p:cNvSpPr>
            <a:spLocks noGrp="1"/>
          </p:cNvSpPr>
          <p:nvPr>
            <p:ph type="sldNum" sz="quarter" idx="12"/>
          </p:nvPr>
        </p:nvSpPr>
        <p:spPr/>
        <p:txBody>
          <a:bodyPr/>
          <a:lstStyle/>
          <a:p>
            <a:fld id="{D2EFACD8-FEDC-2746-BF6D-5876AA293C7B}" type="slidenum">
              <a:rPr lang="en-GB" smtClean="0"/>
              <a:t>‹#›</a:t>
            </a:fld>
            <a:endParaRPr lang="en-GB"/>
          </a:p>
        </p:txBody>
      </p:sp>
    </p:spTree>
    <p:extLst>
      <p:ext uri="{BB962C8B-B14F-4D97-AF65-F5344CB8AC3E}">
        <p14:creationId xmlns:p14="http://schemas.microsoft.com/office/powerpoint/2010/main" val="4050741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E85728-E1D0-4E66-141B-7B99F4F6704D}"/>
              </a:ext>
            </a:extLst>
          </p:cNvPr>
          <p:cNvSpPr>
            <a:spLocks noGrp="1"/>
          </p:cNvSpPr>
          <p:nvPr>
            <p:ph type="dt" sz="half" idx="10"/>
          </p:nvPr>
        </p:nvSpPr>
        <p:spPr/>
        <p:txBody>
          <a:bodyPr/>
          <a:lstStyle/>
          <a:p>
            <a:fld id="{C1211742-E4BD-3849-99C2-BFFEAABFDD6A}" type="datetimeFigureOut">
              <a:rPr lang="en-GB" smtClean="0"/>
              <a:t>03/06/2026</a:t>
            </a:fld>
            <a:endParaRPr lang="en-GB"/>
          </a:p>
        </p:txBody>
      </p:sp>
      <p:sp>
        <p:nvSpPr>
          <p:cNvPr id="3" name="Footer Placeholder 2">
            <a:extLst>
              <a:ext uri="{FF2B5EF4-FFF2-40B4-BE49-F238E27FC236}">
                <a16:creationId xmlns:a16="http://schemas.microsoft.com/office/drawing/2014/main" id="{C804D4E8-5035-7737-F382-F79303B05F7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B41335A-2385-BA12-D705-0A5AECB987AB}"/>
              </a:ext>
            </a:extLst>
          </p:cNvPr>
          <p:cNvSpPr>
            <a:spLocks noGrp="1"/>
          </p:cNvSpPr>
          <p:nvPr>
            <p:ph type="sldNum" sz="quarter" idx="12"/>
          </p:nvPr>
        </p:nvSpPr>
        <p:spPr/>
        <p:txBody>
          <a:bodyPr/>
          <a:lstStyle/>
          <a:p>
            <a:fld id="{D2EFACD8-FEDC-2746-BF6D-5876AA293C7B}" type="slidenum">
              <a:rPr lang="en-GB" smtClean="0"/>
              <a:t>‹#›</a:t>
            </a:fld>
            <a:endParaRPr lang="en-GB"/>
          </a:p>
        </p:txBody>
      </p:sp>
    </p:spTree>
    <p:extLst>
      <p:ext uri="{BB962C8B-B14F-4D97-AF65-F5344CB8AC3E}">
        <p14:creationId xmlns:p14="http://schemas.microsoft.com/office/powerpoint/2010/main" val="1609835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C0FE1-C5EA-F12D-B129-A93CA7F51E3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A144EAE-D7DF-29F2-2944-E530682D8D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BC5960A-CABB-4F5C-C7F2-9689E1B10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7974B76-57FC-3DE7-CEC9-0B12CCF7AE6B}"/>
              </a:ext>
            </a:extLst>
          </p:cNvPr>
          <p:cNvSpPr>
            <a:spLocks noGrp="1"/>
          </p:cNvSpPr>
          <p:nvPr>
            <p:ph type="dt" sz="half" idx="10"/>
          </p:nvPr>
        </p:nvSpPr>
        <p:spPr/>
        <p:txBody>
          <a:bodyPr/>
          <a:lstStyle/>
          <a:p>
            <a:fld id="{C1211742-E4BD-3849-99C2-BFFEAABFDD6A}" type="datetimeFigureOut">
              <a:rPr lang="en-GB" smtClean="0"/>
              <a:t>03/06/2026</a:t>
            </a:fld>
            <a:endParaRPr lang="en-GB"/>
          </a:p>
        </p:txBody>
      </p:sp>
      <p:sp>
        <p:nvSpPr>
          <p:cNvPr id="6" name="Footer Placeholder 5">
            <a:extLst>
              <a:ext uri="{FF2B5EF4-FFF2-40B4-BE49-F238E27FC236}">
                <a16:creationId xmlns:a16="http://schemas.microsoft.com/office/drawing/2014/main" id="{DFBAB401-A00A-CD2A-8BE5-46ECBBAB22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B87986-2FC3-3F1B-BF72-16664009737F}"/>
              </a:ext>
            </a:extLst>
          </p:cNvPr>
          <p:cNvSpPr>
            <a:spLocks noGrp="1"/>
          </p:cNvSpPr>
          <p:nvPr>
            <p:ph type="sldNum" sz="quarter" idx="12"/>
          </p:nvPr>
        </p:nvSpPr>
        <p:spPr/>
        <p:txBody>
          <a:bodyPr/>
          <a:lstStyle/>
          <a:p>
            <a:fld id="{D2EFACD8-FEDC-2746-BF6D-5876AA293C7B}" type="slidenum">
              <a:rPr lang="en-GB" smtClean="0"/>
              <a:t>‹#›</a:t>
            </a:fld>
            <a:endParaRPr lang="en-GB"/>
          </a:p>
        </p:txBody>
      </p:sp>
    </p:spTree>
    <p:extLst>
      <p:ext uri="{BB962C8B-B14F-4D97-AF65-F5344CB8AC3E}">
        <p14:creationId xmlns:p14="http://schemas.microsoft.com/office/powerpoint/2010/main" val="1759675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2174-F46F-6DD1-83A1-45D9412516A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EAA3D38-45CC-BED1-9833-630348FBCF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926CE88-338B-DDDC-713E-3792A4C1B4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14930AE-16B8-0253-8498-CCE8E796C830}"/>
              </a:ext>
            </a:extLst>
          </p:cNvPr>
          <p:cNvSpPr>
            <a:spLocks noGrp="1"/>
          </p:cNvSpPr>
          <p:nvPr>
            <p:ph type="dt" sz="half" idx="10"/>
          </p:nvPr>
        </p:nvSpPr>
        <p:spPr/>
        <p:txBody>
          <a:bodyPr/>
          <a:lstStyle/>
          <a:p>
            <a:fld id="{C1211742-E4BD-3849-99C2-BFFEAABFDD6A}" type="datetimeFigureOut">
              <a:rPr lang="en-GB" smtClean="0"/>
              <a:t>03/06/2026</a:t>
            </a:fld>
            <a:endParaRPr lang="en-GB"/>
          </a:p>
        </p:txBody>
      </p:sp>
      <p:sp>
        <p:nvSpPr>
          <p:cNvPr id="6" name="Footer Placeholder 5">
            <a:extLst>
              <a:ext uri="{FF2B5EF4-FFF2-40B4-BE49-F238E27FC236}">
                <a16:creationId xmlns:a16="http://schemas.microsoft.com/office/drawing/2014/main" id="{39D4BEFB-C133-F46B-34B5-5878D6D625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169B68-2619-5DA1-82AB-E226D6E4B175}"/>
              </a:ext>
            </a:extLst>
          </p:cNvPr>
          <p:cNvSpPr>
            <a:spLocks noGrp="1"/>
          </p:cNvSpPr>
          <p:nvPr>
            <p:ph type="sldNum" sz="quarter" idx="12"/>
          </p:nvPr>
        </p:nvSpPr>
        <p:spPr/>
        <p:txBody>
          <a:bodyPr/>
          <a:lstStyle/>
          <a:p>
            <a:fld id="{D2EFACD8-FEDC-2746-BF6D-5876AA293C7B}" type="slidenum">
              <a:rPr lang="en-GB" smtClean="0"/>
              <a:t>‹#›</a:t>
            </a:fld>
            <a:endParaRPr lang="en-GB"/>
          </a:p>
        </p:txBody>
      </p:sp>
    </p:spTree>
    <p:extLst>
      <p:ext uri="{BB962C8B-B14F-4D97-AF65-F5344CB8AC3E}">
        <p14:creationId xmlns:p14="http://schemas.microsoft.com/office/powerpoint/2010/main" val="4044291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E521E-E200-5421-46AC-CB8E90DBA10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6EE5E7E-9C12-29F5-6E8C-4B0D46836AB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D7A8DA9-2167-2D20-F598-5C73867C0E96}"/>
              </a:ext>
            </a:extLst>
          </p:cNvPr>
          <p:cNvSpPr>
            <a:spLocks noGrp="1"/>
          </p:cNvSpPr>
          <p:nvPr>
            <p:ph type="dt" sz="half" idx="10"/>
          </p:nvPr>
        </p:nvSpPr>
        <p:spPr/>
        <p:txBody>
          <a:bodyPr/>
          <a:lstStyle/>
          <a:p>
            <a:fld id="{C1211742-E4BD-3849-99C2-BFFEAABFDD6A}" type="datetimeFigureOut">
              <a:rPr lang="en-GB" smtClean="0"/>
              <a:t>03/06/2026</a:t>
            </a:fld>
            <a:endParaRPr lang="en-GB"/>
          </a:p>
        </p:txBody>
      </p:sp>
      <p:sp>
        <p:nvSpPr>
          <p:cNvPr id="5" name="Footer Placeholder 4">
            <a:extLst>
              <a:ext uri="{FF2B5EF4-FFF2-40B4-BE49-F238E27FC236}">
                <a16:creationId xmlns:a16="http://schemas.microsoft.com/office/drawing/2014/main" id="{1E459459-1473-D5BF-BDB3-A8E375C57C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91669B-A15E-88A1-647D-C8C0509F5D55}"/>
              </a:ext>
            </a:extLst>
          </p:cNvPr>
          <p:cNvSpPr>
            <a:spLocks noGrp="1"/>
          </p:cNvSpPr>
          <p:nvPr>
            <p:ph type="sldNum" sz="quarter" idx="12"/>
          </p:nvPr>
        </p:nvSpPr>
        <p:spPr/>
        <p:txBody>
          <a:bodyPr/>
          <a:lstStyle/>
          <a:p>
            <a:fld id="{D2EFACD8-FEDC-2746-BF6D-5876AA293C7B}" type="slidenum">
              <a:rPr lang="en-GB" smtClean="0"/>
              <a:t>‹#›</a:t>
            </a:fld>
            <a:endParaRPr lang="en-GB"/>
          </a:p>
        </p:txBody>
      </p:sp>
    </p:spTree>
    <p:extLst>
      <p:ext uri="{BB962C8B-B14F-4D97-AF65-F5344CB8AC3E}">
        <p14:creationId xmlns:p14="http://schemas.microsoft.com/office/powerpoint/2010/main" val="32157673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863F3A-B2C3-11AB-288B-565C7244F9A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D812C21-844F-D908-AEAB-A820750810F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FBA5F5A-066C-295E-7908-A9F7B410F958}"/>
              </a:ext>
            </a:extLst>
          </p:cNvPr>
          <p:cNvSpPr>
            <a:spLocks noGrp="1"/>
          </p:cNvSpPr>
          <p:nvPr>
            <p:ph type="dt" sz="half" idx="10"/>
          </p:nvPr>
        </p:nvSpPr>
        <p:spPr/>
        <p:txBody>
          <a:bodyPr/>
          <a:lstStyle/>
          <a:p>
            <a:fld id="{C1211742-E4BD-3849-99C2-BFFEAABFDD6A}" type="datetimeFigureOut">
              <a:rPr lang="en-GB" smtClean="0"/>
              <a:t>03/06/2026</a:t>
            </a:fld>
            <a:endParaRPr lang="en-GB"/>
          </a:p>
        </p:txBody>
      </p:sp>
      <p:sp>
        <p:nvSpPr>
          <p:cNvPr id="5" name="Footer Placeholder 4">
            <a:extLst>
              <a:ext uri="{FF2B5EF4-FFF2-40B4-BE49-F238E27FC236}">
                <a16:creationId xmlns:a16="http://schemas.microsoft.com/office/drawing/2014/main" id="{D0DAD40B-4B20-6FD3-098F-22FADA7B6F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1FADC5-4068-96AB-E6BA-E48DCF937C34}"/>
              </a:ext>
            </a:extLst>
          </p:cNvPr>
          <p:cNvSpPr>
            <a:spLocks noGrp="1"/>
          </p:cNvSpPr>
          <p:nvPr>
            <p:ph type="sldNum" sz="quarter" idx="12"/>
          </p:nvPr>
        </p:nvSpPr>
        <p:spPr/>
        <p:txBody>
          <a:bodyPr/>
          <a:lstStyle/>
          <a:p>
            <a:fld id="{D2EFACD8-FEDC-2746-BF6D-5876AA293C7B}" type="slidenum">
              <a:rPr lang="en-GB" smtClean="0"/>
              <a:t>‹#›</a:t>
            </a:fld>
            <a:endParaRPr lang="en-GB"/>
          </a:p>
        </p:txBody>
      </p:sp>
    </p:spTree>
    <p:extLst>
      <p:ext uri="{BB962C8B-B14F-4D97-AF65-F5344CB8AC3E}">
        <p14:creationId xmlns:p14="http://schemas.microsoft.com/office/powerpoint/2010/main" val="2280188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840711-D73F-3141-8EB3-2485BB089920}" type="datetimeFigureOut">
              <a:rPr lang="en-GB" smtClean="0"/>
              <a:t>03/06/2026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2903159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B840711-D73F-3141-8EB3-2485BB089920}" type="datetimeFigureOut">
              <a:rPr lang="en-GB" smtClean="0"/>
              <a:t>03/06/2026</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3888503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B840711-D73F-3141-8EB3-2485BB089920}" type="datetimeFigureOut">
              <a:rPr lang="en-GB" smtClean="0"/>
              <a:t>03/06/2026</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4098864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B840711-D73F-3141-8EB3-2485BB089920}" type="datetimeFigureOut">
              <a:rPr lang="en-GB" smtClean="0"/>
              <a:t>03/06/2026</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1827747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840711-D73F-3141-8EB3-2485BB089920}" type="datetimeFigureOut">
              <a:rPr lang="en-GB" smtClean="0"/>
              <a:t>03/06/2026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5AA866-702A-F746-B4FC-38DD96A73649}" type="slidenum">
              <a:rPr lang="en-GB" smtClean="0"/>
              <a:t>‹#›</a:t>
            </a:fld>
            <a:endParaRPr lang="en-GB"/>
          </a:p>
        </p:txBody>
      </p:sp>
    </p:spTree>
    <p:extLst>
      <p:ext uri="{BB962C8B-B14F-4D97-AF65-F5344CB8AC3E}">
        <p14:creationId xmlns:p14="http://schemas.microsoft.com/office/powerpoint/2010/main" val="3232167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B840711-D73F-3141-8EB3-2485BB089920}" type="datetimeFigureOut">
              <a:rPr lang="en-GB" smtClean="0"/>
              <a:t>03/06/2026</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F5AA866-702A-F746-B4FC-38DD96A73649}" type="slidenum">
              <a:rPr lang="en-GB" smtClean="0"/>
              <a:t>‹#›</a:t>
            </a:fld>
            <a:endParaRPr lang="en-GB"/>
          </a:p>
        </p:txBody>
      </p:sp>
    </p:spTree>
    <p:extLst>
      <p:ext uri="{BB962C8B-B14F-4D97-AF65-F5344CB8AC3E}">
        <p14:creationId xmlns:p14="http://schemas.microsoft.com/office/powerpoint/2010/main" val="10333785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6/3/26</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73603928"/>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sldNum="0" hdr="0" ftr="0" dt="0"/>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B77A45-CA32-E256-067C-FD2A77B098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107BF00-C88C-8414-7FFC-136EA60741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21CB5A8-1E82-342D-9B6C-026F353226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211742-E4BD-3849-99C2-BFFEAABFDD6A}" type="datetimeFigureOut">
              <a:rPr lang="en-GB" smtClean="0"/>
              <a:t>03/06/2026</a:t>
            </a:fld>
            <a:endParaRPr lang="en-GB"/>
          </a:p>
        </p:txBody>
      </p:sp>
      <p:sp>
        <p:nvSpPr>
          <p:cNvPr id="5" name="Footer Placeholder 4">
            <a:extLst>
              <a:ext uri="{FF2B5EF4-FFF2-40B4-BE49-F238E27FC236}">
                <a16:creationId xmlns:a16="http://schemas.microsoft.com/office/drawing/2014/main" id="{9CB481BC-17E8-D9DD-7C71-D6EE7E0CE3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96AFE17-CB0A-1F61-F4AD-0BBCAFE2F3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EFACD8-FEDC-2746-BF6D-5876AA293C7B}" type="slidenum">
              <a:rPr lang="en-GB" smtClean="0"/>
              <a:t>‹#›</a:t>
            </a:fld>
            <a:endParaRPr lang="en-GB"/>
          </a:p>
        </p:txBody>
      </p:sp>
    </p:spTree>
    <p:extLst>
      <p:ext uri="{BB962C8B-B14F-4D97-AF65-F5344CB8AC3E}">
        <p14:creationId xmlns:p14="http://schemas.microsoft.com/office/powerpoint/2010/main" val="23295452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n.wikipedia.org/wiki/The_Right_Honourable" TargetMode="External"/><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The_Right_Honourable" TargetMode="External"/><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63C56-5A19-F997-0925-B68192EBB31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0944C0-6735-05BC-3F66-9224809B7CCC}"/>
              </a:ext>
            </a:extLst>
          </p:cNvPr>
          <p:cNvSpPr>
            <a:spLocks noGrp="1"/>
          </p:cNvSpPr>
          <p:nvPr>
            <p:ph idx="1"/>
          </p:nvPr>
        </p:nvSpPr>
        <p:spPr>
          <a:xfrm>
            <a:off x="1703512" y="3229136"/>
            <a:ext cx="8878638" cy="3512232"/>
          </a:xfrm>
        </p:spPr>
        <p:txBody>
          <a:bodyPr>
            <a:normAutofit fontScale="92500" lnSpcReduction="10000"/>
          </a:bodyPr>
          <a:lstStyle/>
          <a:p>
            <a:pPr marL="0" indent="0">
              <a:lnSpc>
                <a:spcPct val="100000"/>
              </a:lnSpc>
              <a:spcBef>
                <a:spcPts val="0"/>
              </a:spcBef>
              <a:buNone/>
            </a:pPr>
            <a:r>
              <a:rPr lang="en-US" sz="3600" dirty="0"/>
              <a:t>But when we come to matters with a European element, </a:t>
            </a:r>
            <a:r>
              <a:rPr lang="en-US" sz="3600" dirty="0">
                <a:solidFill>
                  <a:srgbClr val="FFFF00"/>
                </a:solidFill>
              </a:rPr>
              <a:t>the </a:t>
            </a:r>
            <a:r>
              <a:rPr lang="en-US" sz="3600" dirty="0">
                <a:solidFill>
                  <a:srgbClr val="FFFF00"/>
                </a:solidFill>
                <a:highlight>
                  <a:srgbClr val="FF0000"/>
                </a:highlight>
              </a:rPr>
              <a:t>treaty</a:t>
            </a:r>
            <a:r>
              <a:rPr lang="en-US" sz="3600" dirty="0">
                <a:solidFill>
                  <a:srgbClr val="FFFF00"/>
                </a:solidFill>
              </a:rPr>
              <a:t> is like an incoming tide. It flows into the estuaries and up the rivers. It cannot be held back</a:t>
            </a:r>
            <a:r>
              <a:rPr lang="en-US" sz="3600" dirty="0"/>
              <a:t>. Parliament has decreed that the </a:t>
            </a:r>
            <a:r>
              <a:rPr lang="en-US" sz="3600" dirty="0">
                <a:highlight>
                  <a:srgbClr val="FF0000"/>
                </a:highlight>
              </a:rPr>
              <a:t>treaty</a:t>
            </a:r>
            <a:r>
              <a:rPr lang="en-US" sz="3600" dirty="0"/>
              <a:t> is henceforward to be </a:t>
            </a:r>
            <a:r>
              <a:rPr lang="en-US" sz="3600" dirty="0">
                <a:highlight>
                  <a:srgbClr val="FF0000"/>
                </a:highlight>
              </a:rPr>
              <a:t>part of our law</a:t>
            </a:r>
            <a:r>
              <a:rPr lang="en-US" sz="3600" dirty="0"/>
              <a:t>. It is equal in force to any </a:t>
            </a:r>
            <a:r>
              <a:rPr lang="en-US" sz="3600" dirty="0">
                <a:highlight>
                  <a:srgbClr val="FF0000"/>
                </a:highlight>
              </a:rPr>
              <a:t>statute</a:t>
            </a:r>
            <a:r>
              <a:rPr lang="en-US" sz="3600" dirty="0"/>
              <a:t>.</a:t>
            </a:r>
          </a:p>
          <a:p>
            <a:pPr marL="0" indent="0">
              <a:lnSpc>
                <a:spcPct val="100000"/>
              </a:lnSpc>
              <a:spcBef>
                <a:spcPts val="0"/>
              </a:spcBef>
              <a:buNone/>
            </a:pPr>
            <a:endParaRPr lang="en-US" sz="2400" dirty="0"/>
          </a:p>
          <a:p>
            <a:pPr marL="0" indent="0">
              <a:lnSpc>
                <a:spcPct val="100000"/>
              </a:lnSpc>
              <a:spcBef>
                <a:spcPts val="0"/>
              </a:spcBef>
              <a:buNone/>
            </a:pPr>
            <a:r>
              <a:rPr lang="en-US" sz="1900" dirty="0"/>
              <a:t>H P Bulmer Ltd and another v J Bollinger SA and others- [1974] 2 All ER 1226 at 1232-3.</a:t>
            </a:r>
            <a:endParaRPr lang="en-GB" sz="1900" dirty="0"/>
          </a:p>
        </p:txBody>
      </p:sp>
      <p:pic>
        <p:nvPicPr>
          <p:cNvPr id="1026" name="Picture 2" descr="lfred Denning, Baron Denning">
            <a:extLst>
              <a:ext uri="{FF2B5EF4-FFF2-40B4-BE49-F238E27FC236}">
                <a16:creationId xmlns:a16="http://schemas.microsoft.com/office/drawing/2014/main" id="{D5A5CF97-3255-9C20-EC36-DF5E914AA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6" y="404665"/>
            <a:ext cx="1785938" cy="22717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6BEF162-94DB-E2A5-1D2A-695D865217DA}"/>
              </a:ext>
            </a:extLst>
          </p:cNvPr>
          <p:cNvSpPr txBox="1"/>
          <p:nvPr/>
        </p:nvSpPr>
        <p:spPr>
          <a:xfrm>
            <a:off x="4520606" y="275101"/>
            <a:ext cx="5391818" cy="2677656"/>
          </a:xfrm>
          <a:prstGeom prst="rect">
            <a:avLst/>
          </a:prstGeom>
          <a:noFill/>
        </p:spPr>
        <p:txBody>
          <a:bodyPr wrap="square" rtlCol="0">
            <a:spAutoFit/>
          </a:bodyPr>
          <a:lstStyle/>
          <a:p>
            <a:pPr algn="ctr" defTabSz="342900">
              <a:defRPr/>
            </a:pPr>
            <a:r>
              <a:rPr lang="en-US" sz="2400" dirty="0">
                <a:solidFill>
                  <a:prstClr val="white"/>
                </a:solidFill>
                <a:latin typeface="Corbel" panose="020B0503020204020204"/>
                <a:cs typeface="Arial" panose="020B0604020202020204" pitchFamily="34" charset="0"/>
                <a:hlinkClick r:id="rId3"/>
              </a:rPr>
              <a:t>The Right Honourable</a:t>
            </a:r>
            <a:endParaRPr lang="en-US" sz="2400" dirty="0">
              <a:solidFill>
                <a:prstClr val="white"/>
              </a:solidFill>
              <a:latin typeface="Corbel" panose="020B0503020204020204"/>
              <a:cs typeface="Arial" panose="020B0604020202020204" pitchFamily="34" charset="0"/>
            </a:endParaRPr>
          </a:p>
          <a:p>
            <a:pPr algn="ctr" defTabSz="342900">
              <a:defRPr/>
            </a:pPr>
            <a:r>
              <a:rPr lang="en-US" sz="2400" b="1" dirty="0">
                <a:solidFill>
                  <a:prstClr val="white"/>
                </a:solidFill>
                <a:latin typeface="Corbel" panose="020B0503020204020204"/>
                <a:cs typeface="Arial" panose="020B0604020202020204" pitchFamily="34" charset="0"/>
              </a:rPr>
              <a:t>The Lord Denning</a:t>
            </a:r>
            <a:endParaRPr lang="en-US" sz="2400" dirty="0">
              <a:solidFill>
                <a:prstClr val="white"/>
              </a:solidFill>
              <a:latin typeface="Corbel" panose="020B0503020204020204"/>
              <a:cs typeface="Arial" panose="020B0604020202020204" pitchFamily="34" charset="0"/>
            </a:endParaRPr>
          </a:p>
          <a:p>
            <a:pPr algn="ctr" defTabSz="342900">
              <a:defRPr/>
            </a:pPr>
            <a:r>
              <a:rPr lang="en-US" sz="2400" dirty="0">
                <a:solidFill>
                  <a:prstClr val="white"/>
                </a:solidFill>
                <a:latin typeface="Corbel" panose="020B0503020204020204"/>
                <a:cs typeface="Arial" panose="020B0604020202020204" pitchFamily="34" charset="0"/>
              </a:rPr>
              <a:t>OM PC DL KC</a:t>
            </a:r>
          </a:p>
          <a:p>
            <a:pPr algn="ctr" defTabSz="342900">
              <a:defRPr/>
            </a:pPr>
            <a:endParaRPr lang="en-US" sz="2400" b="1" dirty="0">
              <a:solidFill>
                <a:prstClr val="white"/>
              </a:solidFill>
              <a:latin typeface="Corbel" panose="020B0503020204020204"/>
              <a:cs typeface="Arial" panose="020B0604020202020204" pitchFamily="34" charset="0"/>
              <a:hlinkClick r:id="" action="ppaction://noaction"/>
            </a:endParaRPr>
          </a:p>
          <a:p>
            <a:pPr algn="ctr" defTabSz="342900">
              <a:defRPr/>
            </a:pPr>
            <a:r>
              <a:rPr lang="en-US" sz="2400" b="1" dirty="0">
                <a:solidFill>
                  <a:prstClr val="white"/>
                </a:solidFill>
                <a:latin typeface="Corbel" panose="020B0503020204020204"/>
                <a:cs typeface="Arial" panose="020B0604020202020204" pitchFamily="34" charset="0"/>
                <a:hlinkClick r:id="" action="ppaction://noaction"/>
              </a:rPr>
              <a:t>Master of the Rolls</a:t>
            </a:r>
            <a:endParaRPr lang="en-US" sz="2400" dirty="0">
              <a:solidFill>
                <a:prstClr val="white"/>
              </a:solidFill>
              <a:latin typeface="Corbel" panose="020B0503020204020204"/>
              <a:cs typeface="Arial" panose="020B0604020202020204" pitchFamily="34" charset="0"/>
            </a:endParaRPr>
          </a:p>
          <a:p>
            <a:pPr algn="ctr" defTabSz="342900">
              <a:defRPr/>
            </a:pPr>
            <a:r>
              <a:rPr lang="en-US" sz="2400" b="1" dirty="0">
                <a:solidFill>
                  <a:prstClr val="white"/>
                </a:solidFill>
                <a:latin typeface="Corbel" panose="020B0503020204020204"/>
                <a:cs typeface="Arial" panose="020B0604020202020204" pitchFamily="34" charset="0"/>
              </a:rPr>
              <a:t>In office</a:t>
            </a:r>
            <a:endParaRPr lang="en-US" sz="2400" dirty="0">
              <a:solidFill>
                <a:prstClr val="white"/>
              </a:solidFill>
              <a:latin typeface="Corbel" panose="020B0503020204020204"/>
              <a:cs typeface="Arial" panose="020B0604020202020204" pitchFamily="34" charset="0"/>
            </a:endParaRPr>
          </a:p>
          <a:p>
            <a:pPr algn="ctr" defTabSz="342900">
              <a:defRPr/>
            </a:pPr>
            <a:r>
              <a:rPr lang="en-US" sz="2400" dirty="0">
                <a:solidFill>
                  <a:prstClr val="white"/>
                </a:solidFill>
                <a:latin typeface="Corbel" panose="020B0503020204020204"/>
                <a:cs typeface="Arial" panose="020B0604020202020204" pitchFamily="34" charset="0"/>
              </a:rPr>
              <a:t>19 April 1962 – 29 September 1982</a:t>
            </a:r>
          </a:p>
        </p:txBody>
      </p:sp>
    </p:spTree>
    <p:extLst>
      <p:ext uri="{BB962C8B-B14F-4D97-AF65-F5344CB8AC3E}">
        <p14:creationId xmlns:p14="http://schemas.microsoft.com/office/powerpoint/2010/main" val="1886354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30" y="242001"/>
            <a:ext cx="9404723" cy="1400530"/>
          </a:xfrm>
        </p:spPr>
        <p:txBody>
          <a:bodyPr/>
          <a:lstStyle/>
          <a:p>
            <a:r>
              <a:rPr lang="en-GB" dirty="0"/>
              <a:t>The </a:t>
            </a:r>
            <a:r>
              <a:rPr lang="en-GB" b="1" dirty="0">
                <a:solidFill>
                  <a:srgbClr val="FFFF00"/>
                </a:solidFill>
              </a:rPr>
              <a:t>Need</a:t>
            </a:r>
            <a:r>
              <a:rPr lang="en-GB" dirty="0"/>
              <a:t> For Church Ambassadors</a:t>
            </a:r>
          </a:p>
        </p:txBody>
      </p:sp>
      <p:sp>
        <p:nvSpPr>
          <p:cNvPr id="3" name="Content Placeholder 2"/>
          <p:cNvSpPr>
            <a:spLocks noGrp="1"/>
          </p:cNvSpPr>
          <p:nvPr>
            <p:ph idx="1"/>
          </p:nvPr>
        </p:nvSpPr>
        <p:spPr>
          <a:xfrm>
            <a:off x="4013200" y="1222832"/>
            <a:ext cx="8195733" cy="2827865"/>
          </a:xfrm>
        </p:spPr>
        <p:txBody>
          <a:bodyPr>
            <a:noAutofit/>
          </a:bodyPr>
          <a:lstStyle/>
          <a:p>
            <a:pPr marL="0" indent="0">
              <a:buNone/>
            </a:pPr>
            <a:r>
              <a:rPr lang="en-US" sz="2800" dirty="0"/>
              <a:t>The </a:t>
            </a:r>
            <a:r>
              <a:rPr lang="en-US" sz="2800" b="1" dirty="0">
                <a:solidFill>
                  <a:srgbClr val="FFFF00"/>
                </a:solidFill>
              </a:rPr>
              <a:t>need</a:t>
            </a:r>
            <a:r>
              <a:rPr lang="en-US" sz="2800" dirty="0">
                <a:solidFill>
                  <a:srgbClr val="FFFF00"/>
                </a:solidFill>
              </a:rPr>
              <a:t> </a:t>
            </a:r>
            <a:r>
              <a:rPr lang="en-US" sz="2800" dirty="0"/>
              <a:t>for special religious liberty advocates called “Church Ambassadors” at each level of our church organization has become a priority. As with all religious minorities, we are often victims of prejudice because the authorities and the public do not</a:t>
            </a:r>
            <a:endParaRPr lang="en-US" sz="1800" dirty="0"/>
          </a:p>
        </p:txBody>
      </p:sp>
      <p:sp>
        <p:nvSpPr>
          <p:cNvPr id="5" name="TextBox 4"/>
          <p:cNvSpPr txBox="1"/>
          <p:nvPr/>
        </p:nvSpPr>
        <p:spPr>
          <a:xfrm>
            <a:off x="270933" y="4351728"/>
            <a:ext cx="11429999" cy="1815882"/>
          </a:xfrm>
          <a:prstGeom prst="rect">
            <a:avLst/>
          </a:prstGeom>
          <a:noFill/>
        </p:spPr>
        <p:txBody>
          <a:bodyPr wrap="square" rtlCol="0">
            <a:spAutoFit/>
          </a:bodyPr>
          <a:lstStyle/>
          <a:p>
            <a:r>
              <a:rPr lang="en-US" sz="2800" dirty="0">
                <a:latin typeface="+mj-lt"/>
                <a:ea typeface="+mj-ea"/>
                <a:cs typeface="+mj-cs"/>
              </a:rPr>
              <a:t>know who we are. We try to compensate from time to time by organizing public events; but these are not adequate if no regular contacts are made or relationships established. Unfortunately, the price we pay for this neglect is often very high.</a:t>
            </a:r>
          </a:p>
        </p:txBody>
      </p:sp>
      <p:sp>
        <p:nvSpPr>
          <p:cNvPr id="8" name="TextBox 7"/>
          <p:cNvSpPr txBox="1"/>
          <p:nvPr/>
        </p:nvSpPr>
        <p:spPr>
          <a:xfrm>
            <a:off x="270932" y="6193738"/>
            <a:ext cx="6536267" cy="461665"/>
          </a:xfrm>
          <a:prstGeom prst="rect">
            <a:avLst/>
          </a:prstGeom>
          <a:noFill/>
        </p:spPr>
        <p:txBody>
          <a:bodyPr wrap="square" rtlCol="0">
            <a:spAutoFit/>
          </a:bodyPr>
          <a:lstStyle/>
          <a:p>
            <a:r>
              <a:rPr lang="en-GB" sz="2400" b="1" dirty="0">
                <a:solidFill>
                  <a:srgbClr val="FFFF00"/>
                </a:solidFill>
              </a:rPr>
              <a:t>Church Ambassador Manual by John Graz</a:t>
            </a:r>
          </a:p>
        </p:txBody>
      </p:sp>
      <p:pic>
        <p:nvPicPr>
          <p:cNvPr id="9" name="Picture 8"/>
          <p:cNvPicPr>
            <a:picLocks noChangeAspect="1"/>
          </p:cNvPicPr>
          <p:nvPr/>
        </p:nvPicPr>
        <p:blipFill>
          <a:blip r:embed="rId2"/>
          <a:stretch>
            <a:fillRect/>
          </a:stretch>
        </p:blipFill>
        <p:spPr>
          <a:xfrm>
            <a:off x="220132" y="1400124"/>
            <a:ext cx="3691467" cy="2473283"/>
          </a:xfrm>
          <a:prstGeom prst="rect">
            <a:avLst/>
          </a:prstGeom>
        </p:spPr>
      </p:pic>
      <p:sp>
        <p:nvSpPr>
          <p:cNvPr id="10" name="TextBox 9"/>
          <p:cNvSpPr txBox="1"/>
          <p:nvPr/>
        </p:nvSpPr>
        <p:spPr>
          <a:xfrm>
            <a:off x="0" y="4023904"/>
            <a:ext cx="4521200" cy="523220"/>
          </a:xfrm>
          <a:prstGeom prst="rect">
            <a:avLst/>
          </a:prstGeom>
          <a:noFill/>
        </p:spPr>
        <p:txBody>
          <a:bodyPr wrap="square" rtlCol="0">
            <a:spAutoFit/>
          </a:bodyPr>
          <a:lstStyle/>
          <a:p>
            <a:r>
              <a:rPr lang="en-US" sz="1400" b="1" dirty="0">
                <a:solidFill>
                  <a:srgbClr val="FFFF00"/>
                </a:solidFill>
              </a:rPr>
              <a:t>Ted N.C. Wilson – General Conference President</a:t>
            </a:r>
          </a:p>
          <a:p>
            <a:endParaRPr lang="en-GB" sz="1400" b="1" dirty="0">
              <a:solidFill>
                <a:srgbClr val="FFFF00"/>
              </a:solidFill>
            </a:endParaRPr>
          </a:p>
        </p:txBody>
      </p:sp>
    </p:spTree>
    <p:extLst>
      <p:ext uri="{BB962C8B-B14F-4D97-AF65-F5344CB8AC3E}">
        <p14:creationId xmlns:p14="http://schemas.microsoft.com/office/powerpoint/2010/main" val="2813884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4" y="287246"/>
            <a:ext cx="10464798" cy="1400530"/>
          </a:xfrm>
        </p:spPr>
        <p:txBody>
          <a:bodyPr/>
          <a:lstStyle/>
          <a:p>
            <a:r>
              <a:rPr lang="en-GB" dirty="0"/>
              <a:t>The </a:t>
            </a:r>
            <a:r>
              <a:rPr lang="en-GB" b="1" dirty="0">
                <a:solidFill>
                  <a:srgbClr val="FFFF00"/>
                </a:solidFill>
              </a:rPr>
              <a:t>Urgency</a:t>
            </a:r>
            <a:r>
              <a:rPr lang="en-GB" dirty="0">
                <a:solidFill>
                  <a:srgbClr val="FFFF00"/>
                </a:solidFill>
              </a:rPr>
              <a:t> </a:t>
            </a:r>
            <a:r>
              <a:rPr lang="en-GB" dirty="0"/>
              <a:t>For Church Ambassadors</a:t>
            </a:r>
          </a:p>
        </p:txBody>
      </p:sp>
      <p:sp>
        <p:nvSpPr>
          <p:cNvPr id="3" name="Content Placeholder 2"/>
          <p:cNvSpPr>
            <a:spLocks noGrp="1"/>
          </p:cNvSpPr>
          <p:nvPr>
            <p:ph idx="1"/>
          </p:nvPr>
        </p:nvSpPr>
        <p:spPr>
          <a:xfrm>
            <a:off x="3911599" y="1183332"/>
            <a:ext cx="8060267" cy="2731819"/>
          </a:xfrm>
        </p:spPr>
        <p:txBody>
          <a:bodyPr>
            <a:normAutofit/>
          </a:bodyPr>
          <a:lstStyle/>
          <a:p>
            <a:pPr marL="0" indent="0">
              <a:buNone/>
            </a:pPr>
            <a:r>
              <a:rPr lang="en-US" sz="2800" dirty="0"/>
              <a:t>It is </a:t>
            </a:r>
            <a:r>
              <a:rPr lang="en-US" sz="2800" b="1" dirty="0">
                <a:solidFill>
                  <a:srgbClr val="FFFF00"/>
                </a:solidFill>
              </a:rPr>
              <a:t>urgent</a:t>
            </a:r>
            <a:r>
              <a:rPr lang="en-US" sz="2800" dirty="0">
                <a:solidFill>
                  <a:srgbClr val="FFFF00"/>
                </a:solidFill>
              </a:rPr>
              <a:t> </a:t>
            </a:r>
            <a:r>
              <a:rPr lang="en-US" sz="2800" dirty="0"/>
              <a:t>that we equip our churches with talented and committed “Church Ambassadors.” They will become </a:t>
            </a:r>
            <a:r>
              <a:rPr lang="en-US" sz="2800" b="1" dirty="0">
                <a:solidFill>
                  <a:srgbClr val="FFFF00"/>
                </a:solidFill>
              </a:rPr>
              <a:t>the face of the church in the public life </a:t>
            </a:r>
            <a:r>
              <a:rPr lang="en-US" sz="2800" dirty="0"/>
              <a:t>of the city, the county, the state or province and of the country.</a:t>
            </a:r>
            <a:endParaRPr lang="en-US" dirty="0"/>
          </a:p>
          <a:p>
            <a:endParaRPr lang="en-US" dirty="0"/>
          </a:p>
        </p:txBody>
      </p:sp>
      <p:pic>
        <p:nvPicPr>
          <p:cNvPr id="4" name="Picture 3"/>
          <p:cNvPicPr>
            <a:picLocks noChangeAspect="1"/>
          </p:cNvPicPr>
          <p:nvPr/>
        </p:nvPicPr>
        <p:blipFill>
          <a:blip r:embed="rId2"/>
          <a:stretch>
            <a:fillRect/>
          </a:stretch>
        </p:blipFill>
        <p:spPr>
          <a:xfrm>
            <a:off x="220132" y="1400124"/>
            <a:ext cx="3691467" cy="2473283"/>
          </a:xfrm>
          <a:prstGeom prst="rect">
            <a:avLst/>
          </a:prstGeom>
        </p:spPr>
      </p:pic>
      <p:sp>
        <p:nvSpPr>
          <p:cNvPr id="5" name="TextBox 4"/>
          <p:cNvSpPr txBox="1"/>
          <p:nvPr/>
        </p:nvSpPr>
        <p:spPr>
          <a:xfrm>
            <a:off x="0" y="4023904"/>
            <a:ext cx="4521200" cy="523220"/>
          </a:xfrm>
          <a:prstGeom prst="rect">
            <a:avLst/>
          </a:prstGeom>
          <a:noFill/>
        </p:spPr>
        <p:txBody>
          <a:bodyPr wrap="square" rtlCol="0">
            <a:spAutoFit/>
          </a:bodyPr>
          <a:lstStyle/>
          <a:p>
            <a:r>
              <a:rPr lang="en-US" sz="1400" b="1" dirty="0">
                <a:solidFill>
                  <a:srgbClr val="FFFF00"/>
                </a:solidFill>
              </a:rPr>
              <a:t>Ted N.C. Wilson – General Conference President</a:t>
            </a:r>
          </a:p>
          <a:p>
            <a:endParaRPr lang="en-GB" sz="1400" b="1" dirty="0">
              <a:solidFill>
                <a:srgbClr val="FFFF00"/>
              </a:solidFill>
            </a:endParaRPr>
          </a:p>
        </p:txBody>
      </p:sp>
      <p:sp>
        <p:nvSpPr>
          <p:cNvPr id="6" name="TextBox 5"/>
          <p:cNvSpPr txBox="1"/>
          <p:nvPr/>
        </p:nvSpPr>
        <p:spPr>
          <a:xfrm>
            <a:off x="270934" y="4368382"/>
            <a:ext cx="11700932" cy="1938992"/>
          </a:xfrm>
          <a:prstGeom prst="rect">
            <a:avLst/>
          </a:prstGeom>
          <a:noFill/>
        </p:spPr>
        <p:txBody>
          <a:bodyPr wrap="square" rtlCol="0">
            <a:spAutoFit/>
          </a:bodyPr>
          <a:lstStyle/>
          <a:p>
            <a:r>
              <a:rPr lang="en-US" sz="2800" dirty="0">
                <a:latin typeface="+mj-lt"/>
                <a:ea typeface="+mj-ea"/>
                <a:cs typeface="+mj-cs"/>
              </a:rPr>
              <a:t>There are many church members who have knowledge and experience of public life and who would be willing to serve in this position. </a:t>
            </a:r>
            <a:r>
              <a:rPr lang="en-US" sz="2800" b="1" dirty="0">
                <a:solidFill>
                  <a:srgbClr val="FFFF00"/>
                </a:solidFill>
                <a:latin typeface="+mj-lt"/>
                <a:ea typeface="+mj-ea"/>
                <a:cs typeface="+mj-cs"/>
              </a:rPr>
              <a:t>We must find and equip them</a:t>
            </a:r>
            <a:r>
              <a:rPr lang="en-US" sz="2800" dirty="0">
                <a:latin typeface="+mj-lt"/>
                <a:ea typeface="+mj-ea"/>
                <a:cs typeface="+mj-cs"/>
              </a:rPr>
              <a:t>. </a:t>
            </a:r>
          </a:p>
          <a:p>
            <a:endParaRPr lang="en-US" dirty="0"/>
          </a:p>
          <a:p>
            <a:endParaRPr lang="en-GB" dirty="0"/>
          </a:p>
        </p:txBody>
      </p:sp>
      <p:sp>
        <p:nvSpPr>
          <p:cNvPr id="7" name="TextBox 6"/>
          <p:cNvSpPr txBox="1"/>
          <p:nvPr/>
        </p:nvSpPr>
        <p:spPr>
          <a:xfrm>
            <a:off x="270932" y="6193738"/>
            <a:ext cx="6536267" cy="461665"/>
          </a:xfrm>
          <a:prstGeom prst="rect">
            <a:avLst/>
          </a:prstGeom>
          <a:noFill/>
        </p:spPr>
        <p:txBody>
          <a:bodyPr wrap="square" rtlCol="0">
            <a:spAutoFit/>
          </a:bodyPr>
          <a:lstStyle/>
          <a:p>
            <a:r>
              <a:rPr lang="en-GB" sz="2400" b="1" dirty="0">
                <a:solidFill>
                  <a:srgbClr val="FFFF00"/>
                </a:solidFill>
              </a:rPr>
              <a:t>Church Ambassador Manual by John Graz</a:t>
            </a:r>
          </a:p>
        </p:txBody>
      </p:sp>
    </p:spTree>
    <p:extLst>
      <p:ext uri="{BB962C8B-B14F-4D97-AF65-F5344CB8AC3E}">
        <p14:creationId xmlns:p14="http://schemas.microsoft.com/office/powerpoint/2010/main" val="765398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5687" y="-6350"/>
            <a:ext cx="10129838"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A3F897D-6F79-764C-905C-8F2794259EA8}"/>
              </a:ext>
            </a:extLst>
          </p:cNvPr>
          <p:cNvPicPr>
            <a:picLocks noChangeAspect="1"/>
          </p:cNvPicPr>
          <p:nvPr/>
        </p:nvPicPr>
        <p:blipFill>
          <a:blip r:embed="rId3"/>
          <a:stretch>
            <a:fillRect/>
          </a:stretch>
        </p:blipFill>
        <p:spPr>
          <a:xfrm>
            <a:off x="0" y="-2369457"/>
            <a:ext cx="12192000" cy="11602720"/>
          </a:xfrm>
          <a:prstGeom prst="rect">
            <a:avLst/>
          </a:prstGeom>
        </p:spPr>
      </p:pic>
      <p:sp>
        <p:nvSpPr>
          <p:cNvPr id="18434" name="Content Placeholder 6"/>
          <p:cNvSpPr>
            <a:spLocks noGrp="1"/>
          </p:cNvSpPr>
          <p:nvPr>
            <p:ph idx="1"/>
          </p:nvPr>
        </p:nvSpPr>
        <p:spPr>
          <a:xfrm>
            <a:off x="0" y="4471792"/>
            <a:ext cx="12192000" cy="2262383"/>
          </a:xfrm>
          <a:solidFill>
            <a:srgbClr val="000000">
              <a:alpha val="54902"/>
            </a:srgbClr>
          </a:solidFill>
        </p:spPr>
        <p:txBody>
          <a:bodyPr>
            <a:normAutofit fontScale="92500" lnSpcReduction="20000"/>
          </a:bodyPr>
          <a:lstStyle/>
          <a:p>
            <a:pPr marL="0" indent="0" algn="ctr">
              <a:buNone/>
            </a:pPr>
            <a:r>
              <a:rPr lang="en-GB" altLang="x-none" sz="4300" b="1" dirty="0">
                <a:solidFill>
                  <a:srgbClr val="00B0F0"/>
                </a:solidFill>
                <a:effectLst>
                  <a:innerShdw blurRad="63500" dist="50800" dir="10800000">
                    <a:prstClr val="black">
                      <a:alpha val="50000"/>
                    </a:prstClr>
                  </a:innerShdw>
                </a:effectLst>
                <a:ea typeface="ＭＳ Ｐゴシック" charset="-128"/>
              </a:rPr>
              <a:t>AMBASSADOR</a:t>
            </a:r>
            <a:r>
              <a:rPr lang="en-GB" altLang="x-none" sz="4400" b="1" dirty="0">
                <a:solidFill>
                  <a:schemeClr val="bg1"/>
                </a:solidFill>
                <a:effectLst>
                  <a:innerShdw blurRad="63500" dist="50800" dir="10800000">
                    <a:prstClr val="black">
                      <a:alpha val="50000"/>
                    </a:prstClr>
                  </a:innerShdw>
                </a:effectLst>
                <a:ea typeface="ＭＳ Ｐゴシック" charset="-128"/>
              </a:rPr>
              <a:t> </a:t>
            </a:r>
          </a:p>
          <a:p>
            <a:pPr marL="0" indent="0" algn="ctr">
              <a:buNone/>
            </a:pPr>
            <a:r>
              <a:rPr lang="en-GB" altLang="x-none" sz="4400" b="1" dirty="0">
                <a:solidFill>
                  <a:schemeClr val="bg1"/>
                </a:solidFill>
                <a:effectLst>
                  <a:innerShdw blurRad="63500" dist="50800" dir="10800000">
                    <a:prstClr val="black">
                      <a:alpha val="50000"/>
                    </a:prstClr>
                  </a:innerShdw>
                </a:effectLst>
                <a:ea typeface="ＭＳ Ｐゴシック" charset="-128"/>
              </a:rPr>
              <a:t>Sent As</a:t>
            </a:r>
          </a:p>
          <a:p>
            <a:pPr marL="0" indent="0" algn="ctr">
              <a:buNone/>
            </a:pPr>
            <a:r>
              <a:rPr lang="en-GB" altLang="x-none" sz="4400" b="1" dirty="0">
                <a:solidFill>
                  <a:schemeClr val="bg1"/>
                </a:solidFill>
                <a:effectLst>
                  <a:innerShdw blurRad="63500" dist="50800" dir="10800000">
                    <a:prstClr val="black">
                      <a:alpha val="50000"/>
                    </a:prstClr>
                  </a:innerShdw>
                </a:effectLst>
                <a:ea typeface="ＭＳ Ｐゴシック" charset="-128"/>
              </a:rPr>
              <a:t>High Commissioner, Diplomat &amp; Representative </a:t>
            </a:r>
          </a:p>
          <a:p>
            <a:pPr marL="0" indent="0" algn="ctr">
              <a:buNone/>
            </a:pPr>
            <a:r>
              <a:rPr lang="en-GB" altLang="x-none" sz="4400" b="1" dirty="0">
                <a:solidFill>
                  <a:srgbClr val="FFFF00"/>
                </a:solidFill>
                <a:effectLst>
                  <a:innerShdw blurRad="63500" dist="50800" dir="10800000">
                    <a:prstClr val="black">
                      <a:alpha val="50000"/>
                    </a:prstClr>
                  </a:innerShdw>
                </a:effectLst>
                <a:ea typeface="ＭＳ Ｐゴシック" charset="-128"/>
              </a:rPr>
              <a:t>of the State</a:t>
            </a:r>
          </a:p>
        </p:txBody>
      </p:sp>
    </p:spTree>
    <p:extLst>
      <p:ext uri="{BB962C8B-B14F-4D97-AF65-F5344CB8AC3E}">
        <p14:creationId xmlns:p14="http://schemas.microsoft.com/office/powerpoint/2010/main" val="3407457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854"/>
            <a:ext cx="12316408" cy="1325563"/>
          </a:xfrm>
        </p:spPr>
        <p:txBody>
          <a:bodyPr>
            <a:normAutofit fontScale="90000"/>
          </a:bodyPr>
          <a:lstStyle/>
          <a:p>
            <a:pPr algn="ctr"/>
            <a:r>
              <a:rPr lang="en-GB" b="1" dirty="0"/>
              <a:t>General Principles and Purposes </a:t>
            </a:r>
            <a:br>
              <a:rPr lang="en-GB" b="1" dirty="0"/>
            </a:br>
            <a:r>
              <a:rPr lang="en-GB" b="1" dirty="0"/>
              <a:t>of Being An Ambassador</a:t>
            </a:r>
          </a:p>
        </p:txBody>
      </p:sp>
      <p:sp>
        <p:nvSpPr>
          <p:cNvPr id="3" name="Content Placeholder 2"/>
          <p:cNvSpPr>
            <a:spLocks noGrp="1"/>
          </p:cNvSpPr>
          <p:nvPr>
            <p:ph idx="1"/>
          </p:nvPr>
        </p:nvSpPr>
        <p:spPr>
          <a:xfrm>
            <a:off x="466171" y="1614812"/>
            <a:ext cx="11585981" cy="5243188"/>
          </a:xfrm>
        </p:spPr>
        <p:txBody>
          <a:bodyPr>
            <a:noAutofit/>
          </a:bodyPr>
          <a:lstStyle/>
          <a:p>
            <a:pPr marL="514350" indent="-514350">
              <a:buClr>
                <a:schemeClr val="tx1"/>
              </a:buClr>
              <a:buSzPct val="100000"/>
              <a:buFont typeface="+mj-lt"/>
              <a:buAutoNum type="alphaLcParenR"/>
            </a:pPr>
            <a:r>
              <a:rPr lang="en-GB" sz="2400" dirty="0"/>
              <a:t>Representing the sending state in the receiving state; </a:t>
            </a:r>
          </a:p>
          <a:p>
            <a:pPr marL="514350" indent="-514350">
              <a:buClr>
                <a:schemeClr val="tx1"/>
              </a:buClr>
              <a:buSzPct val="100000"/>
              <a:buFont typeface="+mj-lt"/>
              <a:buAutoNum type="alphaLcParenR"/>
            </a:pPr>
            <a:r>
              <a:rPr lang="en-GB" sz="2400" dirty="0"/>
              <a:t>Protecting in the receiving state the interest of the sending state and its nationals, within the limits permitted by international law;</a:t>
            </a:r>
          </a:p>
          <a:p>
            <a:pPr marL="514350" indent="-514350">
              <a:buClr>
                <a:schemeClr val="tx1"/>
              </a:buClr>
              <a:buSzPct val="100000"/>
              <a:buFont typeface="+mj-lt"/>
              <a:buAutoNum type="alphaLcParenR"/>
            </a:pPr>
            <a:r>
              <a:rPr lang="en-GB" sz="2400" dirty="0"/>
              <a:t>Negotiating with the government of the receiving state;</a:t>
            </a:r>
          </a:p>
          <a:p>
            <a:pPr marL="514350" indent="-514350">
              <a:buClr>
                <a:schemeClr val="tx1"/>
              </a:buClr>
              <a:buSzPct val="100000"/>
              <a:buFont typeface="+mj-lt"/>
              <a:buAutoNum type="alphaLcParenR"/>
            </a:pPr>
            <a:r>
              <a:rPr lang="en-GB" sz="2400" dirty="0"/>
              <a:t>Ascertaining, by all lawful means, conditions and developments in the receiving state, and reporting thereon to the government of the sending state;</a:t>
            </a:r>
          </a:p>
          <a:p>
            <a:pPr marL="514350" indent="-514350">
              <a:buClr>
                <a:schemeClr val="tx1"/>
              </a:buClr>
              <a:buSzPct val="100000"/>
              <a:buFont typeface="+mj-lt"/>
              <a:buAutoNum type="alphaLcParenR"/>
            </a:pPr>
            <a:r>
              <a:rPr lang="en-GB" sz="2400" dirty="0"/>
              <a:t>Promoting friendly relations between the sending state and the receiving state, and the developing their economic, cultural, and scientific relations.</a:t>
            </a:r>
          </a:p>
          <a:p>
            <a:pPr marL="0" indent="0">
              <a:buNone/>
            </a:pPr>
            <a:r>
              <a:rPr lang="en-GB" sz="2400" i="1" dirty="0">
                <a:solidFill>
                  <a:srgbClr val="FFFF00"/>
                </a:solidFill>
              </a:rPr>
              <a:t>1961 Vienna Convention on Diplomatic Relations</a:t>
            </a:r>
          </a:p>
        </p:txBody>
      </p:sp>
    </p:spTree>
    <p:extLst>
      <p:ext uri="{BB962C8B-B14F-4D97-AF65-F5344CB8AC3E}">
        <p14:creationId xmlns:p14="http://schemas.microsoft.com/office/powerpoint/2010/main" val="259247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531"/>
            <a:ext cx="10380133" cy="1325563"/>
          </a:xfrm>
        </p:spPr>
        <p:txBody>
          <a:bodyPr>
            <a:noAutofit/>
          </a:bodyPr>
          <a:lstStyle/>
          <a:p>
            <a:pPr algn="ctr"/>
            <a:r>
              <a:rPr lang="en-GB" sz="4800" b="1" dirty="0"/>
              <a:t>Qualification On Being An</a:t>
            </a:r>
            <a:br>
              <a:rPr lang="en-GB" sz="4800" b="1" dirty="0"/>
            </a:br>
            <a:r>
              <a:rPr lang="en-GB" sz="4800" b="1" dirty="0"/>
              <a:t>Ambassador For Christ</a:t>
            </a:r>
            <a:endParaRPr lang="en-GB" sz="4800" b="1" i="1" dirty="0"/>
          </a:p>
        </p:txBody>
      </p:sp>
      <p:sp>
        <p:nvSpPr>
          <p:cNvPr id="3" name="Content Placeholder 2"/>
          <p:cNvSpPr>
            <a:spLocks noGrp="1"/>
          </p:cNvSpPr>
          <p:nvPr>
            <p:ph idx="1"/>
          </p:nvPr>
        </p:nvSpPr>
        <p:spPr>
          <a:xfrm>
            <a:off x="233377" y="4638471"/>
            <a:ext cx="11849654" cy="2321959"/>
          </a:xfrm>
        </p:spPr>
        <p:txBody>
          <a:bodyPr>
            <a:noAutofit/>
          </a:bodyPr>
          <a:lstStyle/>
          <a:p>
            <a:pPr marL="0" indent="0">
              <a:buNone/>
            </a:pPr>
            <a:r>
              <a:rPr lang="en-US" sz="4000" dirty="0"/>
              <a:t>Anyone who is joined to Christ is a new being; the old is gone, the new has come. </a:t>
            </a:r>
          </a:p>
          <a:p>
            <a:pPr marL="0" indent="0">
              <a:buNone/>
            </a:pPr>
            <a:r>
              <a:rPr lang="en-US" sz="4000" i="1" dirty="0"/>
              <a:t>2 Cor. 5:17 (CEB)</a:t>
            </a:r>
          </a:p>
        </p:txBody>
      </p:sp>
      <p:pic>
        <p:nvPicPr>
          <p:cNvPr id="4" name="Picture 3"/>
          <p:cNvPicPr>
            <a:picLocks noChangeAspect="1"/>
          </p:cNvPicPr>
          <p:nvPr/>
        </p:nvPicPr>
        <p:blipFill>
          <a:blip r:embed="rId3"/>
          <a:stretch>
            <a:fillRect/>
          </a:stretch>
        </p:blipFill>
        <p:spPr>
          <a:xfrm>
            <a:off x="9618133" y="1018807"/>
            <a:ext cx="2573867" cy="1286934"/>
          </a:xfrm>
          <a:prstGeom prst="rect">
            <a:avLst/>
          </a:prstGeom>
        </p:spPr>
      </p:pic>
      <p:sp>
        <p:nvSpPr>
          <p:cNvPr id="5" name="TextBox 4"/>
          <p:cNvSpPr txBox="1"/>
          <p:nvPr/>
        </p:nvSpPr>
        <p:spPr>
          <a:xfrm>
            <a:off x="165644" y="1797184"/>
            <a:ext cx="11958623" cy="2554545"/>
          </a:xfrm>
          <a:prstGeom prst="rect">
            <a:avLst/>
          </a:prstGeom>
          <a:noFill/>
        </p:spPr>
        <p:txBody>
          <a:bodyPr wrap="square" rtlCol="0">
            <a:spAutoFit/>
          </a:bodyPr>
          <a:lstStyle/>
          <a:p>
            <a:r>
              <a:rPr lang="en-US" sz="4000" dirty="0"/>
              <a:t>Therefore if any man be in Christ, </a:t>
            </a:r>
          </a:p>
          <a:p>
            <a:r>
              <a:rPr lang="en-US" sz="4000" dirty="0"/>
              <a:t>he is a new creature: old things are passed away; behold, all things are become new. </a:t>
            </a:r>
            <a:r>
              <a:rPr lang="en-US" sz="4000" i="1" dirty="0"/>
              <a:t>       2 Cor. 5:17 (KJV)</a:t>
            </a:r>
          </a:p>
        </p:txBody>
      </p:sp>
    </p:spTree>
    <p:extLst>
      <p:ext uri="{BB962C8B-B14F-4D97-AF65-F5344CB8AC3E}">
        <p14:creationId xmlns:p14="http://schemas.microsoft.com/office/powerpoint/2010/main" val="2911024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531"/>
            <a:ext cx="10346267" cy="1325563"/>
          </a:xfrm>
        </p:spPr>
        <p:txBody>
          <a:bodyPr>
            <a:normAutofit fontScale="90000"/>
          </a:bodyPr>
          <a:lstStyle/>
          <a:p>
            <a:pPr algn="ctr"/>
            <a:r>
              <a:rPr lang="en-GB" sz="4400" b="1" dirty="0"/>
              <a:t>On being a Seventh-day Adventist </a:t>
            </a:r>
            <a:br>
              <a:rPr lang="en-GB" sz="4400" b="1" dirty="0"/>
            </a:br>
            <a:r>
              <a:rPr lang="en-GB" sz="4400" b="1" dirty="0"/>
              <a:t>Ambassador for Christ</a:t>
            </a:r>
            <a:endParaRPr lang="en-GB" sz="4400" b="1" i="1" dirty="0"/>
          </a:p>
        </p:txBody>
      </p:sp>
      <p:sp>
        <p:nvSpPr>
          <p:cNvPr id="5" name="TextBox 4"/>
          <p:cNvSpPr txBox="1"/>
          <p:nvPr/>
        </p:nvSpPr>
        <p:spPr>
          <a:xfrm>
            <a:off x="233381" y="4175656"/>
            <a:ext cx="11853848" cy="2308324"/>
          </a:xfrm>
          <a:prstGeom prst="rect">
            <a:avLst/>
          </a:prstGeom>
          <a:noFill/>
        </p:spPr>
        <p:txBody>
          <a:bodyPr wrap="square" rtlCol="0">
            <a:spAutoFit/>
          </a:bodyPr>
          <a:lstStyle/>
          <a:p>
            <a:r>
              <a:rPr lang="en-US" sz="3600" b="1" baseline="30000" dirty="0"/>
              <a:t> </a:t>
            </a:r>
            <a:r>
              <a:rPr lang="en-US" sz="3600" dirty="0"/>
              <a:t>Here we are, then, speaking for Christ, as though God himself were making his appeal through us. We plead on Christ's behalf</a:t>
            </a:r>
            <a:r>
              <a:rPr lang="en-US" sz="3600" b="1" dirty="0"/>
              <a:t>: </a:t>
            </a:r>
            <a:r>
              <a:rPr lang="en-US" sz="3600" b="1" dirty="0">
                <a:solidFill>
                  <a:srgbClr val="FFFF00"/>
                </a:solidFill>
              </a:rPr>
              <a:t>let God change you from enemies into his friends!</a:t>
            </a:r>
            <a:r>
              <a:rPr lang="en-US" sz="3600" dirty="0"/>
              <a:t>  - </a:t>
            </a:r>
            <a:r>
              <a:rPr lang="en-US" sz="3600" i="1" dirty="0"/>
              <a:t>2 Cor. 5:20 (GNT)</a:t>
            </a:r>
            <a:endParaRPr lang="en-US" sz="3600" dirty="0"/>
          </a:p>
        </p:txBody>
      </p:sp>
      <p:sp>
        <p:nvSpPr>
          <p:cNvPr id="3" name="Content Placeholder 2"/>
          <p:cNvSpPr>
            <a:spLocks noGrp="1"/>
          </p:cNvSpPr>
          <p:nvPr>
            <p:ph idx="1"/>
          </p:nvPr>
        </p:nvSpPr>
        <p:spPr>
          <a:xfrm>
            <a:off x="233380" y="1527946"/>
            <a:ext cx="9164619" cy="1931987"/>
          </a:xfrm>
        </p:spPr>
        <p:txBody>
          <a:bodyPr>
            <a:noAutofit/>
          </a:bodyPr>
          <a:lstStyle/>
          <a:p>
            <a:pPr marL="0" indent="0">
              <a:buNone/>
            </a:pPr>
            <a:r>
              <a:rPr lang="en-US" sz="3600" dirty="0"/>
              <a:t>Now then we are ambassadors for Christ, as though God did beseech you by us: we pray you in Christ's stead, be ye reconciled to God. - </a:t>
            </a:r>
            <a:r>
              <a:rPr lang="en-US" sz="3600" i="1" dirty="0"/>
              <a:t>2 Cor. 5:20 (KJV)</a:t>
            </a:r>
          </a:p>
        </p:txBody>
      </p:sp>
      <p:pic>
        <p:nvPicPr>
          <p:cNvPr id="6" name="Picture 5"/>
          <p:cNvPicPr>
            <a:picLocks noChangeAspect="1"/>
          </p:cNvPicPr>
          <p:nvPr/>
        </p:nvPicPr>
        <p:blipFill>
          <a:blip r:embed="rId3"/>
          <a:stretch>
            <a:fillRect/>
          </a:stretch>
        </p:blipFill>
        <p:spPr>
          <a:xfrm>
            <a:off x="9618133" y="1018807"/>
            <a:ext cx="2573867" cy="1286934"/>
          </a:xfrm>
          <a:prstGeom prst="rect">
            <a:avLst/>
          </a:prstGeom>
        </p:spPr>
      </p:pic>
    </p:spTree>
    <p:extLst>
      <p:ext uri="{BB962C8B-B14F-4D97-AF65-F5344CB8AC3E}">
        <p14:creationId xmlns:p14="http://schemas.microsoft.com/office/powerpoint/2010/main" val="1066141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5763"/>
            <a:ext cx="11596914" cy="1325563"/>
          </a:xfrm>
        </p:spPr>
        <p:txBody>
          <a:bodyPr>
            <a:normAutofit/>
          </a:bodyPr>
          <a:lstStyle/>
          <a:p>
            <a:pPr algn="ctr"/>
            <a:r>
              <a:rPr lang="en-GB" sz="4000" b="1" dirty="0"/>
              <a:t>An Ambassador as </a:t>
            </a:r>
            <a:br>
              <a:rPr lang="en-GB" sz="4000" b="1" dirty="0"/>
            </a:br>
            <a:r>
              <a:rPr lang="en-GB" sz="4000" b="1" dirty="0"/>
              <a:t>Representative for Christ</a:t>
            </a:r>
          </a:p>
        </p:txBody>
      </p:sp>
      <p:sp>
        <p:nvSpPr>
          <p:cNvPr id="3" name="Content Placeholder 2"/>
          <p:cNvSpPr>
            <a:spLocks noGrp="1"/>
          </p:cNvSpPr>
          <p:nvPr>
            <p:ph idx="1"/>
          </p:nvPr>
        </p:nvSpPr>
        <p:spPr>
          <a:xfrm>
            <a:off x="656938" y="2473901"/>
            <a:ext cx="11094795" cy="4195481"/>
          </a:xfrm>
        </p:spPr>
        <p:txBody>
          <a:bodyPr>
            <a:noAutofit/>
          </a:bodyPr>
          <a:lstStyle/>
          <a:p>
            <a:pPr marL="0" indent="0">
              <a:buNone/>
            </a:pPr>
            <a:r>
              <a:rPr lang="en-GB" sz="4000" dirty="0"/>
              <a:t>So we are ambassadors who represent Christ. God is negotiating with you through us. We beg you as Christ’s representatives. </a:t>
            </a:r>
          </a:p>
          <a:p>
            <a:pPr marL="0" indent="0">
              <a:buNone/>
            </a:pPr>
            <a:r>
              <a:rPr lang="en-GB" sz="4000" dirty="0"/>
              <a:t>“Be reconciled to God.” </a:t>
            </a:r>
          </a:p>
          <a:p>
            <a:pPr marL="0" indent="0">
              <a:buNone/>
            </a:pPr>
            <a:r>
              <a:rPr lang="en-GB" sz="3200" i="1" dirty="0"/>
              <a:t>2 Corinthians 5:20 (CEB) </a:t>
            </a:r>
          </a:p>
        </p:txBody>
      </p:sp>
      <p:pic>
        <p:nvPicPr>
          <p:cNvPr id="6" name="Picture 5"/>
          <p:cNvPicPr>
            <a:picLocks noChangeAspect="1"/>
          </p:cNvPicPr>
          <p:nvPr/>
        </p:nvPicPr>
        <p:blipFill>
          <a:blip r:embed="rId2"/>
          <a:stretch>
            <a:fillRect/>
          </a:stretch>
        </p:blipFill>
        <p:spPr>
          <a:xfrm>
            <a:off x="9618133" y="1018807"/>
            <a:ext cx="2573867" cy="1286934"/>
          </a:xfrm>
          <a:prstGeom prst="rect">
            <a:avLst/>
          </a:prstGeom>
        </p:spPr>
      </p:pic>
    </p:spTree>
    <p:extLst>
      <p:ext uri="{BB962C8B-B14F-4D97-AF65-F5344CB8AC3E}">
        <p14:creationId xmlns:p14="http://schemas.microsoft.com/office/powerpoint/2010/main" val="242809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90D8F-503C-FC2F-F46E-27B7E0FA84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60342-EFAE-E9D1-3440-999232484A2D}"/>
              </a:ext>
            </a:extLst>
          </p:cNvPr>
          <p:cNvSpPr>
            <a:spLocks noGrp="1"/>
          </p:cNvSpPr>
          <p:nvPr>
            <p:ph type="title"/>
          </p:nvPr>
        </p:nvSpPr>
        <p:spPr>
          <a:xfrm>
            <a:off x="646111" y="452717"/>
            <a:ext cx="11284632" cy="1827495"/>
          </a:xfrm>
        </p:spPr>
        <p:txBody>
          <a:bodyPr/>
          <a:lstStyle/>
          <a:p>
            <a:pPr algn="ctr"/>
            <a:r>
              <a:rPr lang="en-GB" sz="3600" dirty="0"/>
              <a:t>ROLE OF PARL </a:t>
            </a:r>
            <a:br>
              <a:rPr lang="en-GB" sz="3600" dirty="0"/>
            </a:br>
            <a:r>
              <a:rPr lang="en-GB" sz="3600" dirty="0"/>
              <a:t>IN THE LOCAL CHURCH</a:t>
            </a:r>
            <a:br>
              <a:rPr lang="en-GB" sz="3600" dirty="0"/>
            </a:br>
            <a:r>
              <a:rPr lang="en-GB" sz="3600" dirty="0"/>
              <a:t>AND THE PUBLIC SQUARE</a:t>
            </a:r>
          </a:p>
        </p:txBody>
      </p:sp>
      <p:sp>
        <p:nvSpPr>
          <p:cNvPr id="3" name="Content Placeholder 2">
            <a:extLst>
              <a:ext uri="{FF2B5EF4-FFF2-40B4-BE49-F238E27FC236}">
                <a16:creationId xmlns:a16="http://schemas.microsoft.com/office/drawing/2014/main" id="{766A8A56-2237-A751-2287-ECDB0285DFB7}"/>
              </a:ext>
            </a:extLst>
          </p:cNvPr>
          <p:cNvSpPr>
            <a:spLocks noGrp="1"/>
          </p:cNvSpPr>
          <p:nvPr>
            <p:ph idx="1"/>
          </p:nvPr>
        </p:nvSpPr>
        <p:spPr>
          <a:xfrm>
            <a:off x="1074170" y="3133591"/>
            <a:ext cx="10043659" cy="3406106"/>
          </a:xfrm>
        </p:spPr>
        <p:txBody>
          <a:bodyPr>
            <a:normAutofit fontScale="92500"/>
          </a:bodyPr>
          <a:lstStyle/>
          <a:p>
            <a:pPr marL="0" indent="0">
              <a:buNone/>
            </a:pPr>
            <a:r>
              <a:rPr lang="en-GB" sz="3600" dirty="0"/>
              <a:t>Following the Church Ambassador Biblical Model, a PARL leader is encouraged to serve God and represent the Seventh-day Adventist Church to </a:t>
            </a:r>
            <a:r>
              <a:rPr lang="en-GB" sz="3600" dirty="0">
                <a:solidFill>
                  <a:schemeClr val="accent1">
                    <a:lumMod val="60000"/>
                    <a:lumOff val="40000"/>
                  </a:schemeClr>
                </a:solidFill>
              </a:rPr>
              <a:t>Governments</a:t>
            </a:r>
            <a:r>
              <a:rPr lang="en-GB" sz="3600" dirty="0"/>
              <a:t>, </a:t>
            </a:r>
            <a:r>
              <a:rPr lang="en-GB" sz="3600" dirty="0">
                <a:solidFill>
                  <a:srgbClr val="92D050"/>
                </a:solidFill>
              </a:rPr>
              <a:t>International Organizations</a:t>
            </a:r>
            <a:r>
              <a:rPr lang="en-GB" sz="3600" dirty="0"/>
              <a:t>, </a:t>
            </a:r>
            <a:r>
              <a:rPr lang="en-GB" sz="3600" dirty="0">
                <a:solidFill>
                  <a:srgbClr val="934DF7"/>
                </a:solidFill>
              </a:rPr>
              <a:t>Non-Governmental Associations</a:t>
            </a:r>
            <a:r>
              <a:rPr lang="en-GB" sz="3600" dirty="0"/>
              <a:t>, </a:t>
            </a:r>
            <a:r>
              <a:rPr lang="en-GB" sz="3600" dirty="0">
                <a:solidFill>
                  <a:srgbClr val="00B0F0"/>
                </a:solidFill>
              </a:rPr>
              <a:t>Religious Bodies </a:t>
            </a:r>
            <a:r>
              <a:rPr lang="en-GB" sz="3600" dirty="0"/>
              <a:t>and the </a:t>
            </a:r>
            <a:r>
              <a:rPr lang="en-GB" sz="3600" dirty="0">
                <a:solidFill>
                  <a:srgbClr val="FFFF00"/>
                </a:solidFill>
              </a:rPr>
              <a:t>Public Square</a:t>
            </a:r>
          </a:p>
        </p:txBody>
      </p:sp>
    </p:spTree>
    <p:extLst>
      <p:ext uri="{BB962C8B-B14F-4D97-AF65-F5344CB8AC3E}">
        <p14:creationId xmlns:p14="http://schemas.microsoft.com/office/powerpoint/2010/main" val="632981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D056E9-109B-DE46-BDF6-FC92157DC987}"/>
              </a:ext>
            </a:extLst>
          </p:cNvPr>
          <p:cNvSpPr/>
          <p:nvPr/>
        </p:nvSpPr>
        <p:spPr>
          <a:xfrm>
            <a:off x="275771" y="1443841"/>
            <a:ext cx="11713029" cy="5262979"/>
          </a:xfrm>
          <a:prstGeom prst="rect">
            <a:avLst/>
          </a:prstGeom>
        </p:spPr>
        <p:txBody>
          <a:bodyPr wrap="square">
            <a:spAutoFit/>
          </a:bodyPr>
          <a:lstStyle/>
          <a:p>
            <a:pPr marL="14288" indent="-14288">
              <a:buAutoNum type="arabicPeriod"/>
            </a:pPr>
            <a:r>
              <a:rPr lang="en-GB" sz="2400" b="0" i="0" dirty="0">
                <a:effectLst/>
                <a:latin typeface="Times" pitchFamily="2" charset="0"/>
              </a:rPr>
              <a:t> Support, protect and advocate religious freedom and human rights for all people, sharing Adventist Christian values of freedom of worship and belief.</a:t>
            </a:r>
          </a:p>
          <a:p>
            <a:pPr marL="457200" indent="-457200">
              <a:buAutoNum type="arabicPeriod"/>
            </a:pPr>
            <a:endParaRPr lang="en-GB" sz="2400" b="0" i="0" dirty="0">
              <a:effectLst/>
              <a:latin typeface="Times" pitchFamily="2" charset="0"/>
            </a:endParaRPr>
          </a:p>
          <a:p>
            <a:r>
              <a:rPr lang="en-GB" sz="2400" b="0" i="0" dirty="0">
                <a:effectLst/>
                <a:latin typeface="Times" pitchFamily="2" charset="0"/>
              </a:rPr>
              <a:t>2. Work individually with church members in need of workplace reasonable accommodation (Sabbath work issues) and religious discrimination assistance. Refer these members first to the local pastor and then if needs be involving the local Conference or Union Office of PARL Department.</a:t>
            </a:r>
          </a:p>
          <a:p>
            <a:endParaRPr lang="en-GB" sz="2400" b="0" i="0" dirty="0">
              <a:effectLst/>
              <a:latin typeface="Times" pitchFamily="2" charset="0"/>
            </a:endParaRPr>
          </a:p>
          <a:p>
            <a:r>
              <a:rPr lang="en-GB" sz="2400" b="0" i="0" dirty="0">
                <a:effectLst/>
                <a:latin typeface="Times" pitchFamily="2" charset="0"/>
              </a:rPr>
              <a:t>3. </a:t>
            </a:r>
            <a:r>
              <a:rPr lang="en-GB" sz="2400" dirty="0">
                <a:latin typeface="Times" pitchFamily="2" charset="0"/>
              </a:rPr>
              <a:t>Provide the local Pastor, Church Congregation and the Conference with information on the current events – albeit national, regional and international in which the Seventh-day Adventist Church has vested interest and which affects religious liberty issues. Be accurate in your fact finding and only report on authentic news. Discern between true and false issues. Spotting faulty reasoning and holding one’s tongue when tempted to strike out in retaliation is one necessary attribute of those who are ambassadors for Christ.</a:t>
            </a:r>
            <a:endParaRPr lang="en-GB" sz="2400" b="0" i="0" dirty="0">
              <a:effectLst/>
              <a:latin typeface="Times" pitchFamily="2" charset="0"/>
            </a:endParaRPr>
          </a:p>
        </p:txBody>
      </p:sp>
    </p:spTree>
    <p:extLst>
      <p:ext uri="{BB962C8B-B14F-4D97-AF65-F5344CB8AC3E}">
        <p14:creationId xmlns:p14="http://schemas.microsoft.com/office/powerpoint/2010/main" val="1927819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38785A-7B67-D347-8CCC-1AF5D9D471FD}"/>
              </a:ext>
            </a:extLst>
          </p:cNvPr>
          <p:cNvSpPr/>
          <p:nvPr/>
        </p:nvSpPr>
        <p:spPr>
          <a:xfrm>
            <a:off x="246743" y="1367082"/>
            <a:ext cx="11582400" cy="5016758"/>
          </a:xfrm>
          <a:prstGeom prst="rect">
            <a:avLst/>
          </a:prstGeom>
        </p:spPr>
        <p:txBody>
          <a:bodyPr wrap="square">
            <a:spAutoFit/>
          </a:bodyPr>
          <a:lstStyle/>
          <a:p>
            <a:r>
              <a:rPr lang="en-GB" sz="3200" b="0" i="0" dirty="0">
                <a:effectLst/>
                <a:latin typeface="Times" pitchFamily="2" charset="0"/>
              </a:rPr>
              <a:t>4. Monitor closely state legislation actions, clarify them with the Pastor, Conference or Union Office leaders. If needs be, also raise the matter with state officials or legislators to work with them to bring about solutions which uphold individual religious freedom.</a:t>
            </a:r>
          </a:p>
          <a:p>
            <a:endParaRPr lang="en-GB" sz="3200" b="0" i="0" dirty="0">
              <a:effectLst/>
              <a:latin typeface="Times" pitchFamily="2" charset="0"/>
            </a:endParaRPr>
          </a:p>
          <a:p>
            <a:r>
              <a:rPr lang="en-GB" sz="3200" b="0" i="0" dirty="0">
                <a:effectLst/>
                <a:latin typeface="Times" pitchFamily="2" charset="0"/>
              </a:rPr>
              <a:t>5. Mobilise and motivate the Pastor and church members to speak out on serious religious liberty related issues.</a:t>
            </a:r>
          </a:p>
          <a:p>
            <a:endParaRPr lang="en-GB" sz="3200" b="0" i="0" dirty="0">
              <a:effectLst/>
              <a:latin typeface="Times" pitchFamily="2" charset="0"/>
            </a:endParaRPr>
          </a:p>
          <a:p>
            <a:r>
              <a:rPr lang="en-GB" sz="3200" b="0" i="0" dirty="0">
                <a:effectLst/>
                <a:latin typeface="Times" pitchFamily="2" charset="0"/>
              </a:rPr>
              <a:t>6. Provide speakers/seminars to your local church on timely religious liberty topics.</a:t>
            </a:r>
          </a:p>
        </p:txBody>
      </p:sp>
    </p:spTree>
    <p:extLst>
      <p:ext uri="{BB962C8B-B14F-4D97-AF65-F5344CB8AC3E}">
        <p14:creationId xmlns:p14="http://schemas.microsoft.com/office/powerpoint/2010/main" val="2789165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96721-24D6-1D5B-D305-ECFEE6E55FB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DD8095-9ECD-8871-4A3C-C883A2CCD8E8}"/>
              </a:ext>
            </a:extLst>
          </p:cNvPr>
          <p:cNvSpPr>
            <a:spLocks noGrp="1"/>
          </p:cNvSpPr>
          <p:nvPr>
            <p:ph idx="1"/>
          </p:nvPr>
        </p:nvSpPr>
        <p:spPr>
          <a:xfrm>
            <a:off x="1957013" y="2149139"/>
            <a:ext cx="8164960" cy="4248472"/>
          </a:xfrm>
        </p:spPr>
        <p:txBody>
          <a:bodyPr>
            <a:normAutofit/>
          </a:bodyPr>
          <a:lstStyle/>
          <a:p>
            <a:pPr marL="0" indent="0">
              <a:lnSpc>
                <a:spcPct val="100000"/>
              </a:lnSpc>
              <a:spcBef>
                <a:spcPts val="0"/>
              </a:spcBef>
              <a:buNone/>
            </a:pPr>
            <a:r>
              <a:rPr lang="en-US" sz="2800" dirty="0"/>
              <a:t>“All this shows that </a:t>
            </a:r>
            <a:r>
              <a:rPr lang="en-US" sz="2800" dirty="0">
                <a:solidFill>
                  <a:srgbClr val="FFFF00"/>
                </a:solidFill>
              </a:rPr>
              <a:t>the flowing tide of </a:t>
            </a:r>
            <a:r>
              <a:rPr lang="en-US" sz="2800" dirty="0">
                <a:solidFill>
                  <a:srgbClr val="FF0000"/>
                </a:solidFill>
              </a:rPr>
              <a:t>Community law </a:t>
            </a:r>
            <a:r>
              <a:rPr lang="en-US" sz="2800" dirty="0">
                <a:solidFill>
                  <a:srgbClr val="FFFF00"/>
                </a:solidFill>
              </a:rPr>
              <a:t>is coming in fast. It has not stopped at high-water mark. It has broken the dykes and the banks. It has submerged the surrounding land.</a:t>
            </a:r>
            <a:r>
              <a:rPr lang="en-US" sz="2800" dirty="0"/>
              <a:t> So much so that we have to learn to become amphibious if we wish to keep our heads above water” </a:t>
            </a:r>
          </a:p>
          <a:p>
            <a:pPr marL="0" indent="0">
              <a:lnSpc>
                <a:spcPct val="100000"/>
              </a:lnSpc>
              <a:spcBef>
                <a:spcPts val="0"/>
              </a:spcBef>
              <a:buNone/>
            </a:pPr>
            <a:endParaRPr lang="en-US" sz="2400" dirty="0"/>
          </a:p>
          <a:p>
            <a:pPr marL="0" indent="0">
              <a:lnSpc>
                <a:spcPct val="100000"/>
              </a:lnSpc>
              <a:spcBef>
                <a:spcPts val="0"/>
              </a:spcBef>
              <a:buNone/>
            </a:pPr>
            <a:endParaRPr lang="en-US" sz="2400" dirty="0"/>
          </a:p>
          <a:p>
            <a:pPr marL="0" indent="0">
              <a:lnSpc>
                <a:spcPct val="100000"/>
              </a:lnSpc>
              <a:spcBef>
                <a:spcPts val="0"/>
              </a:spcBef>
              <a:buNone/>
            </a:pPr>
            <a:r>
              <a:rPr lang="en-US" sz="1950" dirty="0"/>
              <a:t>(Shields v E </a:t>
            </a:r>
            <a:r>
              <a:rPr lang="en-US" sz="1950" dirty="0" err="1"/>
              <a:t>Coomes</a:t>
            </a:r>
            <a:r>
              <a:rPr lang="en-US" sz="1950" dirty="0"/>
              <a:t> (Holdings) Ltd [1979] 1 All ER 456, 462).</a:t>
            </a:r>
            <a:endParaRPr lang="en-GB" sz="1950" dirty="0"/>
          </a:p>
        </p:txBody>
      </p:sp>
      <p:pic>
        <p:nvPicPr>
          <p:cNvPr id="1026" name="Picture 2" descr="lfred Denning, Baron Denning">
            <a:extLst>
              <a:ext uri="{FF2B5EF4-FFF2-40B4-BE49-F238E27FC236}">
                <a16:creationId xmlns:a16="http://schemas.microsoft.com/office/drawing/2014/main" id="{660FB8EC-07F7-F092-65C3-F14824D8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648" y="280370"/>
            <a:ext cx="1785938" cy="17804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387712-B6B5-6893-299D-91678031A236}"/>
              </a:ext>
            </a:extLst>
          </p:cNvPr>
          <p:cNvSpPr txBox="1"/>
          <p:nvPr/>
        </p:nvSpPr>
        <p:spPr>
          <a:xfrm>
            <a:off x="5951985" y="1139227"/>
            <a:ext cx="4292029" cy="553998"/>
          </a:xfrm>
          <a:prstGeom prst="rect">
            <a:avLst/>
          </a:prstGeom>
          <a:noFill/>
        </p:spPr>
        <p:txBody>
          <a:bodyPr wrap="square" rtlCol="0">
            <a:spAutoFit/>
          </a:bodyPr>
          <a:lstStyle/>
          <a:p>
            <a:pPr defTabSz="342900">
              <a:defRPr/>
            </a:pPr>
            <a:r>
              <a:rPr lang="en-US" sz="3000" dirty="0">
                <a:solidFill>
                  <a:prstClr val="white"/>
                </a:solidFill>
                <a:latin typeface="Corbel" panose="020B0503020204020204"/>
                <a:cs typeface="Arial" panose="020B0604020202020204" pitchFamily="34" charset="0"/>
              </a:rPr>
              <a:t>A few years later</a:t>
            </a:r>
            <a:r>
              <a:rPr lang="is-IS" sz="3000" dirty="0">
                <a:solidFill>
                  <a:prstClr val="white"/>
                </a:solidFill>
                <a:latin typeface="Corbel" panose="020B0503020204020204"/>
                <a:cs typeface="Arial" panose="020B0604020202020204" pitchFamily="34" charset="0"/>
              </a:rPr>
              <a:t>…</a:t>
            </a:r>
            <a:endParaRPr lang="en-US" sz="3000" dirty="0">
              <a:solidFill>
                <a:prstClr val="white"/>
              </a:solidFill>
              <a:latin typeface="Corbel" panose="020B0503020204020204"/>
              <a:cs typeface="Arial" panose="020B0604020202020204" pitchFamily="34" charset="0"/>
            </a:endParaRPr>
          </a:p>
        </p:txBody>
      </p:sp>
    </p:spTree>
    <p:extLst>
      <p:ext uri="{BB962C8B-B14F-4D97-AF65-F5344CB8AC3E}">
        <p14:creationId xmlns:p14="http://schemas.microsoft.com/office/powerpoint/2010/main" val="2146317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9A2A7B-1911-B140-BABE-33F833B48722}"/>
              </a:ext>
            </a:extLst>
          </p:cNvPr>
          <p:cNvSpPr/>
          <p:nvPr/>
        </p:nvSpPr>
        <p:spPr>
          <a:xfrm>
            <a:off x="391886" y="1150662"/>
            <a:ext cx="11495315" cy="5509200"/>
          </a:xfrm>
          <a:prstGeom prst="rect">
            <a:avLst/>
          </a:prstGeom>
        </p:spPr>
        <p:txBody>
          <a:bodyPr wrap="square">
            <a:spAutoFit/>
          </a:bodyPr>
          <a:lstStyle/>
          <a:p>
            <a:r>
              <a:rPr lang="en-GB" sz="3200" b="0" i="0" dirty="0">
                <a:effectLst/>
                <a:latin typeface="Times" pitchFamily="2" charset="0"/>
              </a:rPr>
              <a:t>7. Take part in organising events (e.g. health fares) at your church, and invite local politicians/dignitaries to the events as a means of acquainting them with the good work that the church is doing in the community.</a:t>
            </a:r>
          </a:p>
          <a:p>
            <a:endParaRPr lang="en-GB" sz="3200" b="0" i="0" dirty="0">
              <a:effectLst/>
              <a:latin typeface="Times" pitchFamily="2" charset="0"/>
            </a:endParaRPr>
          </a:p>
          <a:p>
            <a:r>
              <a:rPr lang="en-GB" sz="3200" b="0" i="0" dirty="0">
                <a:effectLst/>
                <a:latin typeface="Times" pitchFamily="2" charset="0"/>
              </a:rPr>
              <a:t>8. Periodically attend City/Town and government meetings, even when no religious liberty issues are present, to become more acquainted with elected officials and the issues they deal with. When a civic official in your community takes a strong stand on upholding religious liberty, recognise the official by presenting a plaque or an award at the church or at the official’s office</a:t>
            </a:r>
          </a:p>
        </p:txBody>
      </p:sp>
    </p:spTree>
    <p:extLst>
      <p:ext uri="{BB962C8B-B14F-4D97-AF65-F5344CB8AC3E}">
        <p14:creationId xmlns:p14="http://schemas.microsoft.com/office/powerpoint/2010/main" val="3434378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C6056-DF71-134B-989B-5CA8C90BA0FF}"/>
              </a:ext>
            </a:extLst>
          </p:cNvPr>
          <p:cNvSpPr/>
          <p:nvPr/>
        </p:nvSpPr>
        <p:spPr>
          <a:xfrm>
            <a:off x="349295" y="1357840"/>
            <a:ext cx="11524342" cy="4524315"/>
          </a:xfrm>
          <a:prstGeom prst="rect">
            <a:avLst/>
          </a:prstGeom>
        </p:spPr>
        <p:txBody>
          <a:bodyPr wrap="square">
            <a:spAutoFit/>
          </a:bodyPr>
          <a:lstStyle/>
          <a:p>
            <a:r>
              <a:rPr lang="en-GB" sz="3600" b="0" i="0" dirty="0">
                <a:effectLst/>
                <a:latin typeface="Times" pitchFamily="2" charset="0"/>
              </a:rPr>
              <a:t>9. Become acquainted with your Local Councillors, MPs and MEPs, as this makes it easier to write to them when religious liberty issues arise.</a:t>
            </a:r>
          </a:p>
          <a:p>
            <a:endParaRPr lang="en-GB" sz="3600" b="0" i="0" dirty="0">
              <a:effectLst/>
              <a:latin typeface="Times" pitchFamily="2" charset="0"/>
            </a:endParaRPr>
          </a:p>
          <a:p>
            <a:r>
              <a:rPr lang="en-GB" sz="3600" b="0" i="0" dirty="0">
                <a:effectLst/>
                <a:latin typeface="Times" pitchFamily="2" charset="0"/>
              </a:rPr>
              <a:t>10. Develop a file of religious liberty resource materials for your church and be prepared to hand it over to the leader who replaces you. Maintain a Religious Liberty Notice Board and keep it up to date.</a:t>
            </a:r>
          </a:p>
        </p:txBody>
      </p:sp>
    </p:spTree>
    <p:extLst>
      <p:ext uri="{BB962C8B-B14F-4D97-AF65-F5344CB8AC3E}">
        <p14:creationId xmlns:p14="http://schemas.microsoft.com/office/powerpoint/2010/main" val="399857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913369" cy="35775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ge result for people ladies and gentlemen diverse images"/>
          <p:cNvPicPr>
            <a:picLocks noChangeAspect="1" noChangeArrowheads="1"/>
          </p:cNvPicPr>
          <p:nvPr/>
        </p:nvPicPr>
        <p:blipFill rotWithShape="1">
          <a:blip r:embed="rId3">
            <a:extLst>
              <a:ext uri="{28A0092B-C50C-407E-A947-70E740481C1C}">
                <a14:useLocalDpi xmlns:a14="http://schemas.microsoft.com/office/drawing/2010/main" val="0"/>
              </a:ext>
            </a:extLst>
          </a:blip>
          <a:srcRect b="12342"/>
          <a:stretch/>
        </p:blipFill>
        <p:spPr bwMode="auto">
          <a:xfrm>
            <a:off x="3098800" y="3577566"/>
            <a:ext cx="9093200" cy="32869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099637" y="1422400"/>
            <a:ext cx="4092363" cy="1930400"/>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4000" b="1" dirty="0"/>
              <a:t>SEC PARL </a:t>
            </a:r>
          </a:p>
          <a:p>
            <a:pPr marL="0" marR="0" lvl="0" indent="0" algn="ctr" defTabSz="914400" eaLnBrk="1" fontAlgn="auto" latinLnBrk="0" hangingPunct="1">
              <a:lnSpc>
                <a:spcPct val="100000"/>
              </a:lnSpc>
              <a:spcBef>
                <a:spcPts val="0"/>
              </a:spcBef>
              <a:spcAft>
                <a:spcPts val="0"/>
              </a:spcAft>
              <a:buClrTx/>
              <a:buSzTx/>
              <a:buFontTx/>
              <a:buNone/>
              <a:tabLst/>
              <a:defRPr/>
            </a:pPr>
            <a:r>
              <a:rPr lang="en-GB" sz="4000" b="1" dirty="0"/>
              <a:t>Ambassadors</a:t>
            </a:r>
          </a:p>
          <a:p>
            <a:pPr marL="0" marR="0" lvl="0" indent="0" algn="ctr" defTabSz="914400" eaLnBrk="1" fontAlgn="auto" latinLnBrk="0" hangingPunct="1">
              <a:lnSpc>
                <a:spcPct val="100000"/>
              </a:lnSpc>
              <a:spcBef>
                <a:spcPts val="0"/>
              </a:spcBef>
              <a:spcAft>
                <a:spcPts val="0"/>
              </a:spcAft>
              <a:buClrTx/>
              <a:buSzTx/>
              <a:buFontTx/>
              <a:buNone/>
              <a:tabLst/>
              <a:defRPr/>
            </a:pPr>
            <a:r>
              <a:rPr lang="en-GB" sz="4000" b="1" dirty="0"/>
              <a:t>For Christ</a:t>
            </a:r>
          </a:p>
        </p:txBody>
      </p:sp>
      <p:sp>
        <p:nvSpPr>
          <p:cNvPr id="2" name="TextBox 1"/>
          <p:cNvSpPr txBox="1"/>
          <p:nvPr/>
        </p:nvSpPr>
        <p:spPr>
          <a:xfrm>
            <a:off x="186268" y="4069590"/>
            <a:ext cx="2912532" cy="2302935"/>
          </a:xfrm>
          <a:prstGeom prst="rect">
            <a:avLst/>
          </a:prstGeom>
        </p:spPr>
        <p:txBody>
          <a:bodyPr vert="horz" lIns="91440" tIns="45720" rIns="91440" bIns="45720" rtlCol="0">
            <a:normAutofit fontScale="85000" lnSpcReduction="10000"/>
          </a:bodyPr>
          <a:lstStyle>
            <a:lvl1pPr marR="0" lvl="0" indent="0" algn="ctr" fontAlgn="auto">
              <a:lnSpc>
                <a:spcPct val="100000"/>
              </a:lnSpc>
              <a:spcBef>
                <a:spcPts val="0"/>
              </a:spcBef>
              <a:spcAft>
                <a:spcPts val="0"/>
              </a:spcAft>
              <a:buClrTx/>
              <a:buSzTx/>
              <a:buFontTx/>
              <a:buNone/>
              <a:tabLst/>
              <a:defRPr sz="4000" b="1" i="0">
                <a:latin typeface="+mj-lt"/>
                <a:ea typeface="+mj-ea"/>
                <a:cs typeface="+mj-cs"/>
              </a:defRPr>
            </a:lvl1pPr>
            <a:lvl2pPr marL="742950" indent="-285750" defTabSz="457200">
              <a:spcBef>
                <a:spcPts val="1000"/>
              </a:spcBef>
              <a:spcAft>
                <a:spcPts val="0"/>
              </a:spcAft>
              <a:buClr>
                <a:schemeClr val="accent1">
                  <a:lumMod val="60000"/>
                  <a:lumOff val="40000"/>
                </a:schemeClr>
              </a:buClr>
              <a:buSzPct val="80000"/>
              <a:buFont typeface="Wingdings 3" charset="2"/>
              <a:buChar char=""/>
              <a:defRPr b="0" i="0">
                <a:latin typeface="+mj-lt"/>
                <a:ea typeface="+mj-ea"/>
                <a:cs typeface="+mj-cs"/>
              </a:defRPr>
            </a:lvl2pPr>
            <a:lvl3pPr marL="1143000" indent="-228600" defTabSz="457200">
              <a:spcBef>
                <a:spcPts val="1000"/>
              </a:spcBef>
              <a:spcAft>
                <a:spcPts val="0"/>
              </a:spcAft>
              <a:buClr>
                <a:schemeClr val="accent1">
                  <a:lumMod val="60000"/>
                  <a:lumOff val="40000"/>
                </a:schemeClr>
              </a:buClr>
              <a:buSzPct val="80000"/>
              <a:buFont typeface="Wingdings 3" charset="2"/>
              <a:buChar char=""/>
              <a:defRPr sz="1600" b="0" i="0">
                <a:latin typeface="+mj-lt"/>
                <a:ea typeface="+mj-ea"/>
                <a:cs typeface="+mj-cs"/>
              </a:defRPr>
            </a:lvl3pPr>
            <a:lvl4pPr marL="1600200" indent="-228600" defTabSz="457200">
              <a:spcBef>
                <a:spcPts val="1000"/>
              </a:spcBef>
              <a:spcAft>
                <a:spcPts val="0"/>
              </a:spcAft>
              <a:buClr>
                <a:schemeClr val="accent1">
                  <a:lumMod val="60000"/>
                  <a:lumOff val="40000"/>
                </a:schemeClr>
              </a:buClr>
              <a:buSzPct val="80000"/>
              <a:buFont typeface="Wingdings 3" charset="2"/>
              <a:buChar char=""/>
              <a:defRPr sz="1400" b="0" i="0">
                <a:latin typeface="+mj-lt"/>
                <a:ea typeface="+mj-ea"/>
                <a:cs typeface="+mj-cs"/>
              </a:defRPr>
            </a:lvl4pPr>
            <a:lvl5pPr marL="2057400" indent="-228600" defTabSz="457200">
              <a:spcBef>
                <a:spcPts val="1000"/>
              </a:spcBef>
              <a:spcAft>
                <a:spcPts val="0"/>
              </a:spcAft>
              <a:buClr>
                <a:schemeClr val="accent1">
                  <a:lumMod val="60000"/>
                  <a:lumOff val="40000"/>
                </a:schemeClr>
              </a:buClr>
              <a:buSzPct val="80000"/>
              <a:buFont typeface="Wingdings 3" charset="2"/>
              <a:buChar char=""/>
              <a:defRPr sz="1400" b="0" i="0">
                <a:latin typeface="+mj-lt"/>
                <a:ea typeface="+mj-ea"/>
                <a:cs typeface="+mj-cs"/>
              </a:defRPr>
            </a:lvl5pPr>
            <a:lvl6pPr marL="2514600" indent="-228600" defTabSz="457200">
              <a:spcBef>
                <a:spcPts val="1000"/>
              </a:spcBef>
              <a:spcAft>
                <a:spcPts val="0"/>
              </a:spcAft>
              <a:buClr>
                <a:schemeClr val="accent1">
                  <a:lumMod val="60000"/>
                  <a:lumOff val="40000"/>
                </a:schemeClr>
              </a:buClr>
              <a:buSzPct val="80000"/>
              <a:buFont typeface="Wingdings 3" charset="2"/>
              <a:buChar char=""/>
              <a:defRPr sz="1400" b="0" i="0">
                <a:latin typeface="+mj-lt"/>
                <a:ea typeface="+mj-ea"/>
                <a:cs typeface="+mj-cs"/>
              </a:defRPr>
            </a:lvl6pPr>
            <a:lvl7pPr marL="2971800" indent="-228600" defTabSz="457200">
              <a:spcBef>
                <a:spcPts val="1000"/>
              </a:spcBef>
              <a:spcAft>
                <a:spcPts val="0"/>
              </a:spcAft>
              <a:buClr>
                <a:schemeClr val="accent1">
                  <a:lumMod val="60000"/>
                  <a:lumOff val="40000"/>
                </a:schemeClr>
              </a:buClr>
              <a:buSzPct val="80000"/>
              <a:buFont typeface="Wingdings 3" charset="2"/>
              <a:buChar char=""/>
              <a:defRPr sz="1400" b="0" i="0">
                <a:latin typeface="+mj-lt"/>
                <a:ea typeface="+mj-ea"/>
                <a:cs typeface="+mj-cs"/>
              </a:defRPr>
            </a:lvl7pPr>
            <a:lvl8pPr marL="3429000" indent="-228600" defTabSz="457200">
              <a:spcBef>
                <a:spcPts val="1000"/>
              </a:spcBef>
              <a:spcAft>
                <a:spcPts val="0"/>
              </a:spcAft>
              <a:buClr>
                <a:schemeClr val="accent1">
                  <a:lumMod val="60000"/>
                  <a:lumOff val="40000"/>
                </a:schemeClr>
              </a:buClr>
              <a:buSzPct val="80000"/>
              <a:buFont typeface="Wingdings 3" charset="2"/>
              <a:buChar char=""/>
              <a:defRPr sz="1400" b="0" i="0">
                <a:latin typeface="+mj-lt"/>
                <a:ea typeface="+mj-ea"/>
                <a:cs typeface="+mj-cs"/>
              </a:defRPr>
            </a:lvl8pPr>
            <a:lvl9pPr marL="3886200" indent="-228600" defTabSz="457200">
              <a:spcBef>
                <a:spcPts val="1000"/>
              </a:spcBef>
              <a:spcAft>
                <a:spcPts val="0"/>
              </a:spcAft>
              <a:buClr>
                <a:schemeClr val="accent1">
                  <a:lumMod val="60000"/>
                  <a:lumOff val="40000"/>
                </a:schemeClr>
              </a:buClr>
              <a:buSzPct val="80000"/>
              <a:buFont typeface="Wingdings 3" charset="2"/>
              <a:buChar char=""/>
              <a:defRPr sz="1400" b="0" i="0">
                <a:latin typeface="+mj-lt"/>
                <a:ea typeface="+mj-ea"/>
                <a:cs typeface="+mj-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a:ea typeface="+mj-ea"/>
                <a:cs typeface="+mj-cs"/>
              </a:rPr>
              <a:t>Find,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a:ea typeface="+mj-ea"/>
                <a:cs typeface="+mj-cs"/>
              </a:rPr>
              <a:t>Train, Equip, Disciple and Send</a:t>
            </a:r>
          </a:p>
        </p:txBody>
      </p:sp>
    </p:spTree>
    <p:extLst>
      <p:ext uri="{BB962C8B-B14F-4D97-AF65-F5344CB8AC3E}">
        <p14:creationId xmlns:p14="http://schemas.microsoft.com/office/powerpoint/2010/main" val="3264795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2388A3-0C15-A746-97E8-82CDDD9F4207}"/>
              </a:ext>
            </a:extLst>
          </p:cNvPr>
          <p:cNvSpPr/>
          <p:nvPr/>
        </p:nvSpPr>
        <p:spPr>
          <a:xfrm>
            <a:off x="1291771" y="2277294"/>
            <a:ext cx="10087429" cy="2554545"/>
          </a:xfrm>
          <a:prstGeom prst="rect">
            <a:avLst/>
          </a:prstGeom>
        </p:spPr>
        <p:txBody>
          <a:bodyPr wrap="square">
            <a:spAutoFit/>
          </a:bodyPr>
          <a:lstStyle/>
          <a:p>
            <a:pPr algn="ctr"/>
            <a:r>
              <a:rPr lang="en-GB" sz="4000" b="0" i="0" dirty="0">
                <a:effectLst/>
                <a:latin typeface="Times" pitchFamily="2" charset="0"/>
              </a:rPr>
              <a:t>Compilation By:</a:t>
            </a:r>
          </a:p>
          <a:p>
            <a:pPr algn="ctr"/>
            <a:r>
              <a:rPr lang="en-GB" sz="4000" b="0" i="0" dirty="0">
                <a:effectLst/>
                <a:latin typeface="Times" pitchFamily="2" charset="0"/>
              </a:rPr>
              <a:t>Brighton G Kavaloh </a:t>
            </a:r>
          </a:p>
          <a:p>
            <a:pPr algn="ctr"/>
            <a:r>
              <a:rPr lang="en-GB" sz="4000" dirty="0">
                <a:latin typeface="Times" pitchFamily="2" charset="0"/>
              </a:rPr>
              <a:t>SEC Public Affairs and Religious Liberty Director</a:t>
            </a:r>
            <a:endParaRPr lang="en-GB" sz="4000" b="0" i="0" dirty="0">
              <a:effectLst/>
              <a:latin typeface="Times" pitchFamily="2" charset="0"/>
            </a:endParaRPr>
          </a:p>
        </p:txBody>
      </p:sp>
    </p:spTree>
    <p:extLst>
      <p:ext uri="{BB962C8B-B14F-4D97-AF65-F5344CB8AC3E}">
        <p14:creationId xmlns:p14="http://schemas.microsoft.com/office/powerpoint/2010/main" val="387651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6B9ED-D3D7-3B6F-1D1D-A086C32FA40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27883-B19B-364D-3842-B2045EC0A3A2}"/>
              </a:ext>
            </a:extLst>
          </p:cNvPr>
          <p:cNvSpPr>
            <a:spLocks noGrp="1"/>
          </p:cNvSpPr>
          <p:nvPr>
            <p:ph idx="1"/>
          </p:nvPr>
        </p:nvSpPr>
        <p:spPr>
          <a:xfrm>
            <a:off x="1631504" y="3135188"/>
            <a:ext cx="8920536" cy="3246140"/>
          </a:xfrm>
        </p:spPr>
        <p:txBody>
          <a:bodyPr>
            <a:normAutofit/>
          </a:bodyPr>
          <a:lstStyle/>
          <a:p>
            <a:pPr marL="0" indent="0">
              <a:lnSpc>
                <a:spcPct val="100000"/>
              </a:lnSpc>
              <a:spcBef>
                <a:spcPts val="0"/>
              </a:spcBef>
              <a:buNone/>
            </a:pPr>
            <a:r>
              <a:rPr lang="en-US" sz="3200" dirty="0"/>
              <a:t>No longer is </a:t>
            </a:r>
            <a:r>
              <a:rPr lang="en-US" sz="3200" dirty="0">
                <a:highlight>
                  <a:srgbClr val="FF0000"/>
                </a:highlight>
              </a:rPr>
              <a:t>European law </a:t>
            </a:r>
            <a:r>
              <a:rPr lang="en-US" sz="3200" dirty="0">
                <a:solidFill>
                  <a:srgbClr val="FFFF00"/>
                </a:solidFill>
              </a:rPr>
              <a:t>an incoming tide flowing up the estuaries of England. It is now like a tidal wave bringing down our sea walls and flowing inland over our fields and houses</a:t>
            </a:r>
            <a:r>
              <a:rPr lang="en-US" sz="3200" dirty="0">
                <a:solidFill>
                  <a:schemeClr val="tx1"/>
                </a:solidFill>
              </a:rPr>
              <a:t>—to </a:t>
            </a:r>
            <a:r>
              <a:rPr lang="en-US" sz="3200" dirty="0"/>
              <a:t>the dismay of all.</a:t>
            </a:r>
          </a:p>
          <a:p>
            <a:pPr marL="0" indent="0">
              <a:lnSpc>
                <a:spcPct val="100000"/>
              </a:lnSpc>
              <a:spcBef>
                <a:spcPts val="0"/>
              </a:spcBef>
              <a:buNone/>
            </a:pPr>
            <a:endParaRPr lang="en-US" sz="2400" dirty="0"/>
          </a:p>
          <a:p>
            <a:pPr marL="0" indent="0">
              <a:buNone/>
            </a:pPr>
            <a:r>
              <a:rPr lang="en-US" sz="1600" dirty="0"/>
              <a:t>Introduction to The European Court of Justice: Judges or Policy Makers? (London: Bruges Group, 1990).</a:t>
            </a:r>
          </a:p>
        </p:txBody>
      </p:sp>
      <p:pic>
        <p:nvPicPr>
          <p:cNvPr id="1026" name="Picture 2" descr="lfred Denning, Baron Denning">
            <a:extLst>
              <a:ext uri="{FF2B5EF4-FFF2-40B4-BE49-F238E27FC236}">
                <a16:creationId xmlns:a16="http://schemas.microsoft.com/office/drawing/2014/main" id="{47E2EB3A-77DB-34E8-B0FA-44FCDB3DD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696" y="260649"/>
            <a:ext cx="1785938" cy="22717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4DEA76-EA86-650D-E22A-3C2CA32EB7EC}"/>
              </a:ext>
            </a:extLst>
          </p:cNvPr>
          <p:cNvSpPr txBox="1"/>
          <p:nvPr/>
        </p:nvSpPr>
        <p:spPr>
          <a:xfrm>
            <a:off x="4871864" y="260648"/>
            <a:ext cx="5391818" cy="2677656"/>
          </a:xfrm>
          <a:prstGeom prst="rect">
            <a:avLst/>
          </a:prstGeom>
          <a:noFill/>
        </p:spPr>
        <p:txBody>
          <a:bodyPr wrap="square" rtlCol="0">
            <a:spAutoFit/>
          </a:bodyPr>
          <a:lstStyle/>
          <a:p>
            <a:pPr algn="ctr" defTabSz="342900">
              <a:defRPr/>
            </a:pPr>
            <a:r>
              <a:rPr lang="en-US" sz="2400" dirty="0">
                <a:solidFill>
                  <a:prstClr val="white"/>
                </a:solidFill>
                <a:latin typeface="Corbel" panose="020B0503020204020204"/>
                <a:cs typeface="Arial" panose="020B0604020202020204" pitchFamily="34" charset="0"/>
                <a:hlinkClick r:id="rId3"/>
              </a:rPr>
              <a:t>The Right Honourable</a:t>
            </a:r>
            <a:endParaRPr lang="en-US" sz="2400" dirty="0">
              <a:solidFill>
                <a:prstClr val="white"/>
              </a:solidFill>
              <a:latin typeface="Corbel" panose="020B0503020204020204"/>
              <a:cs typeface="Arial" panose="020B0604020202020204" pitchFamily="34" charset="0"/>
            </a:endParaRPr>
          </a:p>
          <a:p>
            <a:pPr algn="ctr" defTabSz="342900">
              <a:defRPr/>
            </a:pPr>
            <a:r>
              <a:rPr lang="en-US" sz="2400" b="1" dirty="0">
                <a:solidFill>
                  <a:prstClr val="white"/>
                </a:solidFill>
                <a:latin typeface="Corbel" panose="020B0503020204020204"/>
                <a:cs typeface="Arial" panose="020B0604020202020204" pitchFamily="34" charset="0"/>
              </a:rPr>
              <a:t>The Lord Denning</a:t>
            </a:r>
            <a:endParaRPr lang="en-US" sz="2400" dirty="0">
              <a:solidFill>
                <a:prstClr val="white"/>
              </a:solidFill>
              <a:latin typeface="Corbel" panose="020B0503020204020204"/>
              <a:cs typeface="Arial" panose="020B0604020202020204" pitchFamily="34" charset="0"/>
            </a:endParaRPr>
          </a:p>
          <a:p>
            <a:pPr algn="ctr" defTabSz="342900">
              <a:defRPr/>
            </a:pPr>
            <a:r>
              <a:rPr lang="en-US" sz="2400" dirty="0">
                <a:solidFill>
                  <a:prstClr val="white"/>
                </a:solidFill>
                <a:latin typeface="Corbel" panose="020B0503020204020204"/>
                <a:cs typeface="Arial" panose="020B0604020202020204" pitchFamily="34" charset="0"/>
              </a:rPr>
              <a:t>OM PC DL KC</a:t>
            </a:r>
          </a:p>
          <a:p>
            <a:pPr algn="ctr" defTabSz="342900">
              <a:defRPr/>
            </a:pPr>
            <a:endParaRPr lang="en-US" sz="2400" b="1" dirty="0">
              <a:solidFill>
                <a:prstClr val="white"/>
              </a:solidFill>
              <a:latin typeface="Corbel" panose="020B0503020204020204"/>
              <a:cs typeface="Arial" panose="020B0604020202020204" pitchFamily="34" charset="0"/>
              <a:hlinkClick r:id="" action="ppaction://noaction"/>
            </a:endParaRPr>
          </a:p>
          <a:p>
            <a:pPr algn="ctr" defTabSz="342900">
              <a:defRPr/>
            </a:pPr>
            <a:r>
              <a:rPr lang="en-US" sz="2400" b="1" dirty="0">
                <a:solidFill>
                  <a:prstClr val="white"/>
                </a:solidFill>
                <a:latin typeface="Corbel" panose="020B0503020204020204"/>
                <a:cs typeface="Arial" panose="020B0604020202020204" pitchFamily="34" charset="0"/>
                <a:hlinkClick r:id="" action="ppaction://noaction"/>
              </a:rPr>
              <a:t>Master of the Rolls</a:t>
            </a:r>
            <a:endParaRPr lang="en-US" sz="2400" dirty="0">
              <a:solidFill>
                <a:prstClr val="white"/>
              </a:solidFill>
              <a:latin typeface="Corbel" panose="020B0503020204020204"/>
              <a:cs typeface="Arial" panose="020B0604020202020204" pitchFamily="34" charset="0"/>
            </a:endParaRPr>
          </a:p>
          <a:p>
            <a:pPr algn="ctr" defTabSz="342900">
              <a:defRPr/>
            </a:pPr>
            <a:r>
              <a:rPr lang="en-US" sz="2400" b="1" dirty="0">
                <a:solidFill>
                  <a:prstClr val="white"/>
                </a:solidFill>
                <a:latin typeface="Corbel" panose="020B0503020204020204"/>
                <a:cs typeface="Arial" panose="020B0604020202020204" pitchFamily="34" charset="0"/>
              </a:rPr>
              <a:t>In office</a:t>
            </a:r>
            <a:endParaRPr lang="en-US" sz="2400" dirty="0">
              <a:solidFill>
                <a:prstClr val="white"/>
              </a:solidFill>
              <a:latin typeface="Corbel" panose="020B0503020204020204"/>
              <a:cs typeface="Arial" panose="020B0604020202020204" pitchFamily="34" charset="0"/>
            </a:endParaRPr>
          </a:p>
          <a:p>
            <a:pPr algn="ctr" defTabSz="342900">
              <a:defRPr/>
            </a:pPr>
            <a:r>
              <a:rPr lang="en-US" sz="2400" dirty="0">
                <a:solidFill>
                  <a:prstClr val="white"/>
                </a:solidFill>
                <a:latin typeface="Corbel" panose="020B0503020204020204"/>
                <a:cs typeface="Arial" panose="020B0604020202020204" pitchFamily="34" charset="0"/>
              </a:rPr>
              <a:t>19 April 1962 – 29 September 1982</a:t>
            </a:r>
          </a:p>
        </p:txBody>
      </p:sp>
    </p:spTree>
    <p:extLst>
      <p:ext uri="{BB962C8B-B14F-4D97-AF65-F5344CB8AC3E}">
        <p14:creationId xmlns:p14="http://schemas.microsoft.com/office/powerpoint/2010/main" val="1349842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199" y="2008308"/>
            <a:ext cx="9087534" cy="410839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7E857506-BC9F-B240-AFC6-CCF51ED98BBD}"/>
              </a:ext>
            </a:extLst>
          </p:cNvPr>
          <p:cNvSpPr txBox="1">
            <a:spLocks/>
          </p:cNvSpPr>
          <p:nvPr/>
        </p:nvSpPr>
        <p:spPr bwMode="gray">
          <a:xfrm>
            <a:off x="0" y="50803"/>
            <a:ext cx="12192000" cy="17937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a:ea typeface="+mj-ea"/>
                <a:cs typeface="+mj-cs"/>
              </a:rPr>
              <a:t> Public Affairs &amp; Religious Liberty Department</a:t>
            </a:r>
          </a:p>
        </p:txBody>
      </p:sp>
      <p:sp>
        <p:nvSpPr>
          <p:cNvPr id="12" name="Content Placeholder 2">
            <a:extLst>
              <a:ext uri="{FF2B5EF4-FFF2-40B4-BE49-F238E27FC236}">
                <a16:creationId xmlns:a16="http://schemas.microsoft.com/office/drawing/2014/main" id="{311F3DA5-E165-374B-B99B-3CFB862D885B}"/>
              </a:ext>
            </a:extLst>
          </p:cNvPr>
          <p:cNvSpPr txBox="1">
            <a:spLocks/>
          </p:cNvSpPr>
          <p:nvPr/>
        </p:nvSpPr>
        <p:spPr bwMode="gray">
          <a:xfrm>
            <a:off x="0" y="6112931"/>
            <a:ext cx="12191999" cy="897467"/>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all" spc="0" normalizeH="0" baseline="0" noProof="0" dirty="0">
                <a:ln>
                  <a:noFill/>
                </a:ln>
                <a:solidFill>
                  <a:srgbClr val="FFFF00"/>
                </a:solidFill>
                <a:effectLst/>
                <a:uLnTx/>
                <a:uFillTx/>
                <a:latin typeface="Century Gothic" panose="020B0502020202020204"/>
                <a:ea typeface="+mn-ea"/>
                <a:cs typeface="+mn-cs"/>
              </a:rPr>
              <a:t>Ambassadors / Advocates – BIBLICAL MODEL </a:t>
            </a:r>
          </a:p>
        </p:txBody>
      </p:sp>
    </p:spTree>
    <p:extLst>
      <p:ext uri="{BB962C8B-B14F-4D97-AF65-F5344CB8AC3E}">
        <p14:creationId xmlns:p14="http://schemas.microsoft.com/office/powerpoint/2010/main" val="1053992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2.bp.blogspot.com/-kMVuuNkFL_Y/Tevk7_pgh5I/AAAAAAAAA3g/wXxIiNGod0k/s320/watchman_on_the_wall.jpg">
            <a:extLst>
              <a:ext uri="{FF2B5EF4-FFF2-40B4-BE49-F238E27FC236}">
                <a16:creationId xmlns:a16="http://schemas.microsoft.com/office/drawing/2014/main" id="{3B79F3D1-8436-4A8E-A930-40F330B96B88}"/>
              </a:ext>
            </a:extLst>
          </p:cNvPr>
          <p:cNvPicPr>
            <a:picLocks noGrp="1" noChangeAspect="1" noChangeArrowheads="1"/>
          </p:cNvPicPr>
          <p:nvPr>
            <p:ph idx="1"/>
          </p:nvPr>
        </p:nvPicPr>
        <p:blipFill>
          <a:blip r:embed="rId2" cstate="print"/>
          <a:srcRect/>
          <a:stretch>
            <a:fillRect/>
          </a:stretch>
        </p:blipFill>
        <p:spPr bwMode="auto">
          <a:xfrm>
            <a:off x="2380379" y="864297"/>
            <a:ext cx="6721004" cy="5477618"/>
          </a:xfrm>
          <a:prstGeom prst="rect">
            <a:avLst/>
          </a:prstGeom>
          <a:noFill/>
        </p:spPr>
      </p:pic>
    </p:spTree>
    <p:extLst>
      <p:ext uri="{BB962C8B-B14F-4D97-AF65-F5344CB8AC3E}">
        <p14:creationId xmlns:p14="http://schemas.microsoft.com/office/powerpoint/2010/main" val="3929715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4simpsons.files.wordpress.com/2007/06/ez-33.jpg"/>
          <p:cNvPicPr>
            <a:picLocks noChangeAspect="1" noChangeArrowheads="1"/>
          </p:cNvPicPr>
          <p:nvPr/>
        </p:nvPicPr>
        <p:blipFill>
          <a:blip r:embed="rId3" cstate="print"/>
          <a:srcRect/>
          <a:stretch>
            <a:fillRect/>
          </a:stretch>
        </p:blipFill>
        <p:spPr bwMode="auto">
          <a:xfrm>
            <a:off x="1703512" y="649994"/>
            <a:ext cx="4608512" cy="5371293"/>
          </a:xfrm>
          <a:prstGeom prst="rect">
            <a:avLst/>
          </a:prstGeom>
          <a:noFill/>
        </p:spPr>
      </p:pic>
      <p:sp>
        <p:nvSpPr>
          <p:cNvPr id="2" name="TextBox 1"/>
          <p:cNvSpPr txBox="1"/>
          <p:nvPr/>
        </p:nvSpPr>
        <p:spPr>
          <a:xfrm>
            <a:off x="6528048" y="2276873"/>
            <a:ext cx="3888432" cy="3477875"/>
          </a:xfrm>
          <a:prstGeom prst="rect">
            <a:avLst/>
          </a:prstGeom>
          <a:noFill/>
        </p:spPr>
        <p:txBody>
          <a:bodyPr wrap="square" rtlCol="0">
            <a:spAutoFit/>
          </a:bodyPr>
          <a:lstStyle/>
          <a:p>
            <a:r>
              <a:rPr lang="en-US" sz="2200" b="1" baseline="30000" dirty="0"/>
              <a:t>6 </a:t>
            </a:r>
            <a:r>
              <a:rPr lang="en-US" sz="2200" dirty="0"/>
              <a:t>But if the watchman see the sword come, and blow not the trumpet, and the people be not warned; if the sword come, and take any person from among them, he is taken away in his iniquity; but his blood will I require at the watchman's hand. </a:t>
            </a:r>
          </a:p>
        </p:txBody>
      </p:sp>
      <p:sp>
        <p:nvSpPr>
          <p:cNvPr id="3" name="TextBox 2"/>
          <p:cNvSpPr txBox="1"/>
          <p:nvPr/>
        </p:nvSpPr>
        <p:spPr>
          <a:xfrm>
            <a:off x="6528048" y="1196753"/>
            <a:ext cx="2880320" cy="461665"/>
          </a:xfrm>
          <a:prstGeom prst="rect">
            <a:avLst/>
          </a:prstGeom>
          <a:noFill/>
        </p:spPr>
        <p:txBody>
          <a:bodyPr wrap="square" rtlCol="0">
            <a:spAutoFit/>
          </a:bodyPr>
          <a:lstStyle/>
          <a:p>
            <a:r>
              <a:rPr lang="en-GB" sz="2400" b="1">
                <a:solidFill>
                  <a:schemeClr val="bg1"/>
                </a:solidFill>
              </a:rPr>
              <a:t>Ezekiel 33:6  KJV</a:t>
            </a:r>
            <a:endParaRPr lang="en-GB" sz="2400" b="1"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80" y="116632"/>
            <a:ext cx="10388689" cy="691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Content Placeholder 6"/>
          <p:cNvSpPr>
            <a:spLocks noGrp="1"/>
          </p:cNvSpPr>
          <p:nvPr>
            <p:ph idx="1"/>
          </p:nvPr>
        </p:nvSpPr>
        <p:spPr>
          <a:xfrm>
            <a:off x="1343472" y="116633"/>
            <a:ext cx="6295132" cy="1814513"/>
          </a:xfrm>
        </p:spPr>
        <p:txBody>
          <a:bodyPr>
            <a:normAutofit/>
          </a:bodyPr>
          <a:lstStyle/>
          <a:p>
            <a:pPr marL="0" indent="0" algn="ctr">
              <a:buNone/>
            </a:pPr>
            <a:r>
              <a:rPr lang="en-GB" altLang="x-none" sz="3000" b="1" dirty="0">
                <a:solidFill>
                  <a:schemeClr val="tx2"/>
                </a:solidFill>
                <a:ea typeface="ＭＳ Ｐゴシック" charset="-128"/>
              </a:rPr>
              <a:t>Public Affairs &amp; Religious Liberty Training Seminar</a:t>
            </a:r>
          </a:p>
        </p:txBody>
      </p:sp>
      <p:pic>
        <p:nvPicPr>
          <p:cNvPr id="1843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16276" y="1773238"/>
            <a:ext cx="1997075"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8679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4976B-D185-7B6B-57A9-7F18CB160C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6DAFB0-0686-152A-5EE0-3AA9975E69B7}"/>
              </a:ext>
            </a:extLst>
          </p:cNvPr>
          <p:cNvSpPr>
            <a:spLocks noGrp="1"/>
          </p:cNvSpPr>
          <p:nvPr>
            <p:ph type="title"/>
          </p:nvPr>
        </p:nvSpPr>
        <p:spPr>
          <a:xfrm>
            <a:off x="516466" y="228600"/>
            <a:ext cx="11123646" cy="6426200"/>
          </a:xfrm>
        </p:spPr>
        <p:txBody>
          <a:bodyPr>
            <a:normAutofit/>
          </a:bodyPr>
          <a:lstStyle/>
          <a:p>
            <a:r>
              <a:rPr lang="en-US" sz="4000" dirty="0"/>
              <a:t>GC PARL AIM STATES:</a:t>
            </a:r>
            <a:br>
              <a:rPr lang="en-US" sz="4000" dirty="0"/>
            </a:br>
            <a:br>
              <a:rPr lang="en-US" sz="2000" dirty="0"/>
            </a:br>
            <a:br>
              <a:rPr lang="en-US" sz="2200" dirty="0"/>
            </a:br>
            <a:r>
              <a:rPr lang="en-US" sz="4000" dirty="0"/>
              <a:t>‘We work to </a:t>
            </a:r>
            <a:r>
              <a:rPr lang="en-US" sz="4000" b="1" dirty="0">
                <a:solidFill>
                  <a:srgbClr val="FFFF00"/>
                </a:solidFill>
              </a:rPr>
              <a:t>position</a:t>
            </a:r>
            <a:r>
              <a:rPr lang="en-US" sz="4000" dirty="0">
                <a:solidFill>
                  <a:srgbClr val="FFFF00"/>
                </a:solidFill>
              </a:rPr>
              <a:t> </a:t>
            </a:r>
            <a:r>
              <a:rPr lang="en-US" sz="4000" dirty="0"/>
              <a:t>the Seventh-day Adventist Church and its services to a standing of </a:t>
            </a:r>
            <a:r>
              <a:rPr lang="en-US" sz="4000" b="1" dirty="0">
                <a:solidFill>
                  <a:srgbClr val="FFFF00"/>
                </a:solidFill>
              </a:rPr>
              <a:t>credibility</a:t>
            </a:r>
            <a:r>
              <a:rPr lang="en-US" sz="4000" dirty="0"/>
              <a:t>, </a:t>
            </a:r>
            <a:r>
              <a:rPr lang="en-US" sz="4000" b="1" dirty="0">
                <a:solidFill>
                  <a:srgbClr val="FFFF00"/>
                </a:solidFill>
              </a:rPr>
              <a:t>trust</a:t>
            </a:r>
            <a:r>
              <a:rPr lang="en-US" sz="4000" dirty="0"/>
              <a:t>, and </a:t>
            </a:r>
            <a:r>
              <a:rPr lang="en-US" sz="4000" b="1" dirty="0">
                <a:solidFill>
                  <a:srgbClr val="FFFF00"/>
                </a:solidFill>
              </a:rPr>
              <a:t>relevance</a:t>
            </a:r>
            <a:r>
              <a:rPr lang="en-US" sz="4000" dirty="0">
                <a:solidFill>
                  <a:srgbClr val="FFFF00"/>
                </a:solidFill>
              </a:rPr>
              <a:t> </a:t>
            </a:r>
            <a:r>
              <a:rPr lang="en-US" sz="4000" dirty="0"/>
              <a:t>in the </a:t>
            </a:r>
            <a:r>
              <a:rPr lang="en-US" sz="4000" b="1" dirty="0">
                <a:solidFill>
                  <a:srgbClr val="FFFF00"/>
                </a:solidFill>
              </a:rPr>
              <a:t>public realm</a:t>
            </a:r>
            <a:r>
              <a:rPr lang="en-US" sz="4000" dirty="0"/>
              <a:t>’</a:t>
            </a:r>
            <a:br>
              <a:rPr lang="en-US" sz="4000" dirty="0"/>
            </a:br>
            <a:br>
              <a:rPr lang="en-US" sz="4000" dirty="0"/>
            </a:br>
            <a:br>
              <a:rPr lang="en-US" sz="2200" dirty="0"/>
            </a:br>
            <a:r>
              <a:rPr lang="en-US" sz="3100" dirty="0">
                <a:solidFill>
                  <a:srgbClr val="FFFF00"/>
                </a:solidFill>
              </a:rPr>
              <a:t>(</a:t>
            </a:r>
            <a:r>
              <a:rPr lang="en-US" sz="3100" u="sng" dirty="0">
                <a:solidFill>
                  <a:srgbClr val="FFFF00"/>
                </a:solidFill>
              </a:rPr>
              <a:t>https://www.adventistliberty.org/quick-overview</a:t>
            </a:r>
            <a:r>
              <a:rPr lang="en-US" sz="3100" dirty="0">
                <a:solidFill>
                  <a:srgbClr val="FFFF00"/>
                </a:solidFill>
              </a:rPr>
              <a:t>)</a:t>
            </a:r>
            <a:br>
              <a:rPr lang="en-US" sz="4400" dirty="0">
                <a:solidFill>
                  <a:srgbClr val="FFFF00"/>
                </a:solidFill>
              </a:rPr>
            </a:br>
            <a:endParaRPr lang="en-GB" b="1" dirty="0">
              <a:solidFill>
                <a:srgbClr val="FFFF00"/>
              </a:solidFill>
            </a:endParaRPr>
          </a:p>
        </p:txBody>
      </p:sp>
    </p:spTree>
    <p:extLst>
      <p:ext uri="{BB962C8B-B14F-4D97-AF65-F5344CB8AC3E}">
        <p14:creationId xmlns:p14="http://schemas.microsoft.com/office/powerpoint/2010/main" val="2504630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037DF-2D43-1790-7C98-6DCDA971BB3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B6FBA6-18C4-0477-389C-A4ED0A9C55AB}"/>
              </a:ext>
            </a:extLst>
          </p:cNvPr>
          <p:cNvSpPr>
            <a:spLocks noGrp="1"/>
          </p:cNvSpPr>
          <p:nvPr>
            <p:ph idx="1"/>
          </p:nvPr>
        </p:nvSpPr>
        <p:spPr>
          <a:xfrm>
            <a:off x="457200" y="338667"/>
            <a:ext cx="11379199" cy="6519333"/>
          </a:xfrm>
        </p:spPr>
        <p:txBody>
          <a:bodyPr>
            <a:normAutofit fontScale="77500" lnSpcReduction="20000"/>
          </a:bodyPr>
          <a:lstStyle/>
          <a:p>
            <a:pPr marL="0" indent="0">
              <a:buNone/>
            </a:pPr>
            <a:r>
              <a:rPr lang="en-US" sz="4600" dirty="0"/>
              <a:t>Why?</a:t>
            </a:r>
          </a:p>
          <a:p>
            <a:pPr marL="0" indent="0">
              <a:buNone/>
            </a:pPr>
            <a:endParaRPr lang="en-US" sz="3100" dirty="0"/>
          </a:p>
          <a:p>
            <a:pPr marL="0" indent="0">
              <a:buNone/>
            </a:pPr>
            <a:r>
              <a:rPr lang="en-US" sz="4100" dirty="0"/>
              <a:t>‘So the Adventist Church can be more effective in its mission</a:t>
            </a:r>
            <a:r>
              <a:rPr lang="is-IS" sz="4100" dirty="0"/>
              <a:t>…’</a:t>
            </a:r>
          </a:p>
          <a:p>
            <a:pPr marL="0" indent="0">
              <a:buNone/>
            </a:pPr>
            <a:endParaRPr lang="is-IS" sz="3100" dirty="0"/>
          </a:p>
          <a:p>
            <a:pPr marL="0" indent="0">
              <a:buNone/>
            </a:pPr>
            <a:r>
              <a:rPr lang="is-IS" sz="4100" dirty="0"/>
              <a:t>What Does PARL Do?</a:t>
            </a:r>
          </a:p>
          <a:p>
            <a:pPr marL="0" indent="0" fontAlgn="base">
              <a:buNone/>
            </a:pPr>
            <a:r>
              <a:rPr lang="en-US" sz="4100" dirty="0"/>
              <a:t>‘For this reason, PARL has a wide mandate. PARL works in cooperation with other church departments to </a:t>
            </a:r>
            <a:r>
              <a:rPr lang="en-US" sz="4100" b="1" dirty="0">
                <a:solidFill>
                  <a:srgbClr val="FFFF00"/>
                </a:solidFill>
              </a:rPr>
              <a:t>advocate public policy </a:t>
            </a:r>
            <a:r>
              <a:rPr lang="en-US" sz="4100" dirty="0"/>
              <a:t>positions on issues in areas as diverse as </a:t>
            </a:r>
            <a:r>
              <a:rPr lang="en-US" sz="4100" dirty="0">
                <a:solidFill>
                  <a:srgbClr val="ADF366"/>
                </a:solidFill>
              </a:rPr>
              <a:t>health</a:t>
            </a:r>
            <a:r>
              <a:rPr lang="en-US" sz="4100" dirty="0"/>
              <a:t>, </a:t>
            </a:r>
            <a:r>
              <a:rPr lang="en-US" sz="4100" dirty="0">
                <a:solidFill>
                  <a:srgbClr val="A9E0FF"/>
                </a:solidFill>
              </a:rPr>
              <a:t>education</a:t>
            </a:r>
            <a:r>
              <a:rPr lang="en-US" sz="4100" dirty="0"/>
              <a:t>, </a:t>
            </a:r>
            <a:r>
              <a:rPr lang="en-US" sz="4100" dirty="0">
                <a:solidFill>
                  <a:schemeClr val="accent4">
                    <a:lumMod val="60000"/>
                    <a:lumOff val="40000"/>
                  </a:schemeClr>
                </a:solidFill>
              </a:rPr>
              <a:t>peace</a:t>
            </a:r>
            <a:r>
              <a:rPr lang="en-US" sz="4100" dirty="0"/>
              <a:t> </a:t>
            </a:r>
            <a:r>
              <a:rPr lang="en-US" sz="4100" dirty="0">
                <a:solidFill>
                  <a:schemeClr val="accent4">
                    <a:lumMod val="60000"/>
                    <a:lumOff val="40000"/>
                  </a:schemeClr>
                </a:solidFill>
              </a:rPr>
              <a:t>issues</a:t>
            </a:r>
            <a:r>
              <a:rPr lang="en-US" sz="4100" dirty="0"/>
              <a:t>, </a:t>
            </a:r>
            <a:r>
              <a:rPr lang="en-US" sz="4100" dirty="0">
                <a:solidFill>
                  <a:srgbClr val="00B050"/>
                </a:solidFill>
              </a:rPr>
              <a:t>environmental protection</a:t>
            </a:r>
            <a:r>
              <a:rPr lang="en-US" sz="4100" dirty="0"/>
              <a:t>, </a:t>
            </a:r>
            <a:r>
              <a:rPr lang="en-US" sz="4100" dirty="0">
                <a:solidFill>
                  <a:schemeClr val="accent1">
                    <a:lumMod val="60000"/>
                    <a:lumOff val="40000"/>
                  </a:schemeClr>
                </a:solidFill>
              </a:rPr>
              <a:t>women’s issues</a:t>
            </a:r>
            <a:r>
              <a:rPr lang="en-US" sz="4100" dirty="0"/>
              <a:t>, </a:t>
            </a:r>
            <a:r>
              <a:rPr lang="en-US" sz="4100" dirty="0">
                <a:solidFill>
                  <a:srgbClr val="3DBCFF"/>
                </a:solidFill>
              </a:rPr>
              <a:t>children’s issues</a:t>
            </a:r>
            <a:r>
              <a:rPr lang="en-US" sz="4100" dirty="0"/>
              <a:t>, </a:t>
            </a:r>
            <a:r>
              <a:rPr lang="en-US" sz="4100" dirty="0">
                <a:solidFill>
                  <a:srgbClr val="F40004"/>
                </a:solidFill>
              </a:rPr>
              <a:t>the rights of prisoners</a:t>
            </a:r>
            <a:r>
              <a:rPr lang="en-US" sz="4100" dirty="0"/>
              <a:t>, </a:t>
            </a:r>
            <a:r>
              <a:rPr lang="en-US" sz="4100" dirty="0">
                <a:solidFill>
                  <a:schemeClr val="accent5"/>
                </a:solidFill>
              </a:rPr>
              <a:t>aid</a:t>
            </a:r>
            <a:r>
              <a:rPr lang="en-US" sz="4100" dirty="0"/>
              <a:t> and </a:t>
            </a:r>
            <a:r>
              <a:rPr lang="en-US" sz="4100" dirty="0">
                <a:solidFill>
                  <a:schemeClr val="accent4">
                    <a:lumMod val="75000"/>
                  </a:schemeClr>
                </a:solidFill>
              </a:rPr>
              <a:t>development</a:t>
            </a:r>
            <a:r>
              <a:rPr lang="en-US" sz="4100" dirty="0"/>
              <a:t>.’</a:t>
            </a:r>
          </a:p>
          <a:p>
            <a:endParaRPr lang="en-US" sz="3200" dirty="0"/>
          </a:p>
          <a:p>
            <a:pPr marL="0" indent="0">
              <a:buNone/>
            </a:pPr>
            <a:r>
              <a:rPr lang="en-US" sz="3100" b="1" u="sng" dirty="0">
                <a:solidFill>
                  <a:srgbClr val="FFFF00"/>
                </a:solidFill>
              </a:rPr>
              <a:t> https://www.adventistliberty.org/quick-overview</a:t>
            </a:r>
            <a:endParaRPr lang="en-GB" sz="4600" b="1" dirty="0">
              <a:solidFill>
                <a:srgbClr val="FFFF00"/>
              </a:solidFill>
            </a:endParaRPr>
          </a:p>
        </p:txBody>
      </p:sp>
    </p:spTree>
    <p:extLst>
      <p:ext uri="{BB962C8B-B14F-4D97-AF65-F5344CB8AC3E}">
        <p14:creationId xmlns:p14="http://schemas.microsoft.com/office/powerpoint/2010/main" val="13746781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1529</Words>
  <Application>Microsoft Macintosh PowerPoint</Application>
  <PresentationFormat>Widescreen</PresentationFormat>
  <Paragraphs>104</Paragraphs>
  <Slides>23</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ＭＳ Ｐゴシック</vt:lpstr>
      <vt:lpstr>Aptos</vt:lpstr>
      <vt:lpstr>Aptos Display</vt:lpstr>
      <vt:lpstr>Arial</vt:lpstr>
      <vt:lpstr>Calibri</vt:lpstr>
      <vt:lpstr>Century Gothic</vt:lpstr>
      <vt:lpstr>Corbel</vt:lpstr>
      <vt:lpstr>Times</vt:lpstr>
      <vt:lpstr>Wingdings 3</vt:lpstr>
      <vt:lpstr>Ion</vt:lpstr>
      <vt:lpstr>Depth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GC PARL AIM STATES:   ‘We work to position the Seventh-day Adventist Church and its services to a standing of credibility, trust, and relevance in the public realm’   (https://www.adventistliberty.org/quick-overview) </vt:lpstr>
      <vt:lpstr>PowerPoint Presentation</vt:lpstr>
      <vt:lpstr>The Need For Church Ambassadors</vt:lpstr>
      <vt:lpstr>The Urgency For Church Ambassadors</vt:lpstr>
      <vt:lpstr>PowerPoint Presentation</vt:lpstr>
      <vt:lpstr>General Principles and Purposes  of Being An Ambassador</vt:lpstr>
      <vt:lpstr>Qualification On Being An Ambassador For Christ</vt:lpstr>
      <vt:lpstr>On being a Seventh-day Adventist  Ambassador for Christ</vt:lpstr>
      <vt:lpstr>An Ambassador as  Representative for Christ</vt:lpstr>
      <vt:lpstr>ROLE OF PARL  IN THE LOCAL CHURCH AND THE PUBLIC SQUARE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Don Roberts</cp:lastModifiedBy>
  <cp:revision>23</cp:revision>
  <dcterms:created xsi:type="dcterms:W3CDTF">2021-02-06T12:07:12Z</dcterms:created>
  <dcterms:modified xsi:type="dcterms:W3CDTF">2026-06-03T09:47:46Z</dcterms:modified>
</cp:coreProperties>
</file>