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0" r:id="rId27"/>
    <p:sldId id="291" r:id="rId28"/>
    <p:sldId id="292"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Black"/>
          <a:ea typeface="Avenir Black"/>
          <a:cs typeface="Avenir Blac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Black"/>
          <a:ea typeface="Avenir Black"/>
          <a:cs typeface="Avenir Blac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Black"/>
          <a:ea typeface="Avenir Black"/>
          <a:cs typeface="Avenir Blac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Black"/>
          <a:ea typeface="Avenir Black"/>
          <a:cs typeface="Avenir Blac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Black"/>
          <a:ea typeface="Avenir Black"/>
          <a:cs typeface="Avenir Blac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7" d="100"/>
          <a:sy n="107" d="100"/>
        </p:scale>
        <p:origin x="1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755775"/>
          </a:xfrm>
          <a:prstGeom prst="rect">
            <a:avLst/>
          </a:prstGeom>
        </p:spPr>
        <p:txBody>
          <a:bodyPr/>
          <a:lstStyle/>
          <a:p>
            <a:r>
              <a:t>Title Text</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Title Text</a:t>
            </a:r>
          </a:p>
        </p:txBody>
      </p:sp>
      <p:sp>
        <p:nvSpPr>
          <p:cNvPr id="91" name="Shape 9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274638"/>
            <a:ext cx="2057400" cy="6583362"/>
          </a:xfrm>
          <a:prstGeom prst="rect">
            <a:avLst/>
          </a:prstGeom>
        </p:spPr>
        <p:txBody>
          <a:bodyPr/>
          <a:lstStyle/>
          <a:p>
            <a:r>
              <a:t>Title Text</a:t>
            </a:r>
          </a:p>
        </p:txBody>
      </p:sp>
      <p:sp>
        <p:nvSpPr>
          <p:cNvPr id="100" name="Shape 100"/>
          <p:cNvSpPr>
            <a:spLocks noGrp="1"/>
          </p:cNvSpPr>
          <p:nvPr>
            <p:ph type="body" idx="1"/>
          </p:nvPr>
        </p:nvSpPr>
        <p:spPr>
          <a:xfrm>
            <a:off x="457200" y="274638"/>
            <a:ext cx="6019800" cy="65833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noAutofit/>
          </a:bodyPr>
          <a:lstStyle/>
          <a:p>
            <a:r>
              <a:t>Title Text</a:t>
            </a:r>
          </a:p>
        </p:txBody>
      </p:sp>
      <p:sp>
        <p:nvSpPr>
          <p:cNvPr id="109" name="Shape 109"/>
          <p:cNvSpPr>
            <a:spLocks noGrp="1"/>
          </p:cNvSpPr>
          <p:nvPr>
            <p:ph type="body" idx="1"/>
          </p:nvPr>
        </p:nvSpPr>
        <p:spPr>
          <a:prstGeom prst="rect">
            <a:avLst/>
          </a:prstGeom>
        </p:spPr>
        <p:txBody>
          <a:bodyPr>
            <a:noAutofit/>
          </a:body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xfrm>
            <a:off x="6553200" y="6356348"/>
            <a:ext cx="2133600" cy="358139"/>
          </a:xfrm>
          <a:prstGeom prst="rect">
            <a:avLst/>
          </a:prstGeom>
        </p:spPr>
        <p:txBody>
          <a:bodyPr wrap="square"/>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7" name="Shape 117"/>
          <p:cNvSpPr>
            <a:spLocks noGrp="1"/>
          </p:cNvSpPr>
          <p:nvPr>
            <p:ph type="title"/>
          </p:nvPr>
        </p:nvSpPr>
        <p:spPr>
          <a:xfrm>
            <a:off x="685800" y="2130425"/>
            <a:ext cx="7772400" cy="1755775"/>
          </a:xfrm>
          <a:prstGeom prst="rect">
            <a:avLst/>
          </a:prstGeom>
        </p:spPr>
        <p:txBody>
          <a:bodyPr/>
          <a:lstStyle/>
          <a:p>
            <a:r>
              <a:t>Title Text</a:t>
            </a:r>
          </a:p>
        </p:txBody>
      </p:sp>
      <p:sp>
        <p:nvSpPr>
          <p:cNvPr id="118" name="Shape 118"/>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35" name="Shape 135"/>
          <p:cNvSpPr>
            <a:spLocks noGrp="1"/>
          </p:cNvSpPr>
          <p:nvPr>
            <p:ph type="title"/>
          </p:nvPr>
        </p:nvSpPr>
        <p:spPr>
          <a:xfrm>
            <a:off x="892968" y="1151929"/>
            <a:ext cx="7358064" cy="2321720"/>
          </a:xfrm>
          <a:prstGeom prst="rect">
            <a:avLst/>
          </a:prstGeom>
        </p:spPr>
        <p:txBody>
          <a:bodyPr lIns="35718" tIns="35718" rIns="35718" bIns="35718" anchor="b"/>
          <a:lstStyle>
            <a:lvl1pPr defTabSz="410765">
              <a:defRPr sz="5600">
                <a:latin typeface="Helvetica Light"/>
                <a:ea typeface="Helvetica Light"/>
                <a:cs typeface="Helvetica Light"/>
                <a:sym typeface="Helvetica Light"/>
              </a:defRPr>
            </a:lvl1pPr>
          </a:lstStyle>
          <a:p>
            <a:r>
              <a:t>Title Text</a:t>
            </a:r>
          </a:p>
        </p:txBody>
      </p:sp>
      <p:sp>
        <p:nvSpPr>
          <p:cNvPr id="136" name="Shape 136"/>
          <p:cNvSpPr>
            <a:spLocks noGrp="1"/>
          </p:cNvSpPr>
          <p:nvPr>
            <p:ph type="body" sz="quarter" idx="1"/>
          </p:nvPr>
        </p:nvSpPr>
        <p:spPr>
          <a:xfrm>
            <a:off x="892968" y="3536156"/>
            <a:ext cx="7358064" cy="794743"/>
          </a:xfrm>
          <a:prstGeom prst="rect">
            <a:avLst/>
          </a:prstGeom>
        </p:spPr>
        <p:txBody>
          <a:bodyPr lIns="35718" tIns="35718" rIns="35718" bIns="35718"/>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4440732" y="6505277"/>
            <a:ext cx="253607" cy="249238"/>
          </a:xfrm>
          <a:prstGeom prst="rect">
            <a:avLst/>
          </a:prstGeom>
        </p:spPr>
        <p:txBody>
          <a:bodyPr lIns="35718" tIns="35718" rIns="35718" bIns="35718"/>
          <a:lstStyle>
            <a:lvl1pPr algn="ctr" defTabSz="410765">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2451100"/>
          </a:xfrm>
          <a:prstGeom prst="rect">
            <a:avLst/>
          </a:prstGeom>
        </p:spPr>
        <p:txBody>
          <a:bodyPr/>
          <a:lstStyle>
            <a:lvl1pPr algn="l">
              <a:defRPr sz="4000" b="1" cap="all"/>
            </a:lvl1pPr>
          </a:lstStyle>
          <a:p>
            <a:r>
              <a:t>Title Text</a:t>
            </a:r>
          </a:p>
        </p:txBody>
      </p:sp>
      <p:sp>
        <p:nvSpPr>
          <p:cNvPr id="31" name="Shape 31"/>
          <p:cNvSpPr>
            <a:spLocks noGrp="1"/>
          </p:cNvSpPr>
          <p:nvPr>
            <p:ph type="body" sz="half" idx="1"/>
          </p:nvPr>
        </p:nvSpPr>
        <p:spPr>
          <a:xfrm>
            <a:off x="722312" y="1192212"/>
            <a:ext cx="7772401" cy="3214688"/>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600199"/>
            <a:ext cx="4038600" cy="5257802"/>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Shape 48"/>
          <p:cNvSpPr>
            <a:spLocks noGrp="1"/>
          </p:cNvSpPr>
          <p:nvPr>
            <p:ph type="title"/>
          </p:nvPr>
        </p:nvSpPr>
        <p:spPr>
          <a:xfrm>
            <a:off x="457200" y="274638"/>
            <a:ext cx="8229600" cy="1204981"/>
          </a:xfrm>
          <a:prstGeom prst="rect">
            <a:avLst/>
          </a:prstGeom>
        </p:spPr>
        <p:txBody>
          <a:bodyPr/>
          <a:lstStyle/>
          <a:p>
            <a:r>
              <a:t>Title Text</a:t>
            </a:r>
          </a:p>
        </p:txBody>
      </p:sp>
      <p:sp>
        <p:nvSpPr>
          <p:cNvPr id="49" name="Shape 49"/>
          <p:cNvSpPr>
            <a:spLocks noGrp="1"/>
          </p:cNvSpPr>
          <p:nvPr>
            <p:ph type="body" sz="quarter" idx="1"/>
          </p:nvPr>
        </p:nvSpPr>
        <p:spPr>
          <a:xfrm>
            <a:off x="457200" y="1479616"/>
            <a:ext cx="4040188" cy="695259"/>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1" name="Shape 81"/>
          <p:cNvSpPr>
            <a:spLocks noGrp="1"/>
          </p:cNvSpPr>
          <p:nvPr>
            <p:ph type="title"/>
          </p:nvPr>
        </p:nvSpPr>
        <p:spPr>
          <a:xfrm>
            <a:off x="1792288" y="3086100"/>
            <a:ext cx="5486401" cy="2281239"/>
          </a:xfrm>
          <a:prstGeom prst="rect">
            <a:avLst/>
          </a:prstGeom>
        </p:spPr>
        <p:txBody>
          <a:bodyPr anchor="b"/>
          <a:lstStyle>
            <a:lvl1pPr algn="l">
              <a:defRPr sz="2000" b="1"/>
            </a:lvl1pPr>
          </a:lstStyle>
          <a:p>
            <a:r>
              <a:t>Title Text</a:t>
            </a:r>
          </a:p>
        </p:txBody>
      </p:sp>
      <p:sp>
        <p:nvSpPr>
          <p:cNvPr id="82" name="Shape 82"/>
          <p:cNvSpPr>
            <a:spLocks noGrp="1"/>
          </p:cNvSpPr>
          <p:nvPr>
            <p:ph type="body" sz="quarter" idx="1"/>
          </p:nvPr>
        </p:nvSpPr>
        <p:spPr>
          <a:xfrm>
            <a:off x="1792288" y="5367337"/>
            <a:ext cx="5486401" cy="1490663"/>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17"/>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274638"/>
            <a:ext cx="8229600" cy="13255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Title Text</a:t>
            </a:r>
          </a:p>
        </p:txBody>
      </p:sp>
      <p:sp>
        <p:nvSpPr>
          <p:cNvPr id="4" name="Shape 4"/>
          <p:cNvSpPr>
            <a:spLocks noGrp="1"/>
          </p:cNvSpPr>
          <p:nvPr>
            <p:ph type="body" idx="1"/>
          </p:nvPr>
        </p:nvSpPr>
        <p:spPr>
          <a:xfrm>
            <a:off x="457200" y="1600199"/>
            <a:ext cx="8229600" cy="52578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553200" y="6356348"/>
            <a:ext cx="343901" cy="358139"/>
          </a:xfrm>
          <a:prstGeom prst="rect">
            <a:avLst/>
          </a:prstGeom>
          <a:ln w="12700">
            <a:miter lim="400000"/>
          </a:ln>
        </p:spPr>
        <p:txBody>
          <a:bodyPr wrap="none" lIns="45718" tIns="45718" rIns="45718" bIns="45718">
            <a:spAutoFit/>
          </a:bodyPr>
          <a:lstStyle>
            <a:lvl1pPr>
              <a:defRPr>
                <a:latin typeface="Candara"/>
                <a:ea typeface="Candara"/>
                <a:cs typeface="Candara"/>
                <a:sym typeface="Canda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4" name="Shape 174"/>
          <p:cNvSpPr>
            <a:spLocks noGrp="1"/>
          </p:cNvSpPr>
          <p:nvPr>
            <p:ph type="body" idx="1"/>
          </p:nvPr>
        </p:nvSpPr>
        <p:spPr>
          <a:xfrm>
            <a:off x="1000347" y="1132929"/>
            <a:ext cx="7143306" cy="4592142"/>
          </a:xfrm>
          <a:prstGeom prst="rect">
            <a:avLst/>
          </a:prstGeom>
        </p:spPr>
        <p:txBody>
          <a:bodyPr lIns="0" tIns="0" rIns="0" bIns="0"/>
          <a:lstStyle/>
          <a:p>
            <a:pPr marL="390047" indent="-390047" algn="l" defTabSz="832103">
              <a:spcBef>
                <a:spcPts val="800"/>
              </a:spcBef>
              <a:buClr>
                <a:srgbClr val="004070"/>
              </a:buClr>
              <a:buSzPct val="100000"/>
              <a:buFont typeface="Arial"/>
              <a:buChar char="•"/>
              <a:defRPr sz="3600">
                <a:solidFill>
                  <a:srgbClr val="004070"/>
                </a:solidFill>
                <a:latin typeface="Candara"/>
                <a:ea typeface="Candara"/>
                <a:cs typeface="Candara"/>
                <a:sym typeface="Candara"/>
              </a:defRPr>
            </a:pPr>
            <a:r>
              <a:t>Organize weeks of prayer for the church with the goal of abundantly nourishing the brethren. </a:t>
            </a:r>
            <a:endParaRPr sz="1800"/>
          </a:p>
          <a:p>
            <a:pPr marL="390047" indent="-390047" algn="l" defTabSz="832103">
              <a:spcBef>
                <a:spcPts val="800"/>
              </a:spcBef>
              <a:buClr>
                <a:srgbClr val="004070"/>
              </a:buClr>
              <a:buSzPct val="100000"/>
              <a:buFont typeface="Arial"/>
              <a:buChar char="•"/>
              <a:defRPr sz="3600">
                <a:solidFill>
                  <a:srgbClr val="004070"/>
                </a:solidFill>
                <a:latin typeface="Candara"/>
                <a:ea typeface="Candara"/>
                <a:cs typeface="Candara"/>
                <a:sym typeface="Candara"/>
              </a:defRPr>
            </a:pPr>
            <a:r>
              <a:t>Develop weeks of stewardship in order to encourage loyalty and benevolence in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animEffect transition="in" filter="dissolve">
                                      <p:cBhvr>
                                        <p:cTn id="7" dur="500"/>
                                        <p:tgtEl>
                                          <p:spTgt spid="174">
                                            <p:bg/>
                                          </p:spTgt>
                                        </p:tgtEl>
                                      </p:cBhvr>
                                    </p:animEffect>
                                  </p:childTnLst>
                                </p:cTn>
                              </p:par>
                              <p:par>
                                <p:cTn id="8" presetID="9" presetClass="entr" presetSubtype="0" fill="hold" grpId="1" nodeType="withEffect">
                                  <p:stCondLst>
                                    <p:cond delay="0"/>
                                  </p:stCondLst>
                                  <p:iterate>
                                    <p:tmAbs val="0"/>
                                  </p:iterate>
                                  <p:childTnLst>
                                    <p:set>
                                      <p:cBhvr>
                                        <p:cTn id="9" fill="hold"/>
                                        <p:tgtEl>
                                          <p:spTgt spid="174">
                                            <p:txEl>
                                              <p:pRg st="0" end="0"/>
                                            </p:txEl>
                                          </p:spTgt>
                                        </p:tgtEl>
                                        <p:attrNameLst>
                                          <p:attrName>style.visibility</p:attrName>
                                        </p:attrNameLst>
                                      </p:cBhvr>
                                      <p:to>
                                        <p:strVal val="visible"/>
                                      </p:to>
                                    </p:set>
                                    <p:animEffect transition="in" filter="dissolve">
                                      <p:cBhvr>
                                        <p:cTn id="10" dur="500"/>
                                        <p:tgtEl>
                                          <p:spTgt spid="1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4">
                                            <p:txEl>
                                              <p:pRg st="1" end="1"/>
                                            </p:txEl>
                                          </p:spTgt>
                                        </p:tgtEl>
                                        <p:attrNameLst>
                                          <p:attrName>style.visibility</p:attrName>
                                        </p:attrNameLst>
                                      </p:cBhvr>
                                      <p:to>
                                        <p:strVal val="visible"/>
                                      </p:to>
                                    </p:set>
                                    <p:animEffect transition="in" filter="dissolve">
                                      <p:cBhvr>
                                        <p:cTn id="15" dur="500"/>
                                        <p:tgtEl>
                                          <p:spTgt spid="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7" name="Shape 177"/>
          <p:cNvSpPr>
            <a:spLocks noGrp="1"/>
          </p:cNvSpPr>
          <p:nvPr>
            <p:ph type="title"/>
          </p:nvPr>
        </p:nvSpPr>
        <p:spPr>
          <a:xfrm>
            <a:off x="1600200" y="2526357"/>
            <a:ext cx="6324600" cy="1805286"/>
          </a:xfrm>
          <a:prstGeom prst="rect">
            <a:avLst/>
          </a:prstGeom>
        </p:spPr>
        <p:txBody>
          <a:bodyPr lIns="0" tIns="0" rIns="0" bIns="0" anchor="t"/>
          <a:lstStyle>
            <a:lvl1pPr marL="762000" indent="-762000" algn="l" defTabSz="594359">
              <a:defRPr sz="5000" b="1">
                <a:solidFill>
                  <a:srgbClr val="800000"/>
                </a:solidFill>
                <a:effectLst>
                  <a:outerShdw blurRad="25400" dist="24765" dir="2700000" rotWithShape="0">
                    <a:srgbClr val="000000">
                      <a:alpha val="43137"/>
                    </a:srgbClr>
                  </a:outerShdw>
                </a:effectLst>
                <a:latin typeface="Candara"/>
                <a:ea typeface="Candara"/>
                <a:cs typeface="Candara"/>
                <a:sym typeface="Candara"/>
              </a:defRPr>
            </a:lvl1pPr>
          </a:lstStyle>
          <a:p>
            <a:r>
              <a:t>II. The elders and the Conference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0" name="Shape 180"/>
          <p:cNvSpPr>
            <a:spLocks noGrp="1"/>
          </p:cNvSpPr>
          <p:nvPr>
            <p:ph type="body" sz="half" idx="1"/>
          </p:nvPr>
        </p:nvSpPr>
        <p:spPr>
          <a:xfrm>
            <a:off x="1716471" y="1426034"/>
            <a:ext cx="6193658" cy="3721919"/>
          </a:xfrm>
          <a:prstGeom prst="rect">
            <a:avLst/>
          </a:prstGeom>
        </p:spPr>
        <p:txBody>
          <a:bodyPr lIns="0" tIns="0" rIns="0" bIns="0"/>
          <a:lstStyle>
            <a:lvl1pPr algn="l" defTabSz="813816">
              <a:spcBef>
                <a:spcPts val="800"/>
              </a:spcBef>
              <a:defRPr sz="4000" i="1">
                <a:solidFill>
                  <a:srgbClr val="004070"/>
                </a:solidFill>
                <a:latin typeface="Candara"/>
                <a:ea typeface="Candara"/>
                <a:cs typeface="Candara"/>
                <a:sym typeface="Candara"/>
              </a:defRPr>
            </a:lvl1pPr>
          </a:lstStyle>
          <a:p>
            <a:r>
              <a:t>“The pastor, elders, and all officers should cooperate with conference officers and departmental directors in carrying out approved plans.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3" name="Shape 183"/>
          <p:cNvSpPr>
            <a:spLocks noGrp="1"/>
          </p:cNvSpPr>
          <p:nvPr>
            <p:ph type="body" idx="1"/>
          </p:nvPr>
        </p:nvSpPr>
        <p:spPr>
          <a:xfrm>
            <a:off x="1390327" y="940407"/>
            <a:ext cx="7466582" cy="4773489"/>
          </a:xfrm>
          <a:prstGeom prst="rect">
            <a:avLst/>
          </a:prstGeom>
        </p:spPr>
        <p:txBody>
          <a:bodyPr lIns="0" tIns="0" rIns="0" bIns="0"/>
          <a:lstStyle/>
          <a:p>
            <a:pPr algn="l" defTabSz="914400">
              <a:spcBef>
                <a:spcPts val="900"/>
              </a:spcBef>
              <a:defRPr sz="4000" i="1">
                <a:solidFill>
                  <a:srgbClr val="004070"/>
                </a:solidFill>
                <a:latin typeface="Candara"/>
                <a:ea typeface="Candara"/>
                <a:cs typeface="Candara"/>
                <a:sym typeface="Candara"/>
              </a:defRPr>
            </a:pPr>
            <a:r>
              <a:t>They should inform the church of all regular and special offerings, promote all the programs and activities of the church, and encourage all officers to support conference plans and policies.”</a:t>
            </a:r>
          </a:p>
          <a:p>
            <a:pPr algn="l" defTabSz="914400">
              <a:defRPr sz="4000" i="1">
                <a:solidFill>
                  <a:srgbClr val="004070"/>
                </a:solidFill>
                <a:latin typeface="Candara"/>
                <a:ea typeface="Candara"/>
                <a:cs typeface="Candara"/>
                <a:sym typeface="Candara"/>
              </a:defRPr>
            </a:pPr>
            <a:r>
              <a:rPr>
                <a:solidFill>
                  <a:srgbClr val="FF2600"/>
                </a:solidFill>
              </a:rPr>
              <a:t>Ibid.</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6" name="Shape 186"/>
          <p:cNvSpPr>
            <a:spLocks noGrp="1"/>
          </p:cNvSpPr>
          <p:nvPr>
            <p:ph type="title"/>
          </p:nvPr>
        </p:nvSpPr>
        <p:spPr>
          <a:xfrm>
            <a:off x="1179536" y="743372"/>
            <a:ext cx="7284792" cy="1248619"/>
          </a:xfrm>
          <a:prstGeom prst="rect">
            <a:avLst/>
          </a:prstGeom>
        </p:spPr>
        <p:txBody>
          <a:bodyPr lIns="0" tIns="0" rIns="0" bIns="0" anchor="t"/>
          <a:lstStyle>
            <a:lvl1pPr defTabSz="663121">
              <a:defRPr sz="3920" b="1">
                <a:solidFill>
                  <a:srgbClr val="800000"/>
                </a:solidFill>
                <a:effectLst>
                  <a:outerShdw blurRad="24892" dist="27630" dir="2700000" rotWithShape="0">
                    <a:srgbClr val="000000">
                      <a:alpha val="43137"/>
                    </a:srgbClr>
                  </a:outerShdw>
                </a:effectLst>
                <a:latin typeface="Candara"/>
                <a:ea typeface="Candara"/>
                <a:cs typeface="Candara"/>
                <a:sym typeface="Candara"/>
              </a:defRPr>
            </a:lvl1pPr>
          </a:lstStyle>
          <a:p>
            <a:r>
              <a:t>With regard to the Conference, the elders should:</a:t>
            </a:r>
          </a:p>
        </p:txBody>
      </p:sp>
      <p:sp>
        <p:nvSpPr>
          <p:cNvPr id="187" name="Shape 187"/>
          <p:cNvSpPr>
            <a:spLocks noGrp="1"/>
          </p:cNvSpPr>
          <p:nvPr>
            <p:ph type="body" idx="1"/>
          </p:nvPr>
        </p:nvSpPr>
        <p:spPr>
          <a:xfrm>
            <a:off x="1420787" y="2264048"/>
            <a:ext cx="6802290" cy="3811266"/>
          </a:xfrm>
          <a:prstGeom prst="rect">
            <a:avLst/>
          </a:prstGeom>
        </p:spPr>
        <p:txBody>
          <a:bodyPr lIns="0" tIns="0" rIns="0" bIns="0"/>
          <a:lstStyle/>
          <a:p>
            <a:pPr marL="402906" indent="-402906" algn="l" defTabSz="859536">
              <a:spcBef>
                <a:spcPts val="900"/>
              </a:spcBef>
              <a:buClr>
                <a:srgbClr val="004070"/>
              </a:buClr>
              <a:buSzPct val="100000"/>
              <a:buFont typeface="Arial"/>
              <a:buChar char="•"/>
              <a:defRPr sz="3200">
                <a:solidFill>
                  <a:srgbClr val="004070"/>
                </a:solidFill>
                <a:latin typeface="Candara"/>
                <a:ea typeface="Candara"/>
                <a:cs typeface="Candara"/>
                <a:sym typeface="Candara"/>
              </a:defRPr>
            </a:pPr>
            <a:r>
              <a:t>Promote programs undertaken by the Conference.</a:t>
            </a:r>
          </a:p>
          <a:p>
            <a:pPr marL="402906" indent="-402906" algn="l" defTabSz="859536">
              <a:spcBef>
                <a:spcPts val="900"/>
              </a:spcBef>
              <a:buClr>
                <a:srgbClr val="004070"/>
              </a:buClr>
              <a:buSzPct val="100000"/>
              <a:buFont typeface="Arial"/>
              <a:buChar char="•"/>
              <a:defRPr sz="3200">
                <a:solidFill>
                  <a:srgbClr val="004070"/>
                </a:solidFill>
                <a:latin typeface="Candara"/>
                <a:ea typeface="Candara"/>
                <a:cs typeface="Candara"/>
                <a:sym typeface="Candara"/>
              </a:defRPr>
            </a:pPr>
            <a:r>
              <a:t>Guarantee that the treasury sends the money on schedule.</a:t>
            </a:r>
          </a:p>
          <a:p>
            <a:pPr marL="402906" indent="-402906" algn="l" defTabSz="859536">
              <a:spcBef>
                <a:spcPts val="900"/>
              </a:spcBef>
              <a:buClr>
                <a:srgbClr val="004070"/>
              </a:buClr>
              <a:buSzPct val="100000"/>
              <a:buFont typeface="Arial"/>
              <a:buChar char="•"/>
              <a:defRPr sz="3200">
                <a:solidFill>
                  <a:srgbClr val="004070"/>
                </a:solidFill>
                <a:latin typeface="Candara"/>
                <a:ea typeface="Candara"/>
                <a:cs typeface="Candara"/>
                <a:sym typeface="Candara"/>
              </a:defRPr>
            </a:pPr>
            <a:r>
              <a:t>Ensure that tithes and offerings are put to good use within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animEffect transition="in" filter="dissolve">
                                      <p:cBhvr>
                                        <p:cTn id="7" dur="500"/>
                                        <p:tgtEl>
                                          <p:spTgt spid="187">
                                            <p:bg/>
                                          </p:spTgt>
                                        </p:tgtEl>
                                      </p:cBhvr>
                                    </p:animEffect>
                                  </p:childTnLst>
                                </p:cTn>
                              </p:par>
                              <p:par>
                                <p:cTn id="8" presetID="9" presetClass="entr" presetSubtype="0" fill="hold" grpId="1" nodeType="withEffect">
                                  <p:stCondLst>
                                    <p:cond delay="0"/>
                                  </p:stCondLst>
                                  <p:iterate>
                                    <p:tmAbs val="0"/>
                                  </p:iterate>
                                  <p:childTnLst>
                                    <p:set>
                                      <p:cBhvr>
                                        <p:cTn id="9" fill="hold"/>
                                        <p:tgtEl>
                                          <p:spTgt spid="187">
                                            <p:txEl>
                                              <p:pRg st="0" end="0"/>
                                            </p:txEl>
                                          </p:spTgt>
                                        </p:tgtEl>
                                        <p:attrNameLst>
                                          <p:attrName>style.visibility</p:attrName>
                                        </p:attrNameLst>
                                      </p:cBhvr>
                                      <p:to>
                                        <p:strVal val="visible"/>
                                      </p:to>
                                    </p:set>
                                    <p:animEffect transition="in" filter="dissolve">
                                      <p:cBhvr>
                                        <p:cTn id="10" dur="5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7">
                                            <p:txEl>
                                              <p:pRg st="1" end="1"/>
                                            </p:txEl>
                                          </p:spTgt>
                                        </p:tgtEl>
                                        <p:attrNameLst>
                                          <p:attrName>style.visibility</p:attrName>
                                        </p:attrNameLst>
                                      </p:cBhvr>
                                      <p:to>
                                        <p:strVal val="visible"/>
                                      </p:to>
                                    </p:set>
                                    <p:animEffect transition="in" filter="dissolve">
                                      <p:cBhvr>
                                        <p:cTn id="15" dur="5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7">
                                            <p:txEl>
                                              <p:pRg st="2" end="2"/>
                                            </p:txEl>
                                          </p:spTgt>
                                        </p:tgtEl>
                                        <p:attrNameLst>
                                          <p:attrName>style.visibility</p:attrName>
                                        </p:attrNameLst>
                                      </p:cBhvr>
                                      <p:to>
                                        <p:strVal val="visible"/>
                                      </p:to>
                                    </p:set>
                                    <p:animEffect transition="in" filter="dissolve">
                                      <p:cBhvr>
                                        <p:cTn id="20" dur="500"/>
                                        <p:tgtEl>
                                          <p:spTgt spid="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0" name="Shape 190"/>
          <p:cNvSpPr>
            <a:spLocks noGrp="1"/>
          </p:cNvSpPr>
          <p:nvPr>
            <p:ph type="body" idx="1"/>
          </p:nvPr>
        </p:nvSpPr>
        <p:spPr>
          <a:xfrm>
            <a:off x="1032532" y="1031527"/>
            <a:ext cx="7536136" cy="5781676"/>
          </a:xfrm>
          <a:prstGeom prst="rect">
            <a:avLst/>
          </a:prstGeom>
        </p:spPr>
        <p:txBody>
          <a:bodyPr lIns="0" tIns="0" rIns="0" bIns="0"/>
          <a:lstStyle/>
          <a:p>
            <a:pPr marL="370331" indent="-370331" algn="l" defTabSz="877822">
              <a:spcBef>
                <a:spcPts val="800"/>
              </a:spcBef>
              <a:buClr>
                <a:srgbClr val="004070"/>
              </a:buClr>
              <a:buSzPct val="100000"/>
              <a:buFont typeface="Arial"/>
              <a:buChar char="•"/>
              <a:defRPr sz="3400">
                <a:solidFill>
                  <a:srgbClr val="004070"/>
                </a:solidFill>
                <a:latin typeface="Candara"/>
                <a:ea typeface="Candara"/>
                <a:cs typeface="Candara"/>
                <a:sym typeface="Candara"/>
              </a:defRPr>
            </a:pPr>
            <a:r>
              <a:t>Ensure that the secretary’s report is sent on time to the Conference.</a:t>
            </a:r>
            <a:endParaRPr sz="1800"/>
          </a:p>
          <a:p>
            <a:pPr marL="370331" indent="-370331" algn="l" defTabSz="877822">
              <a:spcBef>
                <a:spcPts val="800"/>
              </a:spcBef>
              <a:buClr>
                <a:srgbClr val="004070"/>
              </a:buClr>
              <a:buSzPct val="100000"/>
              <a:buFont typeface="Arial"/>
              <a:buChar char="•"/>
              <a:defRPr sz="3400">
                <a:solidFill>
                  <a:srgbClr val="004070"/>
                </a:solidFill>
                <a:latin typeface="Candara"/>
                <a:ea typeface="Candara"/>
                <a:cs typeface="Candara"/>
                <a:sym typeface="Candara"/>
              </a:defRPr>
            </a:pPr>
            <a:r>
              <a:t>Be vigilant for the church to stay within the guidelines laid down by the Church Manual.</a:t>
            </a:r>
            <a:endParaRPr sz="1800"/>
          </a:p>
          <a:p>
            <a:pPr marL="370331" indent="-370331" algn="l" defTabSz="877822">
              <a:spcBef>
                <a:spcPts val="800"/>
              </a:spcBef>
              <a:buClr>
                <a:srgbClr val="004070"/>
              </a:buClr>
              <a:buSzPct val="100000"/>
              <a:buFont typeface="Arial"/>
              <a:buChar char="•"/>
              <a:defRPr sz="3400">
                <a:solidFill>
                  <a:srgbClr val="004070"/>
                </a:solidFill>
                <a:latin typeface="Candara"/>
                <a:ea typeface="Candara"/>
                <a:cs typeface="Candara"/>
                <a:sym typeface="Candara"/>
              </a:defRPr>
            </a:pPr>
            <a:r>
              <a:t>Prevent the church from being affected by negative leadership that promotes separatist movements and ends up dividing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0">
                                            <p:bg/>
                                          </p:spTgt>
                                        </p:tgtEl>
                                        <p:attrNameLst>
                                          <p:attrName>style.visibility</p:attrName>
                                        </p:attrNameLst>
                                      </p:cBhvr>
                                      <p:to>
                                        <p:strVal val="visible"/>
                                      </p:to>
                                    </p:set>
                                    <p:animEffect transition="in" filter="dissolve">
                                      <p:cBhvr>
                                        <p:cTn id="7" dur="500"/>
                                        <p:tgtEl>
                                          <p:spTgt spid="190">
                                            <p:bg/>
                                          </p:spTgt>
                                        </p:tgtEl>
                                      </p:cBhvr>
                                    </p:animEffect>
                                  </p:childTnLst>
                                </p:cTn>
                              </p:par>
                              <p:par>
                                <p:cTn id="8" presetID="9" presetClass="entr" presetSubtype="0" fill="hold" grpId="1" nodeType="withEffect">
                                  <p:stCondLst>
                                    <p:cond delay="0"/>
                                  </p:stCondLst>
                                  <p:iterate>
                                    <p:tmAbs val="0"/>
                                  </p:iterate>
                                  <p:childTnLst>
                                    <p:set>
                                      <p:cBhvr>
                                        <p:cTn id="9" fill="hold"/>
                                        <p:tgtEl>
                                          <p:spTgt spid="190">
                                            <p:txEl>
                                              <p:pRg st="0" end="0"/>
                                            </p:txEl>
                                          </p:spTgt>
                                        </p:tgtEl>
                                        <p:attrNameLst>
                                          <p:attrName>style.visibility</p:attrName>
                                        </p:attrNameLst>
                                      </p:cBhvr>
                                      <p:to>
                                        <p:strVal val="visible"/>
                                      </p:to>
                                    </p:set>
                                    <p:animEffect transition="in" filter="dissolve">
                                      <p:cBhvr>
                                        <p:cTn id="10" dur="500"/>
                                        <p:tgtEl>
                                          <p:spTgt spid="19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0">
                                            <p:txEl>
                                              <p:pRg st="1" end="1"/>
                                            </p:txEl>
                                          </p:spTgt>
                                        </p:tgtEl>
                                        <p:attrNameLst>
                                          <p:attrName>style.visibility</p:attrName>
                                        </p:attrNameLst>
                                      </p:cBhvr>
                                      <p:to>
                                        <p:strVal val="visible"/>
                                      </p:to>
                                    </p:set>
                                    <p:animEffect transition="in" filter="dissolve">
                                      <p:cBhvr>
                                        <p:cTn id="15" dur="500"/>
                                        <p:tgtEl>
                                          <p:spTgt spid="19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0">
                                            <p:txEl>
                                              <p:pRg st="2" end="2"/>
                                            </p:txEl>
                                          </p:spTgt>
                                        </p:tgtEl>
                                        <p:attrNameLst>
                                          <p:attrName>style.visibility</p:attrName>
                                        </p:attrNameLst>
                                      </p:cBhvr>
                                      <p:to>
                                        <p:strVal val="visible"/>
                                      </p:to>
                                    </p:set>
                                    <p:animEffect transition="in" filter="dissolve">
                                      <p:cBhvr>
                                        <p:cTn id="20" dur="500"/>
                                        <p:tgtEl>
                                          <p:spTgt spid="1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3" name="Shape 193"/>
          <p:cNvSpPr>
            <a:spLocks noGrp="1"/>
          </p:cNvSpPr>
          <p:nvPr>
            <p:ph type="body" idx="1"/>
          </p:nvPr>
        </p:nvSpPr>
        <p:spPr>
          <a:xfrm>
            <a:off x="1112775" y="940382"/>
            <a:ext cx="7163570" cy="4977236"/>
          </a:xfrm>
          <a:prstGeom prst="rect">
            <a:avLst/>
          </a:prstGeom>
        </p:spPr>
        <p:txBody>
          <a:bodyPr lIns="0" tIns="0" rIns="0" bIns="0"/>
          <a:lstStyle/>
          <a:p>
            <a:pPr marL="382761" indent="-382761" algn="l" defTabSz="816559">
              <a:spcBef>
                <a:spcPts val="800"/>
              </a:spcBef>
              <a:buClr>
                <a:srgbClr val="004070"/>
              </a:buClr>
              <a:buSzPct val="100000"/>
              <a:buFont typeface="Arial"/>
              <a:buChar char="•"/>
              <a:defRPr sz="3478">
                <a:solidFill>
                  <a:srgbClr val="004070"/>
                </a:solidFill>
                <a:latin typeface="Candara"/>
                <a:ea typeface="Candara"/>
                <a:cs typeface="Candara"/>
                <a:sym typeface="Candara"/>
              </a:defRPr>
            </a:pPr>
            <a:r>
              <a:t>Avoid extremist leadership that leads to the polarization of the church.</a:t>
            </a:r>
          </a:p>
          <a:p>
            <a:pPr marL="382761" indent="-382761" algn="l" defTabSz="816559">
              <a:spcBef>
                <a:spcPts val="800"/>
              </a:spcBef>
              <a:buClr>
                <a:srgbClr val="004070"/>
              </a:buClr>
              <a:buSzPct val="100000"/>
              <a:buFont typeface="Arial"/>
              <a:buChar char="•"/>
              <a:defRPr sz="3478">
                <a:solidFill>
                  <a:srgbClr val="004070"/>
                </a:solidFill>
                <a:latin typeface="Candara"/>
                <a:ea typeface="Candara"/>
                <a:cs typeface="Candara"/>
                <a:sym typeface="Candara"/>
              </a:defRPr>
            </a:pPr>
            <a:r>
              <a:t>Promote loyalty to the higher ranking institutions of the church.</a:t>
            </a:r>
          </a:p>
          <a:p>
            <a:pPr marL="382761" indent="-382761" algn="l" defTabSz="816559">
              <a:spcBef>
                <a:spcPts val="800"/>
              </a:spcBef>
              <a:buClr>
                <a:srgbClr val="004070"/>
              </a:buClr>
              <a:buSzPct val="100000"/>
              <a:buFont typeface="Arial"/>
              <a:buChar char="•"/>
              <a:defRPr sz="3478">
                <a:solidFill>
                  <a:srgbClr val="004070"/>
                </a:solidFill>
                <a:latin typeface="Candara"/>
                <a:ea typeface="Candara"/>
                <a:cs typeface="Candara"/>
                <a:sym typeface="Candara"/>
              </a:defRPr>
            </a:pPr>
            <a:r>
              <a:t>Embrace, with a willing spirit, the regulations of the Conference and  superior organizational bodies of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3">
                                            <p:bg/>
                                          </p:spTgt>
                                        </p:tgtEl>
                                        <p:attrNameLst>
                                          <p:attrName>style.visibility</p:attrName>
                                        </p:attrNameLst>
                                      </p:cBhvr>
                                      <p:to>
                                        <p:strVal val="visible"/>
                                      </p:to>
                                    </p:set>
                                    <p:animEffect transition="in" filter="dissolve">
                                      <p:cBhvr>
                                        <p:cTn id="7" dur="500"/>
                                        <p:tgtEl>
                                          <p:spTgt spid="193">
                                            <p:bg/>
                                          </p:spTgt>
                                        </p:tgtEl>
                                      </p:cBhvr>
                                    </p:animEffect>
                                  </p:childTnLst>
                                </p:cTn>
                              </p:par>
                              <p:par>
                                <p:cTn id="8" presetID="9" presetClass="entr" presetSubtype="0" fill="hold" grpId="1" nodeType="withEffect">
                                  <p:stCondLst>
                                    <p:cond delay="0"/>
                                  </p:stCondLst>
                                  <p:iterate>
                                    <p:tmAbs val="0"/>
                                  </p:iterate>
                                  <p:childTnLst>
                                    <p:set>
                                      <p:cBhvr>
                                        <p:cTn id="9" fill="hold"/>
                                        <p:tgtEl>
                                          <p:spTgt spid="193">
                                            <p:txEl>
                                              <p:pRg st="0" end="0"/>
                                            </p:txEl>
                                          </p:spTgt>
                                        </p:tgtEl>
                                        <p:attrNameLst>
                                          <p:attrName>style.visibility</p:attrName>
                                        </p:attrNameLst>
                                      </p:cBhvr>
                                      <p:to>
                                        <p:strVal val="visible"/>
                                      </p:to>
                                    </p:set>
                                    <p:animEffect transition="in" filter="dissolve">
                                      <p:cBhvr>
                                        <p:cTn id="10" dur="500"/>
                                        <p:tgtEl>
                                          <p:spTgt spid="1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3">
                                            <p:txEl>
                                              <p:pRg st="1" end="1"/>
                                            </p:txEl>
                                          </p:spTgt>
                                        </p:tgtEl>
                                        <p:attrNameLst>
                                          <p:attrName>style.visibility</p:attrName>
                                        </p:attrNameLst>
                                      </p:cBhvr>
                                      <p:to>
                                        <p:strVal val="visible"/>
                                      </p:to>
                                    </p:set>
                                    <p:animEffect transition="in" filter="dissolve">
                                      <p:cBhvr>
                                        <p:cTn id="15" dur="500"/>
                                        <p:tgtEl>
                                          <p:spTgt spid="1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3">
                                            <p:txEl>
                                              <p:pRg st="2" end="2"/>
                                            </p:txEl>
                                          </p:spTgt>
                                        </p:tgtEl>
                                        <p:attrNameLst>
                                          <p:attrName>style.visibility</p:attrName>
                                        </p:attrNameLst>
                                      </p:cBhvr>
                                      <p:to>
                                        <p:strVal val="visible"/>
                                      </p:to>
                                    </p:set>
                                    <p:animEffect transition="in" filter="dissolve">
                                      <p:cBhvr>
                                        <p:cTn id="20" dur="500"/>
                                        <p:tgtEl>
                                          <p:spTgt spid="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6" name="Shape 196"/>
          <p:cNvSpPr>
            <a:spLocks noGrp="1"/>
          </p:cNvSpPr>
          <p:nvPr>
            <p:ph type="body" idx="1"/>
          </p:nvPr>
        </p:nvSpPr>
        <p:spPr>
          <a:xfrm>
            <a:off x="996750" y="1184051"/>
            <a:ext cx="7565706" cy="5738268"/>
          </a:xfrm>
          <a:prstGeom prst="rect">
            <a:avLst/>
          </a:prstGeom>
        </p:spPr>
        <p:txBody>
          <a:bodyPr lIns="0" tIns="0" rIns="0" bIns="0"/>
          <a:lstStyle/>
          <a:p>
            <a:pPr marL="428625" indent="-428625" algn="l" defTabSz="914400">
              <a:spcBef>
                <a:spcPts val="900"/>
              </a:spcBef>
              <a:buClr>
                <a:srgbClr val="004070"/>
              </a:buClr>
              <a:buSzPct val="100000"/>
              <a:buFont typeface="Arial"/>
              <a:buChar char="•"/>
              <a:defRPr sz="4000">
                <a:solidFill>
                  <a:srgbClr val="004070"/>
                </a:solidFill>
                <a:latin typeface="Candara"/>
                <a:ea typeface="Candara"/>
                <a:cs typeface="Candara"/>
                <a:sym typeface="Candara"/>
              </a:defRPr>
            </a:pPr>
            <a:r>
              <a:t>Promote the participation of the church in the activities planned by the Conference.</a:t>
            </a:r>
            <a:endParaRPr sz="1800"/>
          </a:p>
          <a:p>
            <a:pPr marL="428625" indent="-428625" algn="l" defTabSz="914400">
              <a:spcBef>
                <a:spcPts val="900"/>
              </a:spcBef>
              <a:buClr>
                <a:srgbClr val="004070"/>
              </a:buClr>
              <a:buSzPct val="100000"/>
              <a:buFont typeface="Arial"/>
              <a:buChar char="•"/>
              <a:defRPr sz="4000">
                <a:solidFill>
                  <a:srgbClr val="004070"/>
                </a:solidFill>
                <a:latin typeface="Candara"/>
                <a:ea typeface="Candara"/>
                <a:cs typeface="Candara"/>
                <a:sym typeface="Candara"/>
              </a:defRPr>
            </a:pPr>
            <a:r>
              <a:t>Make sure that the appropriate delegates are chosen for congressional meetings of the Conference.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6">
                                            <p:bg/>
                                          </p:spTgt>
                                        </p:tgtEl>
                                        <p:attrNameLst>
                                          <p:attrName>style.visibility</p:attrName>
                                        </p:attrNameLst>
                                      </p:cBhvr>
                                      <p:to>
                                        <p:strVal val="visible"/>
                                      </p:to>
                                    </p:set>
                                    <p:animEffect transition="in" filter="dissolve">
                                      <p:cBhvr>
                                        <p:cTn id="7" dur="500"/>
                                        <p:tgtEl>
                                          <p:spTgt spid="196">
                                            <p:bg/>
                                          </p:spTgt>
                                        </p:tgtEl>
                                      </p:cBhvr>
                                    </p:animEffect>
                                  </p:childTnLst>
                                </p:cTn>
                              </p:par>
                              <p:par>
                                <p:cTn id="8" presetID="9" presetClass="entr" presetSubtype="0" fill="hold" grpId="1" nodeType="withEffect">
                                  <p:stCondLst>
                                    <p:cond delay="0"/>
                                  </p:stCondLst>
                                  <p:iterate>
                                    <p:tmAbs val="0"/>
                                  </p:iterate>
                                  <p:childTnLst>
                                    <p:set>
                                      <p:cBhvr>
                                        <p:cTn id="9" fill="hold"/>
                                        <p:tgtEl>
                                          <p:spTgt spid="196">
                                            <p:txEl>
                                              <p:pRg st="0" end="0"/>
                                            </p:txEl>
                                          </p:spTgt>
                                        </p:tgtEl>
                                        <p:attrNameLst>
                                          <p:attrName>style.visibility</p:attrName>
                                        </p:attrNameLst>
                                      </p:cBhvr>
                                      <p:to>
                                        <p:strVal val="visible"/>
                                      </p:to>
                                    </p:set>
                                    <p:animEffect transition="in" filter="dissolve">
                                      <p:cBhvr>
                                        <p:cTn id="10" dur="500"/>
                                        <p:tgtEl>
                                          <p:spTgt spid="1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6">
                                            <p:txEl>
                                              <p:pRg st="1" end="1"/>
                                            </p:txEl>
                                          </p:spTgt>
                                        </p:tgtEl>
                                        <p:attrNameLst>
                                          <p:attrName>style.visibility</p:attrName>
                                        </p:attrNameLst>
                                      </p:cBhvr>
                                      <p:to>
                                        <p:strVal val="visible"/>
                                      </p:to>
                                    </p:set>
                                    <p:animEffect transition="in" filter="dissolve">
                                      <p:cBhvr>
                                        <p:cTn id="15" dur="500"/>
                                        <p:tgtEl>
                                          <p:spTgt spid="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99" name="Shape 199"/>
          <p:cNvSpPr>
            <a:spLocks noGrp="1"/>
          </p:cNvSpPr>
          <p:nvPr>
            <p:ph type="title"/>
          </p:nvPr>
        </p:nvSpPr>
        <p:spPr>
          <a:xfrm>
            <a:off x="1441127" y="2094061"/>
            <a:ext cx="6580783" cy="2390478"/>
          </a:xfrm>
          <a:prstGeom prst="rect">
            <a:avLst/>
          </a:prstGeom>
        </p:spPr>
        <p:txBody>
          <a:bodyPr lIns="0" tIns="0" rIns="0" bIns="0" anchor="t"/>
          <a:lstStyle>
            <a:lvl1pPr marL="965200" indent="-965200" algn="l" defTabSz="877822">
              <a:defRPr sz="5000" b="1">
                <a:solidFill>
                  <a:srgbClr val="800000"/>
                </a:solidFill>
                <a:effectLst>
                  <a:outerShdw blurRad="38100" dist="36576" dir="2700000" rotWithShape="0">
                    <a:srgbClr val="000000">
                      <a:alpha val="43137"/>
                    </a:srgbClr>
                  </a:outerShdw>
                </a:effectLst>
                <a:latin typeface="Candara"/>
                <a:ea typeface="Candara"/>
                <a:cs typeface="Candara"/>
                <a:sym typeface="Candara"/>
              </a:defRPr>
            </a:lvl1pPr>
          </a:lstStyle>
          <a:p>
            <a:r>
              <a:t>III. The elders and their relationship to the pastor</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2" name="Shape 202"/>
          <p:cNvSpPr>
            <a:spLocks noGrp="1"/>
          </p:cNvSpPr>
          <p:nvPr>
            <p:ph type="body" idx="1"/>
          </p:nvPr>
        </p:nvSpPr>
        <p:spPr>
          <a:xfrm>
            <a:off x="1441127" y="1237282"/>
            <a:ext cx="7037314" cy="5145436"/>
          </a:xfrm>
          <a:prstGeom prst="rect">
            <a:avLst/>
          </a:prstGeom>
        </p:spPr>
        <p:txBody>
          <a:bodyPr lIns="0" tIns="0" rIns="0" bIns="0"/>
          <a:lstStyle>
            <a:lvl1pPr algn="l" defTabSz="914400">
              <a:spcBef>
                <a:spcPts val="900"/>
              </a:spcBef>
              <a:defRPr sz="4000" i="1">
                <a:solidFill>
                  <a:srgbClr val="004070"/>
                </a:solidFill>
                <a:latin typeface="Candara"/>
                <a:ea typeface="Candara"/>
                <a:cs typeface="Candara"/>
                <a:sym typeface="Candara"/>
              </a:defRPr>
            </a:lvl1pPr>
          </a:lstStyle>
          <a:p>
            <a:r>
              <a:t>“The pastoral work of the church should be shared by the pastor and the elders. In counsel with the pastor, the elders should visit members, minister to the sick, foster prayer ministries,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9" name="Shape 149"/>
          <p:cNvSpPr>
            <a:spLocks noGrp="1"/>
          </p:cNvSpPr>
          <p:nvPr>
            <p:ph type="body" idx="1"/>
          </p:nvPr>
        </p:nvSpPr>
        <p:spPr>
          <a:xfrm>
            <a:off x="1320750" y="1159322"/>
            <a:ext cx="7024490" cy="4539356"/>
          </a:xfrm>
          <a:prstGeom prst="rect">
            <a:avLst/>
          </a:prstGeom>
        </p:spPr>
        <p:txBody>
          <a:bodyPr lIns="0" tIns="0" rIns="0" bIns="0"/>
          <a:lstStyle/>
          <a:p>
            <a:pPr algn="l" defTabSz="842709">
              <a:spcBef>
                <a:spcPts val="1000"/>
              </a:spcBef>
              <a:defRPr sz="4416" i="1">
                <a:solidFill>
                  <a:srgbClr val="143740"/>
                </a:solidFill>
                <a:latin typeface="Candara"/>
                <a:ea typeface="Candara"/>
                <a:cs typeface="Candara"/>
                <a:sym typeface="Candara"/>
              </a:defRPr>
            </a:pPr>
            <a:r>
              <a:t>“The elders who direct the affairs of the church well are worthy of double honor, especially those whose work is preaching and teaching.”</a:t>
            </a:r>
          </a:p>
          <a:p>
            <a:pPr algn="l" defTabSz="842709">
              <a:defRPr sz="4416" i="1">
                <a:solidFill>
                  <a:srgbClr val="143740"/>
                </a:solidFill>
                <a:latin typeface="Candara"/>
                <a:ea typeface="Candara"/>
                <a:cs typeface="Candara"/>
                <a:sym typeface="Candara"/>
              </a:defRPr>
            </a:pPr>
            <a:r>
              <a:rPr>
                <a:solidFill>
                  <a:srgbClr val="FF2600"/>
                </a:solidFill>
              </a:rPr>
              <a:t>1 Timothy 5:17</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5" name="Shape 205"/>
          <p:cNvSpPr>
            <a:spLocks noGrp="1"/>
          </p:cNvSpPr>
          <p:nvPr>
            <p:ph type="body" idx="1"/>
          </p:nvPr>
        </p:nvSpPr>
        <p:spPr>
          <a:xfrm>
            <a:off x="1817365" y="768089"/>
            <a:ext cx="6835924" cy="5321822"/>
          </a:xfrm>
          <a:prstGeom prst="rect">
            <a:avLst/>
          </a:prstGeom>
        </p:spPr>
        <p:txBody>
          <a:bodyPr lIns="0" tIns="0" rIns="0" bIns="0"/>
          <a:lstStyle/>
          <a:p>
            <a:pPr algn="l" defTabSz="833932">
              <a:spcBef>
                <a:spcPts val="800"/>
              </a:spcBef>
              <a:defRPr sz="3839" i="1">
                <a:solidFill>
                  <a:srgbClr val="004070"/>
                </a:solidFill>
                <a:latin typeface="Candara"/>
                <a:ea typeface="Candara"/>
                <a:cs typeface="Candara"/>
                <a:sym typeface="Candara"/>
              </a:defRPr>
            </a:pPr>
            <a:r>
              <a:t>arrange or lead out in anointing services and child dedications, encourage the disheartened, and assist in other pastoral responsibilities. As undershepherds, elders should exercise constant vigilance over the flock.”</a:t>
            </a:r>
          </a:p>
          <a:p>
            <a:pPr algn="l" defTabSz="833932">
              <a:defRPr sz="3839" i="1">
                <a:solidFill>
                  <a:srgbClr val="004070"/>
                </a:solidFill>
                <a:latin typeface="Candara"/>
                <a:ea typeface="Candara"/>
                <a:cs typeface="Candara"/>
                <a:sym typeface="Candara"/>
              </a:defRPr>
            </a:pPr>
            <a:r>
              <a:rPr>
                <a:solidFill>
                  <a:srgbClr val="FF2600"/>
                </a:solidFill>
              </a:rPr>
              <a:t>Ibid. 72-73</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08" name="Shape 208"/>
          <p:cNvSpPr>
            <a:spLocks noGrp="1"/>
          </p:cNvSpPr>
          <p:nvPr>
            <p:ph type="body" idx="1"/>
          </p:nvPr>
        </p:nvSpPr>
        <p:spPr>
          <a:xfrm>
            <a:off x="954137" y="996627"/>
            <a:ext cx="7235726" cy="4864746"/>
          </a:xfrm>
          <a:prstGeom prst="rect">
            <a:avLst/>
          </a:prstGeom>
        </p:spPr>
        <p:txBody>
          <a:bodyPr lIns="0" tIns="0" rIns="0" bIns="0">
            <a:normAutofit lnSpcReduction="10000"/>
          </a:bodyPr>
          <a:lstStyle/>
          <a:p>
            <a:pPr marL="339894" indent="-339894" algn="l" defTabSz="805676">
              <a:spcBef>
                <a:spcPts val="700"/>
              </a:spcBef>
              <a:buClr>
                <a:srgbClr val="004070"/>
              </a:buClr>
              <a:buSzPct val="100000"/>
              <a:buFont typeface="Arial"/>
              <a:buChar char="•"/>
              <a:defRPr sz="3115">
                <a:solidFill>
                  <a:srgbClr val="004070"/>
                </a:solidFill>
                <a:latin typeface="Candara"/>
                <a:ea typeface="Candara"/>
                <a:cs typeface="Candara"/>
                <a:sym typeface="Candara"/>
              </a:defRPr>
            </a:pPr>
            <a:r>
              <a:t>The pastor and the elders should work in full harmony.</a:t>
            </a:r>
          </a:p>
          <a:p>
            <a:pPr marL="339894" indent="-339894" algn="l" defTabSz="805676">
              <a:spcBef>
                <a:spcPts val="700"/>
              </a:spcBef>
              <a:buClr>
                <a:srgbClr val="004070"/>
              </a:buClr>
              <a:buSzPct val="100000"/>
              <a:buFont typeface="Arial"/>
              <a:buChar char="•"/>
              <a:defRPr sz="3115">
                <a:solidFill>
                  <a:srgbClr val="004070"/>
                </a:solidFill>
                <a:latin typeface="Candara"/>
                <a:ea typeface="Candara"/>
                <a:cs typeface="Candara"/>
                <a:sym typeface="Candara"/>
              </a:defRPr>
            </a:pPr>
            <a:r>
              <a:t>The elders should recognize that the pastor chosen by the Conference is the leader of the local church.</a:t>
            </a:r>
          </a:p>
          <a:p>
            <a:pPr marL="339894" indent="-339894" algn="l" defTabSz="805676">
              <a:spcBef>
                <a:spcPts val="700"/>
              </a:spcBef>
              <a:buClr>
                <a:srgbClr val="004070"/>
              </a:buClr>
              <a:buSzPct val="100000"/>
              <a:buFont typeface="Arial"/>
              <a:buChar char="•"/>
              <a:defRPr sz="3115">
                <a:solidFill>
                  <a:srgbClr val="004070"/>
                </a:solidFill>
                <a:latin typeface="Candara"/>
                <a:ea typeface="Candara"/>
                <a:cs typeface="Candara"/>
                <a:sym typeface="Candara"/>
              </a:defRPr>
            </a:pPr>
            <a:r>
              <a:t>The pastor should recognize that the elders are men and women set apart by God, and he/she should concede to them the place that the Lord Himself has appointed.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animEffect transition="in" filter="dissolve">
                                      <p:cBhvr>
                                        <p:cTn id="7" dur="500"/>
                                        <p:tgtEl>
                                          <p:spTgt spid="208">
                                            <p:bg/>
                                          </p:spTgt>
                                        </p:tgtEl>
                                      </p:cBhvr>
                                    </p:animEffect>
                                  </p:childTnLst>
                                </p:cTn>
                              </p:par>
                              <p:par>
                                <p:cTn id="8" presetID="9" presetClass="entr" presetSubtype="0" fill="hold" grpId="1" nodeType="withEffect">
                                  <p:stCondLst>
                                    <p:cond delay="0"/>
                                  </p:stCondLst>
                                  <p:iterate>
                                    <p:tmAbs val="0"/>
                                  </p:iterate>
                                  <p:childTnLst>
                                    <p:set>
                                      <p:cBhvr>
                                        <p:cTn id="9" fill="hold"/>
                                        <p:tgtEl>
                                          <p:spTgt spid="208">
                                            <p:txEl>
                                              <p:pRg st="0" end="0"/>
                                            </p:txEl>
                                          </p:spTgt>
                                        </p:tgtEl>
                                        <p:attrNameLst>
                                          <p:attrName>style.visibility</p:attrName>
                                        </p:attrNameLst>
                                      </p:cBhvr>
                                      <p:to>
                                        <p:strVal val="visible"/>
                                      </p:to>
                                    </p:set>
                                    <p:animEffect transition="in" filter="dissolve">
                                      <p:cBhvr>
                                        <p:cTn id="10" dur="500"/>
                                        <p:tgtEl>
                                          <p:spTgt spid="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8">
                                            <p:txEl>
                                              <p:pRg st="1" end="1"/>
                                            </p:txEl>
                                          </p:spTgt>
                                        </p:tgtEl>
                                        <p:attrNameLst>
                                          <p:attrName>style.visibility</p:attrName>
                                        </p:attrNameLst>
                                      </p:cBhvr>
                                      <p:to>
                                        <p:strVal val="visible"/>
                                      </p:to>
                                    </p:set>
                                    <p:animEffect transition="in" filter="dissolve">
                                      <p:cBhvr>
                                        <p:cTn id="15" dur="500"/>
                                        <p:tgtEl>
                                          <p:spTgt spid="2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8">
                                            <p:txEl>
                                              <p:pRg st="2" end="2"/>
                                            </p:txEl>
                                          </p:spTgt>
                                        </p:tgtEl>
                                        <p:attrNameLst>
                                          <p:attrName>style.visibility</p:attrName>
                                        </p:attrNameLst>
                                      </p:cBhvr>
                                      <p:to>
                                        <p:strVal val="visible"/>
                                      </p:to>
                                    </p:set>
                                    <p:animEffect transition="in" filter="dissolve">
                                      <p:cBhvr>
                                        <p:cTn id="20" dur="500"/>
                                        <p:tgtEl>
                                          <p:spTgt spid="2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1" name="Shape 211"/>
          <p:cNvSpPr>
            <a:spLocks noGrp="1"/>
          </p:cNvSpPr>
          <p:nvPr>
            <p:ph type="body" idx="1"/>
          </p:nvPr>
        </p:nvSpPr>
        <p:spPr>
          <a:xfrm>
            <a:off x="1216719" y="859234"/>
            <a:ext cx="6710562" cy="4941095"/>
          </a:xfrm>
          <a:prstGeom prst="rect">
            <a:avLst/>
          </a:prstGeom>
        </p:spPr>
        <p:txBody>
          <a:bodyPr lIns="0" tIns="0" rIns="0" bIns="0"/>
          <a:lstStyle/>
          <a:p>
            <a:pPr marL="325891" indent="-325891" algn="l" defTabSz="772484">
              <a:spcBef>
                <a:spcPts val="700"/>
              </a:spcBef>
              <a:buClr>
                <a:srgbClr val="004070"/>
              </a:buClr>
              <a:buSzPct val="100000"/>
              <a:buFont typeface="Arial"/>
              <a:buChar char="•"/>
              <a:defRPr sz="2992">
                <a:solidFill>
                  <a:srgbClr val="004070"/>
                </a:solidFill>
                <a:latin typeface="Candara"/>
                <a:ea typeface="Candara"/>
                <a:cs typeface="Candara"/>
                <a:sym typeface="Candara"/>
              </a:defRPr>
            </a:pPr>
            <a:r>
              <a:t>It is the duty of the pastor to ensure the competence of the body of elders.</a:t>
            </a:r>
            <a:endParaRPr sz="1584"/>
          </a:p>
          <a:p>
            <a:pPr marL="325891" indent="-325891" algn="l" defTabSz="772484">
              <a:spcBef>
                <a:spcPts val="700"/>
              </a:spcBef>
              <a:buClr>
                <a:srgbClr val="004070"/>
              </a:buClr>
              <a:buSzPct val="100000"/>
              <a:buFont typeface="Arial"/>
              <a:buChar char="•"/>
              <a:defRPr sz="2992">
                <a:solidFill>
                  <a:srgbClr val="004070"/>
                </a:solidFill>
                <a:latin typeface="Candara"/>
                <a:ea typeface="Candara"/>
                <a:cs typeface="Candara"/>
                <a:sym typeface="Candara"/>
              </a:defRPr>
            </a:pPr>
            <a:r>
              <a:t>It is the duty of the elders to ensure the competence of the different leaders of the church departments.</a:t>
            </a:r>
            <a:endParaRPr sz="1584"/>
          </a:p>
          <a:p>
            <a:pPr marL="325891" indent="-325891" algn="l" defTabSz="772484">
              <a:spcBef>
                <a:spcPts val="700"/>
              </a:spcBef>
              <a:buClr>
                <a:srgbClr val="004070"/>
              </a:buClr>
              <a:buSzPct val="100000"/>
              <a:buFont typeface="Arial"/>
              <a:buChar char="•"/>
              <a:defRPr sz="2992">
                <a:solidFill>
                  <a:srgbClr val="004070"/>
                </a:solidFill>
                <a:latin typeface="Candara"/>
                <a:ea typeface="Candara"/>
                <a:cs typeface="Candara"/>
                <a:sym typeface="Candara"/>
              </a:defRPr>
            </a:pPr>
            <a:r>
              <a:t>The council of elders should meet regularly, under the direction of the pastor, to discuss issues which have to do with the welfare of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1">
                                            <p:bg/>
                                          </p:spTgt>
                                        </p:tgtEl>
                                        <p:attrNameLst>
                                          <p:attrName>style.visibility</p:attrName>
                                        </p:attrNameLst>
                                      </p:cBhvr>
                                      <p:to>
                                        <p:strVal val="visible"/>
                                      </p:to>
                                    </p:set>
                                    <p:animEffect transition="in" filter="dissolve">
                                      <p:cBhvr>
                                        <p:cTn id="7" dur="500"/>
                                        <p:tgtEl>
                                          <p:spTgt spid="211">
                                            <p:bg/>
                                          </p:spTgt>
                                        </p:tgtEl>
                                      </p:cBhvr>
                                    </p:animEffect>
                                  </p:childTnLst>
                                </p:cTn>
                              </p:par>
                              <p:par>
                                <p:cTn id="8" presetID="9" presetClass="entr" presetSubtype="0" fill="hold" grpId="1" nodeType="withEffect">
                                  <p:stCondLst>
                                    <p:cond delay="0"/>
                                  </p:stCondLst>
                                  <p:iterate>
                                    <p:tmAbs val="0"/>
                                  </p:iterate>
                                  <p:childTnLst>
                                    <p:set>
                                      <p:cBhvr>
                                        <p:cTn id="9" fill="hold"/>
                                        <p:tgtEl>
                                          <p:spTgt spid="211">
                                            <p:txEl>
                                              <p:pRg st="0" end="0"/>
                                            </p:txEl>
                                          </p:spTgt>
                                        </p:tgtEl>
                                        <p:attrNameLst>
                                          <p:attrName>style.visibility</p:attrName>
                                        </p:attrNameLst>
                                      </p:cBhvr>
                                      <p:to>
                                        <p:strVal val="visible"/>
                                      </p:to>
                                    </p:set>
                                    <p:animEffect transition="in" filter="dissolve">
                                      <p:cBhvr>
                                        <p:cTn id="10" dur="50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1">
                                            <p:txEl>
                                              <p:pRg st="1" end="1"/>
                                            </p:txEl>
                                          </p:spTgt>
                                        </p:tgtEl>
                                        <p:attrNameLst>
                                          <p:attrName>style.visibility</p:attrName>
                                        </p:attrNameLst>
                                      </p:cBhvr>
                                      <p:to>
                                        <p:strVal val="visible"/>
                                      </p:to>
                                    </p:set>
                                    <p:animEffect transition="in" filter="dissolve">
                                      <p:cBhvr>
                                        <p:cTn id="15" dur="500"/>
                                        <p:tgtEl>
                                          <p:spTgt spid="2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1">
                                            <p:txEl>
                                              <p:pRg st="2" end="2"/>
                                            </p:txEl>
                                          </p:spTgt>
                                        </p:tgtEl>
                                        <p:attrNameLst>
                                          <p:attrName>style.visibility</p:attrName>
                                        </p:attrNameLst>
                                      </p:cBhvr>
                                      <p:to>
                                        <p:strVal val="visible"/>
                                      </p:to>
                                    </p:set>
                                    <p:animEffect transition="in" filter="dissolve">
                                      <p:cBhvr>
                                        <p:cTn id="20" dur="500"/>
                                        <p:tgtEl>
                                          <p:spTgt spid="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4" name="Shape 214"/>
          <p:cNvSpPr>
            <a:spLocks noGrp="1"/>
          </p:cNvSpPr>
          <p:nvPr>
            <p:ph type="body" idx="1"/>
          </p:nvPr>
        </p:nvSpPr>
        <p:spPr>
          <a:xfrm>
            <a:off x="1193800" y="841200"/>
            <a:ext cx="7012408" cy="4941195"/>
          </a:xfrm>
          <a:prstGeom prst="rect">
            <a:avLst/>
          </a:prstGeom>
        </p:spPr>
        <p:txBody>
          <a:bodyPr lIns="0" tIns="0" rIns="0" bIns="0"/>
          <a:lstStyle/>
          <a:p>
            <a:pPr marL="315167" indent="-315167" algn="l" defTabSz="747064">
              <a:spcBef>
                <a:spcPts val="600"/>
              </a:spcBef>
              <a:buClr>
                <a:srgbClr val="004070"/>
              </a:buClr>
              <a:buSzPct val="100000"/>
              <a:buFont typeface="Arial"/>
              <a:buChar char="•"/>
              <a:defRPr sz="2924">
                <a:solidFill>
                  <a:srgbClr val="004070"/>
                </a:solidFill>
                <a:latin typeface="Candara"/>
                <a:ea typeface="Candara"/>
                <a:cs typeface="Candara"/>
                <a:sym typeface="Candara"/>
              </a:defRPr>
            </a:pPr>
            <a:r>
              <a:t>A program schedule should be established for the church, and the elders should see to it that it is thoroughly carried out throughout its different stages.</a:t>
            </a:r>
            <a:endParaRPr sz="1548"/>
          </a:p>
          <a:p>
            <a:pPr marL="315167" indent="-315167" algn="l" defTabSz="747064">
              <a:spcBef>
                <a:spcPts val="600"/>
              </a:spcBef>
              <a:buClr>
                <a:srgbClr val="004070"/>
              </a:buClr>
              <a:buSzPct val="100000"/>
              <a:buFont typeface="Arial"/>
              <a:buChar char="•"/>
              <a:defRPr sz="2924">
                <a:solidFill>
                  <a:srgbClr val="004070"/>
                </a:solidFill>
                <a:latin typeface="Candara"/>
                <a:ea typeface="Candara"/>
                <a:cs typeface="Candara"/>
                <a:sym typeface="Candara"/>
              </a:defRPr>
            </a:pPr>
            <a:r>
              <a:t>The pastor and the elders should work together as a team of friends.</a:t>
            </a:r>
            <a:endParaRPr sz="1548"/>
          </a:p>
          <a:p>
            <a:pPr marL="315167" indent="-315167" algn="l" defTabSz="747064">
              <a:spcBef>
                <a:spcPts val="600"/>
              </a:spcBef>
              <a:buClr>
                <a:srgbClr val="004070"/>
              </a:buClr>
              <a:buSzPct val="100000"/>
              <a:buFont typeface="Arial"/>
              <a:buChar char="•"/>
              <a:defRPr sz="2924">
                <a:solidFill>
                  <a:srgbClr val="004070"/>
                </a:solidFill>
                <a:latin typeface="Candara"/>
                <a:ea typeface="Candara"/>
                <a:cs typeface="Candara"/>
                <a:sym typeface="Candara"/>
              </a:defRPr>
            </a:pPr>
            <a:r>
              <a:t>The pastor and the elders should remember that unity is the indispensable principle so that the Holy Spirit fulfills Its work amid the church.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4">
                                            <p:bg/>
                                          </p:spTgt>
                                        </p:tgtEl>
                                        <p:attrNameLst>
                                          <p:attrName>style.visibility</p:attrName>
                                        </p:attrNameLst>
                                      </p:cBhvr>
                                      <p:to>
                                        <p:strVal val="visible"/>
                                      </p:to>
                                    </p:set>
                                    <p:animEffect transition="in" filter="dissolve">
                                      <p:cBhvr>
                                        <p:cTn id="7" dur="500"/>
                                        <p:tgtEl>
                                          <p:spTgt spid="214">
                                            <p:bg/>
                                          </p:spTgt>
                                        </p:tgtEl>
                                      </p:cBhvr>
                                    </p:animEffect>
                                  </p:childTnLst>
                                </p:cTn>
                              </p:par>
                              <p:par>
                                <p:cTn id="8" presetID="9" presetClass="entr" presetSubtype="0" fill="hold" grpId="1" nodeType="withEffect">
                                  <p:stCondLst>
                                    <p:cond delay="0"/>
                                  </p:stCondLst>
                                  <p:iterate>
                                    <p:tmAbs val="0"/>
                                  </p:iterate>
                                  <p:childTnLst>
                                    <p:set>
                                      <p:cBhvr>
                                        <p:cTn id="9" fill="hold"/>
                                        <p:tgtEl>
                                          <p:spTgt spid="214">
                                            <p:txEl>
                                              <p:pRg st="0" end="0"/>
                                            </p:txEl>
                                          </p:spTgt>
                                        </p:tgtEl>
                                        <p:attrNameLst>
                                          <p:attrName>style.visibility</p:attrName>
                                        </p:attrNameLst>
                                      </p:cBhvr>
                                      <p:to>
                                        <p:strVal val="visible"/>
                                      </p:to>
                                    </p:set>
                                    <p:animEffect transition="in" filter="dissolve">
                                      <p:cBhvr>
                                        <p:cTn id="10" dur="500"/>
                                        <p:tgtEl>
                                          <p:spTgt spid="2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4">
                                            <p:txEl>
                                              <p:pRg st="1" end="1"/>
                                            </p:txEl>
                                          </p:spTgt>
                                        </p:tgtEl>
                                        <p:attrNameLst>
                                          <p:attrName>style.visibility</p:attrName>
                                        </p:attrNameLst>
                                      </p:cBhvr>
                                      <p:to>
                                        <p:strVal val="visible"/>
                                      </p:to>
                                    </p:set>
                                    <p:animEffect transition="in" filter="dissolve">
                                      <p:cBhvr>
                                        <p:cTn id="15" dur="500"/>
                                        <p:tgtEl>
                                          <p:spTgt spid="2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4">
                                            <p:txEl>
                                              <p:pRg st="2" end="2"/>
                                            </p:txEl>
                                          </p:spTgt>
                                        </p:tgtEl>
                                        <p:attrNameLst>
                                          <p:attrName>style.visibility</p:attrName>
                                        </p:attrNameLst>
                                      </p:cBhvr>
                                      <p:to>
                                        <p:strVal val="visible"/>
                                      </p:to>
                                    </p:set>
                                    <p:animEffect transition="in" filter="dissolve">
                                      <p:cBhvr>
                                        <p:cTn id="20" dur="500"/>
                                        <p:tgtEl>
                                          <p:spTgt spid="2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17" name="Shape 217"/>
          <p:cNvSpPr>
            <a:spLocks noGrp="1"/>
          </p:cNvSpPr>
          <p:nvPr>
            <p:ph type="title"/>
          </p:nvPr>
        </p:nvSpPr>
        <p:spPr>
          <a:xfrm>
            <a:off x="1212825" y="2342554"/>
            <a:ext cx="6718350" cy="1893492"/>
          </a:xfrm>
          <a:prstGeom prst="rect">
            <a:avLst/>
          </a:prstGeom>
        </p:spPr>
        <p:txBody>
          <a:bodyPr lIns="0" tIns="0" rIns="0" bIns="0" anchor="t"/>
          <a:lstStyle>
            <a:lvl1pPr marL="977900" indent="-977900" algn="l" defTabSz="886967">
              <a:defRPr sz="5000" b="1">
                <a:solidFill>
                  <a:srgbClr val="800000"/>
                </a:solidFill>
                <a:effectLst>
                  <a:outerShdw blurRad="38100" dist="36957" dir="2700000" rotWithShape="0">
                    <a:srgbClr val="000000">
                      <a:alpha val="43137"/>
                    </a:srgbClr>
                  </a:outerShdw>
                </a:effectLst>
                <a:latin typeface="Candara"/>
                <a:ea typeface="Candara"/>
                <a:cs typeface="Candara"/>
                <a:sym typeface="Candara"/>
              </a:defRPr>
            </a:lvl1pPr>
          </a:lstStyle>
          <a:p>
            <a:r>
              <a:t>IV. The elders and the church board</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20" name="Shape 220"/>
          <p:cNvSpPr>
            <a:spLocks noGrp="1"/>
          </p:cNvSpPr>
          <p:nvPr>
            <p:ph type="body" idx="1"/>
          </p:nvPr>
        </p:nvSpPr>
        <p:spPr>
          <a:xfrm>
            <a:off x="1396007" y="1001811"/>
            <a:ext cx="6988871" cy="5209978"/>
          </a:xfrm>
          <a:prstGeom prst="rect">
            <a:avLst/>
          </a:prstGeom>
        </p:spPr>
        <p:txBody>
          <a:bodyPr lIns="0" tIns="0" rIns="0" bIns="0"/>
          <a:lstStyle/>
          <a:p>
            <a:pPr algn="l" defTabSz="789401">
              <a:spcBef>
                <a:spcPts val="700"/>
              </a:spcBef>
              <a:defRPr sz="3559" i="1">
                <a:solidFill>
                  <a:srgbClr val="004070"/>
                </a:solidFill>
                <a:latin typeface="Candara"/>
                <a:ea typeface="Candara"/>
                <a:cs typeface="Candara"/>
                <a:sym typeface="Candara"/>
              </a:defRPr>
            </a:pPr>
            <a:r>
              <a:rPr dirty="0"/>
              <a:t>“Every church must have a functioning board whose members have been elected during a church business meeting. Its chief concern is the spiritual nurture of the church and the work of planning and fostering evangelism in all of its phases.”</a:t>
            </a:r>
          </a:p>
          <a:p>
            <a:pPr algn="l" defTabSz="789401">
              <a:defRPr sz="3559" i="1">
                <a:solidFill>
                  <a:srgbClr val="004070"/>
                </a:solidFill>
                <a:latin typeface="Candara"/>
                <a:ea typeface="Candara"/>
                <a:cs typeface="Candara"/>
                <a:sym typeface="Candara"/>
              </a:defRPr>
            </a:pPr>
            <a:r>
              <a:rPr dirty="0">
                <a:solidFill>
                  <a:srgbClr val="FF2600"/>
                </a:solidFill>
              </a:rPr>
              <a:t>Ibid.12</a:t>
            </a:r>
            <a:r>
              <a:rPr lang="en-GB" dirty="0">
                <a:solidFill>
                  <a:srgbClr val="FF2600"/>
                </a:solidFill>
              </a:rPr>
              <a:t>9</a:t>
            </a:r>
            <a:endParaRPr dirty="0">
              <a:solidFill>
                <a:srgbClr val="FF2600"/>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2" name="Shape 252"/>
          <p:cNvSpPr>
            <a:spLocks noGrp="1"/>
          </p:cNvSpPr>
          <p:nvPr>
            <p:ph type="title"/>
          </p:nvPr>
        </p:nvSpPr>
        <p:spPr>
          <a:xfrm>
            <a:off x="1427782" y="2317526"/>
            <a:ext cx="5932836" cy="1943548"/>
          </a:xfrm>
          <a:prstGeom prst="rect">
            <a:avLst/>
          </a:prstGeom>
        </p:spPr>
        <p:txBody>
          <a:bodyPr lIns="0" tIns="0" rIns="0" bIns="0" anchor="t"/>
          <a:lstStyle>
            <a:lvl1pPr defTabSz="658368">
              <a:defRPr sz="5400" b="1">
                <a:solidFill>
                  <a:srgbClr val="800000"/>
                </a:solidFill>
                <a:effectLst>
                  <a:outerShdw blurRad="25400" dist="27432" dir="2700000" rotWithShape="0">
                    <a:srgbClr val="000000">
                      <a:alpha val="43137"/>
                    </a:srgbClr>
                  </a:outerShdw>
                </a:effectLst>
                <a:latin typeface="Candara"/>
                <a:ea typeface="Candara"/>
                <a:cs typeface="Candara"/>
                <a:sym typeface="Candara"/>
              </a:defRPr>
            </a:lvl1pPr>
          </a:lstStyle>
          <a:p>
            <a:r>
              <a:t>Recapitulating what we studied</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5" name="Shape 255"/>
          <p:cNvSpPr>
            <a:spLocks noGrp="1"/>
          </p:cNvSpPr>
          <p:nvPr>
            <p:ph type="body" idx="1"/>
          </p:nvPr>
        </p:nvSpPr>
        <p:spPr>
          <a:xfrm>
            <a:off x="1505631" y="1612153"/>
            <a:ext cx="6516490" cy="3918701"/>
          </a:xfrm>
          <a:prstGeom prst="rect">
            <a:avLst/>
          </a:prstGeom>
        </p:spPr>
        <p:txBody>
          <a:bodyPr lIns="0" tIns="0" rIns="0" bIns="0"/>
          <a:lstStyle/>
          <a:p>
            <a:pPr marL="682584" indent="-682584" algn="l" defTabSz="672083">
              <a:spcBef>
                <a:spcPts val="600"/>
              </a:spcBef>
              <a:buClr>
                <a:srgbClr val="004070"/>
              </a:buClr>
              <a:buSzPct val="100000"/>
              <a:buAutoNum type="arabicPeriod"/>
              <a:defRPr sz="2925" b="1">
                <a:solidFill>
                  <a:srgbClr val="945200"/>
                </a:solidFill>
                <a:latin typeface="Candara"/>
                <a:ea typeface="Candara"/>
                <a:cs typeface="Candara"/>
                <a:sym typeface="Candara"/>
              </a:defRPr>
            </a:pPr>
            <a:r>
              <a:rPr dirty="0"/>
              <a:t>Which departments of the church should the elders support?</a:t>
            </a:r>
          </a:p>
          <a:p>
            <a:pPr algn="l" defTabSz="672083">
              <a:spcBef>
                <a:spcPts val="1000"/>
              </a:spcBef>
              <a:defRPr sz="2925">
                <a:solidFill>
                  <a:srgbClr val="004070"/>
                </a:solidFill>
                <a:latin typeface="Candara"/>
                <a:ea typeface="Candara"/>
                <a:cs typeface="Candara"/>
                <a:sym typeface="Candara"/>
              </a:defRPr>
            </a:pPr>
            <a:r>
              <a:rPr dirty="0"/>
              <a:t>      </a:t>
            </a:r>
            <a:r>
              <a:rPr i="1" dirty="0"/>
              <a:t>See</a:t>
            </a:r>
            <a:r>
              <a:rPr dirty="0"/>
              <a:t> slides 6-10.</a:t>
            </a:r>
          </a:p>
          <a:p>
            <a:pPr marL="682584" indent="-682584" algn="l" defTabSz="672083">
              <a:spcBef>
                <a:spcPts val="600"/>
              </a:spcBef>
              <a:buClr>
                <a:srgbClr val="004070"/>
              </a:buClr>
              <a:buSzPct val="100000"/>
              <a:buAutoNum type="arabicPeriod" startAt="2"/>
              <a:defRPr sz="2925" b="1">
                <a:solidFill>
                  <a:srgbClr val="945200"/>
                </a:solidFill>
                <a:latin typeface="Candara"/>
                <a:ea typeface="Candara"/>
                <a:cs typeface="Candara"/>
                <a:sym typeface="Candara"/>
              </a:defRPr>
            </a:pPr>
            <a:r>
              <a:rPr dirty="0"/>
              <a:t>In their relationship with the Conference, what should elders do?</a:t>
            </a:r>
          </a:p>
          <a:p>
            <a:pPr algn="l" defTabSz="672083">
              <a:spcBef>
                <a:spcPts val="1100"/>
              </a:spcBef>
              <a:defRPr sz="2925">
                <a:solidFill>
                  <a:srgbClr val="004070"/>
                </a:solidFill>
                <a:latin typeface="Candara"/>
                <a:ea typeface="Candara"/>
                <a:cs typeface="Candara"/>
                <a:sym typeface="Candara"/>
              </a:defRPr>
            </a:pPr>
            <a:r>
              <a:rPr dirty="0"/>
              <a:t>      </a:t>
            </a:r>
            <a:r>
              <a:rPr i="1" dirty="0"/>
              <a:t>See</a:t>
            </a:r>
            <a:r>
              <a:rPr dirty="0"/>
              <a:t> slides 14-17.</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5">
                                            <p:bg/>
                                          </p:spTgt>
                                        </p:tgtEl>
                                        <p:attrNameLst>
                                          <p:attrName>style.visibility</p:attrName>
                                        </p:attrNameLst>
                                      </p:cBhvr>
                                      <p:to>
                                        <p:strVal val="visible"/>
                                      </p:to>
                                    </p:set>
                                    <p:animEffect transition="in" filter="dissolve">
                                      <p:cBhvr>
                                        <p:cTn id="7" dur="500"/>
                                        <p:tgtEl>
                                          <p:spTgt spid="255">
                                            <p:bg/>
                                          </p:spTgt>
                                        </p:tgtEl>
                                      </p:cBhvr>
                                    </p:animEffect>
                                  </p:childTnLst>
                                </p:cTn>
                              </p:par>
                              <p:par>
                                <p:cTn id="8" presetID="9" presetClass="entr" presetSubtype="0" fill="hold" grpId="1" nodeType="withEffect">
                                  <p:stCondLst>
                                    <p:cond delay="0"/>
                                  </p:stCondLst>
                                  <p:iterate>
                                    <p:tmAbs val="0"/>
                                  </p:iterate>
                                  <p:childTnLst>
                                    <p:set>
                                      <p:cBhvr>
                                        <p:cTn id="9" fill="hold"/>
                                        <p:tgtEl>
                                          <p:spTgt spid="255">
                                            <p:txEl>
                                              <p:pRg st="0" end="0"/>
                                            </p:txEl>
                                          </p:spTgt>
                                        </p:tgtEl>
                                        <p:attrNameLst>
                                          <p:attrName>style.visibility</p:attrName>
                                        </p:attrNameLst>
                                      </p:cBhvr>
                                      <p:to>
                                        <p:strVal val="visible"/>
                                      </p:to>
                                    </p:set>
                                    <p:animEffect transition="in" filter="dissolve">
                                      <p:cBhvr>
                                        <p:cTn id="10" dur="500"/>
                                        <p:tgtEl>
                                          <p:spTgt spid="2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55">
                                            <p:txEl>
                                              <p:pRg st="1" end="1"/>
                                            </p:txEl>
                                          </p:spTgt>
                                        </p:tgtEl>
                                        <p:attrNameLst>
                                          <p:attrName>style.visibility</p:attrName>
                                        </p:attrNameLst>
                                      </p:cBhvr>
                                      <p:to>
                                        <p:strVal val="visible"/>
                                      </p:to>
                                    </p:set>
                                    <p:animEffect transition="in" filter="dissolve">
                                      <p:cBhvr>
                                        <p:cTn id="15" dur="500"/>
                                        <p:tgtEl>
                                          <p:spTgt spid="25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55">
                                            <p:txEl>
                                              <p:pRg st="2" end="2"/>
                                            </p:txEl>
                                          </p:spTgt>
                                        </p:tgtEl>
                                        <p:attrNameLst>
                                          <p:attrName>style.visibility</p:attrName>
                                        </p:attrNameLst>
                                      </p:cBhvr>
                                      <p:to>
                                        <p:strVal val="visible"/>
                                      </p:to>
                                    </p:set>
                                    <p:animEffect transition="in" filter="dissolve">
                                      <p:cBhvr>
                                        <p:cTn id="20" dur="500"/>
                                        <p:tgtEl>
                                          <p:spTgt spid="2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55">
                                            <p:txEl>
                                              <p:pRg st="3" end="3"/>
                                            </p:txEl>
                                          </p:spTgt>
                                        </p:tgtEl>
                                        <p:attrNameLst>
                                          <p:attrName>style.visibility</p:attrName>
                                        </p:attrNameLst>
                                      </p:cBhvr>
                                      <p:to>
                                        <p:strVal val="visible"/>
                                      </p:to>
                                    </p:set>
                                    <p:animEffect transition="in" filter="dissolve">
                                      <p:cBhvr>
                                        <p:cTn id="25" dur="500"/>
                                        <p:tgtEl>
                                          <p:spTgt spid="2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58" name="Shape 258"/>
          <p:cNvSpPr>
            <a:spLocks noGrp="1"/>
          </p:cNvSpPr>
          <p:nvPr>
            <p:ph type="body" idx="1"/>
          </p:nvPr>
        </p:nvSpPr>
        <p:spPr>
          <a:xfrm>
            <a:off x="1593874" y="896267"/>
            <a:ext cx="6597006" cy="5438851"/>
          </a:xfrm>
          <a:prstGeom prst="rect">
            <a:avLst/>
          </a:prstGeom>
        </p:spPr>
        <p:txBody>
          <a:bodyPr lIns="0" tIns="0" rIns="0" bIns="0"/>
          <a:lstStyle/>
          <a:p>
            <a:pPr algn="l" defTabSz="851489">
              <a:spcBef>
                <a:spcPts val="800"/>
              </a:spcBef>
              <a:defRPr sz="3648" i="1">
                <a:solidFill>
                  <a:srgbClr val="004070"/>
                </a:solidFill>
                <a:latin typeface="Candara"/>
                <a:ea typeface="Candara"/>
                <a:cs typeface="Candara"/>
                <a:sym typeface="Candara"/>
              </a:defRPr>
            </a:pPr>
            <a:r>
              <a:t>“And the Lord’s servant must not be quarrelsome but must be kind to everyone, able to teach, not resentful. Opponents must be gently instructed, in the hope that God will grant them repentance leading them to a knowledge of the truth.”</a:t>
            </a:r>
          </a:p>
          <a:p>
            <a:pPr algn="l" defTabSz="851489">
              <a:defRPr sz="3648" i="1">
                <a:solidFill>
                  <a:srgbClr val="004070"/>
                </a:solidFill>
                <a:latin typeface="Candara"/>
                <a:ea typeface="Candara"/>
                <a:cs typeface="Candara"/>
                <a:sym typeface="Candara"/>
              </a:defRPr>
            </a:pPr>
            <a:r>
              <a:rPr>
                <a:solidFill>
                  <a:srgbClr val="FF2600"/>
                </a:solidFill>
              </a:rPr>
              <a:t>2 Timothy 2:24-25</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2" name="Shape 152"/>
          <p:cNvSpPr>
            <a:spLocks noGrp="1"/>
          </p:cNvSpPr>
          <p:nvPr>
            <p:ph type="body" idx="1"/>
          </p:nvPr>
        </p:nvSpPr>
        <p:spPr>
          <a:xfrm>
            <a:off x="1625600" y="1076708"/>
            <a:ext cx="6985000" cy="5314184"/>
          </a:xfrm>
          <a:prstGeom prst="rect">
            <a:avLst/>
          </a:prstGeom>
        </p:spPr>
        <p:txBody>
          <a:bodyPr lIns="0" tIns="0" rIns="0" bIns="0"/>
          <a:lstStyle>
            <a:lvl1pPr algn="l" defTabSz="914400">
              <a:spcBef>
                <a:spcPts val="800"/>
              </a:spcBef>
              <a:defRPr sz="3600">
                <a:latin typeface="Candara"/>
                <a:ea typeface="Candara"/>
                <a:cs typeface="Candara"/>
                <a:sym typeface="Candara"/>
              </a:defRPr>
            </a:lvl1pPr>
          </a:lstStyle>
          <a:p>
            <a:r>
              <a:t>In this study, our objective is to summarize some of the general responsibilities of the church elders, and by these means awaken in our leaders the desire to excel in different areas, and that they consider it a privilege to thoroughly fulfill their assigned position.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5" name="Shape 155"/>
          <p:cNvSpPr>
            <a:spLocks noGrp="1"/>
          </p:cNvSpPr>
          <p:nvPr>
            <p:ph type="title"/>
          </p:nvPr>
        </p:nvSpPr>
        <p:spPr>
          <a:xfrm>
            <a:off x="1981200" y="2208857"/>
            <a:ext cx="5394226" cy="2440286"/>
          </a:xfrm>
          <a:prstGeom prst="rect">
            <a:avLst/>
          </a:prstGeom>
        </p:spPr>
        <p:txBody>
          <a:bodyPr lIns="0" tIns="0" rIns="0" bIns="0" anchor="t"/>
          <a:lstStyle>
            <a:lvl1pPr marL="482600" indent="-482600" algn="l" defTabSz="594359">
              <a:defRPr sz="5000" b="1">
                <a:solidFill>
                  <a:srgbClr val="800000"/>
                </a:solidFill>
                <a:effectLst>
                  <a:outerShdw blurRad="25400" dist="24765" dir="2700000" rotWithShape="0">
                    <a:srgbClr val="000000">
                      <a:alpha val="43137"/>
                    </a:srgbClr>
                  </a:outerShdw>
                </a:effectLst>
                <a:latin typeface="Candara"/>
                <a:ea typeface="Candara"/>
                <a:cs typeface="Candara"/>
                <a:sym typeface="Candara"/>
              </a:defRPr>
            </a:lvl1pPr>
          </a:lstStyle>
          <a:p>
            <a:r>
              <a:t>I. Support all the departments of the church</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8" name="Shape 158"/>
          <p:cNvSpPr>
            <a:spLocks noGrp="1"/>
          </p:cNvSpPr>
          <p:nvPr>
            <p:ph type="body" idx="1"/>
          </p:nvPr>
        </p:nvSpPr>
        <p:spPr>
          <a:xfrm>
            <a:off x="1575891" y="874811"/>
            <a:ext cx="6670676" cy="5399585"/>
          </a:xfrm>
          <a:prstGeom prst="rect">
            <a:avLst/>
          </a:prstGeom>
        </p:spPr>
        <p:txBody>
          <a:bodyPr lIns="0" tIns="0" rIns="0" bIns="0"/>
          <a:lstStyle/>
          <a:p>
            <a:pPr algn="l" defTabSz="886968">
              <a:spcBef>
                <a:spcPts val="700"/>
              </a:spcBef>
              <a:defRPr sz="3492" i="1">
                <a:solidFill>
                  <a:srgbClr val="004070"/>
                </a:solidFill>
                <a:latin typeface="Candara"/>
                <a:ea typeface="Candara"/>
                <a:cs typeface="Candara"/>
                <a:sym typeface="Candara"/>
              </a:defRPr>
            </a:pPr>
            <a:r>
              <a:rPr dirty="0"/>
              <a:t>“Under and in cooperation with the pastor, elders are spiritual leaders of the church and are responsible for fostering all departments and activities of the work. Elders should maintain a mutually helpful relationship with other officers.”</a:t>
            </a:r>
          </a:p>
          <a:p>
            <a:pPr algn="l" defTabSz="886968">
              <a:defRPr sz="3492" i="1">
                <a:solidFill>
                  <a:srgbClr val="004070"/>
                </a:solidFill>
                <a:latin typeface="Candara"/>
                <a:ea typeface="Candara"/>
                <a:cs typeface="Candara"/>
                <a:sym typeface="Candara"/>
              </a:defRPr>
            </a:pPr>
            <a:r>
              <a:rPr dirty="0">
                <a:solidFill>
                  <a:srgbClr val="FF2600"/>
                </a:solidFill>
              </a:rPr>
              <a:t>Church Manual, </a:t>
            </a:r>
            <a:r>
              <a:rPr i="0" dirty="0">
                <a:solidFill>
                  <a:srgbClr val="FF2600"/>
                </a:solidFill>
              </a:rPr>
              <a:t>Revised 2010,</a:t>
            </a:r>
            <a:endParaRPr dirty="0">
              <a:solidFill>
                <a:srgbClr val="FF2600"/>
              </a:solidFill>
            </a:endParaRPr>
          </a:p>
          <a:p>
            <a:pPr algn="l" defTabSz="886968">
              <a:defRPr sz="3492" i="1">
                <a:solidFill>
                  <a:srgbClr val="004070"/>
                </a:solidFill>
                <a:latin typeface="Candara"/>
                <a:ea typeface="Candara"/>
                <a:cs typeface="Candara"/>
                <a:sym typeface="Candara"/>
              </a:defRPr>
            </a:pPr>
            <a:r>
              <a:rPr dirty="0">
                <a:solidFill>
                  <a:srgbClr val="FF2600"/>
                </a:solidFill>
              </a:rPr>
              <a:t>p. 7</a:t>
            </a:r>
            <a:r>
              <a:rPr lang="en-GB" dirty="0">
                <a:solidFill>
                  <a:srgbClr val="FF2600"/>
                </a:solidFill>
              </a:rPr>
              <a:t>5</a:t>
            </a:r>
            <a:endParaRPr dirty="0">
              <a:solidFill>
                <a:srgbClr val="FF2600"/>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1" name="Shape 161"/>
          <p:cNvSpPr>
            <a:spLocks noGrp="1"/>
          </p:cNvSpPr>
          <p:nvPr>
            <p:ph type="title"/>
          </p:nvPr>
        </p:nvSpPr>
        <p:spPr>
          <a:xfrm>
            <a:off x="2022896" y="752004"/>
            <a:ext cx="5098208" cy="657027"/>
          </a:xfrm>
          <a:prstGeom prst="rect">
            <a:avLst/>
          </a:prstGeom>
        </p:spPr>
        <p:txBody>
          <a:bodyPr lIns="0" tIns="0" rIns="0" bIns="0" anchor="t"/>
          <a:lstStyle>
            <a:lvl1pPr defTabSz="914400">
              <a:defRPr sz="4000" b="1">
                <a:solidFill>
                  <a:srgbClr val="800000"/>
                </a:solidFill>
                <a:effectLst>
                  <a:outerShdw blurRad="38100" dist="38100" dir="2700000" rotWithShape="0">
                    <a:srgbClr val="000000">
                      <a:alpha val="43137"/>
                    </a:srgbClr>
                  </a:outerShdw>
                </a:effectLst>
                <a:latin typeface="Candara"/>
                <a:ea typeface="Candara"/>
                <a:cs typeface="Candara"/>
                <a:sym typeface="Candara"/>
              </a:defRPr>
            </a:lvl1pPr>
          </a:lstStyle>
          <a:p>
            <a:r>
              <a:t>The elders should:</a:t>
            </a:r>
          </a:p>
        </p:txBody>
      </p:sp>
      <p:sp>
        <p:nvSpPr>
          <p:cNvPr id="162" name="Shape 162"/>
          <p:cNvSpPr>
            <a:spLocks noGrp="1"/>
          </p:cNvSpPr>
          <p:nvPr>
            <p:ph type="body" idx="1"/>
          </p:nvPr>
        </p:nvSpPr>
        <p:spPr>
          <a:xfrm>
            <a:off x="1379091" y="1556916"/>
            <a:ext cx="6708776" cy="4225653"/>
          </a:xfrm>
          <a:prstGeom prst="rect">
            <a:avLst/>
          </a:prstGeom>
        </p:spPr>
        <p:txBody>
          <a:bodyPr lIns="0" tIns="0" rIns="0" bIns="0"/>
          <a:lstStyle/>
          <a:p>
            <a:pPr marL="333645" indent="-333645" algn="l" defTabSz="790863">
              <a:spcBef>
                <a:spcPts val="700"/>
              </a:spcBef>
              <a:buClr>
                <a:srgbClr val="215968"/>
              </a:buClr>
              <a:buSzPct val="100000"/>
              <a:buFont typeface="Arial"/>
              <a:buChar char="•"/>
              <a:defRPr sz="3348">
                <a:solidFill>
                  <a:srgbClr val="215968"/>
                </a:solidFill>
                <a:latin typeface="Candara"/>
                <a:ea typeface="Candara"/>
                <a:cs typeface="Candara"/>
                <a:sym typeface="Candara"/>
              </a:defRPr>
            </a:pPr>
            <a:r>
              <a:t>Strongly support the </a:t>
            </a:r>
            <a:r>
              <a:rPr b="1" i="1"/>
              <a:t>Sabbath School</a:t>
            </a:r>
            <a:r>
              <a:t> program.</a:t>
            </a:r>
          </a:p>
          <a:p>
            <a:pPr marL="333645" indent="-333645" algn="l" defTabSz="790863">
              <a:spcBef>
                <a:spcPts val="700"/>
              </a:spcBef>
              <a:buClr>
                <a:srgbClr val="215968"/>
              </a:buClr>
              <a:buSzPct val="100000"/>
              <a:buFont typeface="Arial"/>
              <a:buChar char="•"/>
              <a:defRPr sz="3348">
                <a:solidFill>
                  <a:srgbClr val="215968"/>
                </a:solidFill>
                <a:latin typeface="Candara"/>
                <a:ea typeface="Candara"/>
                <a:cs typeface="Candara"/>
                <a:sym typeface="Candara"/>
              </a:defRPr>
            </a:pPr>
            <a:r>
              <a:t>Be accountable for the </a:t>
            </a:r>
            <a:r>
              <a:rPr b="1" i="1"/>
              <a:t>evangelistic activities</a:t>
            </a:r>
            <a:r>
              <a:t> of the church.</a:t>
            </a:r>
          </a:p>
          <a:p>
            <a:pPr marL="333645" indent="-333645" algn="l" defTabSz="790863">
              <a:spcBef>
                <a:spcPts val="700"/>
              </a:spcBef>
              <a:buClr>
                <a:srgbClr val="215968"/>
              </a:buClr>
              <a:buSzPct val="100000"/>
              <a:buFont typeface="Arial"/>
              <a:buChar char="•"/>
              <a:defRPr sz="3348">
                <a:solidFill>
                  <a:srgbClr val="215968"/>
                </a:solidFill>
                <a:latin typeface="Candara"/>
                <a:ea typeface="Candara"/>
                <a:cs typeface="Candara"/>
                <a:sym typeface="Candara"/>
              </a:defRPr>
            </a:pPr>
            <a:r>
              <a:t>Decidedly support all </a:t>
            </a:r>
            <a:r>
              <a:rPr b="1" i="1"/>
              <a:t>youth programs</a:t>
            </a:r>
            <a:r>
              <a:t>, additionally </a:t>
            </a:r>
            <a:r>
              <a:rPr b="1" i="1"/>
              <a:t>serving as advisor</a:t>
            </a:r>
            <a:r>
              <a:t> to that department.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animEffect transition="in" filter="dissolve">
                                      <p:cBhvr>
                                        <p:cTn id="7" dur="500"/>
                                        <p:tgtEl>
                                          <p:spTgt spid="162">
                                            <p:bg/>
                                          </p:spTgt>
                                        </p:tgtEl>
                                      </p:cBhvr>
                                    </p:animEffect>
                                  </p:childTnLst>
                                </p:cTn>
                              </p:par>
                              <p:par>
                                <p:cTn id="8" presetID="9" presetClass="entr" presetSubtype="0" fill="hold" grpId="1" nodeType="withEffect">
                                  <p:stCondLst>
                                    <p:cond delay="0"/>
                                  </p:stCondLst>
                                  <p:iterate>
                                    <p:tmAbs val="0"/>
                                  </p:iterate>
                                  <p:childTnLst>
                                    <p:set>
                                      <p:cBhvr>
                                        <p:cTn id="9" fill="hold"/>
                                        <p:tgtEl>
                                          <p:spTgt spid="162">
                                            <p:txEl>
                                              <p:pRg st="0" end="0"/>
                                            </p:txEl>
                                          </p:spTgt>
                                        </p:tgtEl>
                                        <p:attrNameLst>
                                          <p:attrName>style.visibility</p:attrName>
                                        </p:attrNameLst>
                                      </p:cBhvr>
                                      <p:to>
                                        <p:strVal val="visible"/>
                                      </p:to>
                                    </p:set>
                                    <p:animEffect transition="in" filter="dissolve">
                                      <p:cBhvr>
                                        <p:cTn id="10" dur="500"/>
                                        <p:tgtEl>
                                          <p:spTgt spid="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2">
                                            <p:txEl>
                                              <p:pRg st="1" end="1"/>
                                            </p:txEl>
                                          </p:spTgt>
                                        </p:tgtEl>
                                        <p:attrNameLst>
                                          <p:attrName>style.visibility</p:attrName>
                                        </p:attrNameLst>
                                      </p:cBhvr>
                                      <p:to>
                                        <p:strVal val="visible"/>
                                      </p:to>
                                    </p:set>
                                    <p:animEffect transition="in" filter="dissolve">
                                      <p:cBhvr>
                                        <p:cTn id="15" dur="500"/>
                                        <p:tgtEl>
                                          <p:spTgt spid="16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2">
                                            <p:txEl>
                                              <p:pRg st="2" end="2"/>
                                            </p:txEl>
                                          </p:spTgt>
                                        </p:tgtEl>
                                        <p:attrNameLst>
                                          <p:attrName>style.visibility</p:attrName>
                                        </p:attrNameLst>
                                      </p:cBhvr>
                                      <p:to>
                                        <p:strVal val="visible"/>
                                      </p:to>
                                    </p:set>
                                    <p:animEffect transition="in" filter="dissolve">
                                      <p:cBhvr>
                                        <p:cTn id="20" dur="500"/>
                                        <p:tgtEl>
                                          <p:spTgt spid="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5" name="Shape 165"/>
          <p:cNvSpPr>
            <a:spLocks noGrp="1"/>
          </p:cNvSpPr>
          <p:nvPr>
            <p:ph type="body" idx="1"/>
          </p:nvPr>
        </p:nvSpPr>
        <p:spPr>
          <a:xfrm>
            <a:off x="1289471" y="980727"/>
            <a:ext cx="6724304" cy="4896547"/>
          </a:xfrm>
          <a:prstGeom prst="rect">
            <a:avLst/>
          </a:prstGeom>
        </p:spPr>
        <p:txBody>
          <a:bodyPr lIns="0" tIns="0" rIns="0" bIns="0">
            <a:normAutofit lnSpcReduction="10000"/>
          </a:bodyPr>
          <a:lstStyle/>
          <a:p>
            <a:pPr marL="381904" indent="-381904" algn="l" defTabSz="905255">
              <a:spcBef>
                <a:spcPts val="700"/>
              </a:spcBef>
              <a:buClr>
                <a:srgbClr val="004070"/>
              </a:buClr>
              <a:buSzPct val="100000"/>
              <a:buFont typeface="Arial"/>
              <a:buChar char="•"/>
              <a:defRPr sz="3564">
                <a:solidFill>
                  <a:srgbClr val="004070"/>
                </a:solidFill>
                <a:latin typeface="Candara"/>
                <a:ea typeface="Candara"/>
                <a:cs typeface="Candara"/>
                <a:sym typeface="Candara"/>
              </a:defRPr>
            </a:pPr>
            <a:r>
              <a:t>Promote the different clubs for teens and children.</a:t>
            </a:r>
            <a:endParaRPr sz="1782"/>
          </a:p>
          <a:p>
            <a:pPr marL="381904" indent="-381904" algn="l" defTabSz="905255">
              <a:spcBef>
                <a:spcPts val="700"/>
              </a:spcBef>
              <a:buClr>
                <a:srgbClr val="004070"/>
              </a:buClr>
              <a:buSzPct val="100000"/>
              <a:buFont typeface="Arial"/>
              <a:buChar char="•"/>
              <a:defRPr sz="3564">
                <a:solidFill>
                  <a:srgbClr val="004070"/>
                </a:solidFill>
                <a:latin typeface="Candara"/>
                <a:ea typeface="Candara"/>
                <a:cs typeface="Candara"/>
                <a:sym typeface="Candara"/>
              </a:defRPr>
            </a:pPr>
            <a:r>
              <a:t>Be a constant supporter of the children’s department and its diverse activities.</a:t>
            </a:r>
            <a:endParaRPr sz="1782"/>
          </a:p>
          <a:p>
            <a:pPr marL="381904" indent="-381904" algn="l" defTabSz="905255">
              <a:spcBef>
                <a:spcPts val="700"/>
              </a:spcBef>
              <a:buClr>
                <a:srgbClr val="004070"/>
              </a:buClr>
              <a:buSzPct val="100000"/>
              <a:buFont typeface="Arial"/>
              <a:buChar char="•"/>
              <a:defRPr sz="3564">
                <a:solidFill>
                  <a:srgbClr val="004070"/>
                </a:solidFill>
                <a:latin typeface="Candara"/>
                <a:ea typeface="Candara"/>
                <a:cs typeface="Candara"/>
                <a:sym typeface="Candara"/>
              </a:defRPr>
            </a:pPr>
            <a:r>
              <a:t>Establish programs that contribute to the preservation of the family and its spiritual growth.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animEffect transition="in" filter="dissolve">
                                      <p:cBhvr>
                                        <p:cTn id="7" dur="500"/>
                                        <p:tgtEl>
                                          <p:spTgt spid="165">
                                            <p:bg/>
                                          </p:spTgt>
                                        </p:tgtEl>
                                      </p:cBhvr>
                                    </p:animEffect>
                                  </p:childTnLst>
                                </p:cTn>
                              </p:par>
                              <p:par>
                                <p:cTn id="8" presetID="9" presetClass="entr" presetSubtype="0" fill="hold" grpId="1" nodeType="withEffect">
                                  <p:stCondLst>
                                    <p:cond delay="0"/>
                                  </p:stCondLst>
                                  <p:iterate>
                                    <p:tmAbs val="0"/>
                                  </p:iterate>
                                  <p:childTnLst>
                                    <p:set>
                                      <p:cBhvr>
                                        <p:cTn id="9" fill="hold"/>
                                        <p:tgtEl>
                                          <p:spTgt spid="165">
                                            <p:txEl>
                                              <p:pRg st="0" end="0"/>
                                            </p:txEl>
                                          </p:spTgt>
                                        </p:tgtEl>
                                        <p:attrNameLst>
                                          <p:attrName>style.visibility</p:attrName>
                                        </p:attrNameLst>
                                      </p:cBhvr>
                                      <p:to>
                                        <p:strVal val="visible"/>
                                      </p:to>
                                    </p:set>
                                    <p:animEffect transition="in" filter="dissolve">
                                      <p:cBhvr>
                                        <p:cTn id="10" dur="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5">
                                            <p:txEl>
                                              <p:pRg st="1" end="1"/>
                                            </p:txEl>
                                          </p:spTgt>
                                        </p:tgtEl>
                                        <p:attrNameLst>
                                          <p:attrName>style.visibility</p:attrName>
                                        </p:attrNameLst>
                                      </p:cBhvr>
                                      <p:to>
                                        <p:strVal val="visible"/>
                                      </p:to>
                                    </p:set>
                                    <p:animEffect transition="in" filter="dissolve">
                                      <p:cBhvr>
                                        <p:cTn id="15" dur="500"/>
                                        <p:tgtEl>
                                          <p:spTgt spid="1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5">
                                            <p:txEl>
                                              <p:pRg st="2" end="2"/>
                                            </p:txEl>
                                          </p:spTgt>
                                        </p:tgtEl>
                                        <p:attrNameLst>
                                          <p:attrName>style.visibility</p:attrName>
                                        </p:attrNameLst>
                                      </p:cBhvr>
                                      <p:to>
                                        <p:strVal val="visible"/>
                                      </p:to>
                                    </p:set>
                                    <p:animEffect transition="in" filter="dissolve">
                                      <p:cBhvr>
                                        <p:cTn id="20" dur="500"/>
                                        <p:tgtEl>
                                          <p:spTgt spid="1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8" name="Shape 168"/>
          <p:cNvSpPr>
            <a:spLocks noGrp="1"/>
          </p:cNvSpPr>
          <p:nvPr>
            <p:ph type="body" idx="1"/>
          </p:nvPr>
        </p:nvSpPr>
        <p:spPr>
          <a:xfrm>
            <a:off x="1216719" y="857796"/>
            <a:ext cx="7087816" cy="5472608"/>
          </a:xfrm>
          <a:prstGeom prst="rect">
            <a:avLst/>
          </a:prstGeom>
        </p:spPr>
        <p:txBody>
          <a:bodyPr lIns="0" tIns="0" rIns="0" bIns="0"/>
          <a:lstStyle/>
          <a:p>
            <a:pPr marL="424338" indent="-424338" algn="l" defTabSz="905255">
              <a:spcBef>
                <a:spcPts val="900"/>
              </a:spcBef>
              <a:buClr>
                <a:srgbClr val="004070"/>
              </a:buClr>
              <a:buSzPct val="100000"/>
              <a:buFont typeface="Arial"/>
              <a:buChar char="•"/>
              <a:defRPr sz="3600">
                <a:solidFill>
                  <a:srgbClr val="004070"/>
                </a:solidFill>
                <a:latin typeface="Candara"/>
                <a:ea typeface="Candara"/>
                <a:cs typeface="Candara"/>
                <a:sym typeface="Candara"/>
              </a:defRPr>
            </a:pPr>
            <a:r>
              <a:t>Ensure that children in the church receive adequate care and have the necessary facilities to successfully develop their various activities.</a:t>
            </a:r>
          </a:p>
          <a:p>
            <a:pPr marL="424338" indent="-424338" algn="l" defTabSz="905255">
              <a:spcBef>
                <a:spcPts val="900"/>
              </a:spcBef>
              <a:buClr>
                <a:srgbClr val="004070"/>
              </a:buClr>
              <a:buSzPct val="100000"/>
              <a:buFont typeface="Arial"/>
              <a:buChar char="•"/>
              <a:defRPr sz="3600">
                <a:solidFill>
                  <a:srgbClr val="004070"/>
                </a:solidFill>
                <a:latin typeface="Candara"/>
                <a:ea typeface="Candara"/>
                <a:cs typeface="Candara"/>
                <a:sym typeface="Candara"/>
              </a:defRPr>
            </a:pPr>
            <a:r>
              <a:t>Provide support to the activities of the Women’s Ministry Department, </a:t>
            </a:r>
            <a:r>
              <a:rPr i="1"/>
              <a:t>strongly favoring</a:t>
            </a:r>
            <a:r>
              <a:t> its various programs.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8">
                                            <p:bg/>
                                          </p:spTgt>
                                        </p:tgtEl>
                                        <p:attrNameLst>
                                          <p:attrName>style.visibility</p:attrName>
                                        </p:attrNameLst>
                                      </p:cBhvr>
                                      <p:to>
                                        <p:strVal val="visible"/>
                                      </p:to>
                                    </p:set>
                                    <p:animEffect transition="in" filter="dissolve">
                                      <p:cBhvr>
                                        <p:cTn id="7" dur="500"/>
                                        <p:tgtEl>
                                          <p:spTgt spid="168">
                                            <p:bg/>
                                          </p:spTgt>
                                        </p:tgtEl>
                                      </p:cBhvr>
                                    </p:animEffect>
                                  </p:childTnLst>
                                </p:cTn>
                              </p:par>
                              <p:par>
                                <p:cTn id="8" presetID="9" presetClass="entr" presetSubtype="0" fill="hold" grpId="1" nodeType="withEffect">
                                  <p:stCondLst>
                                    <p:cond delay="0"/>
                                  </p:stCondLst>
                                  <p:iterate>
                                    <p:tmAbs val="0"/>
                                  </p:iterate>
                                  <p:childTnLst>
                                    <p:set>
                                      <p:cBhvr>
                                        <p:cTn id="9" fill="hold"/>
                                        <p:tgtEl>
                                          <p:spTgt spid="168">
                                            <p:txEl>
                                              <p:pRg st="0" end="0"/>
                                            </p:txEl>
                                          </p:spTgt>
                                        </p:tgtEl>
                                        <p:attrNameLst>
                                          <p:attrName>style.visibility</p:attrName>
                                        </p:attrNameLst>
                                      </p:cBhvr>
                                      <p:to>
                                        <p:strVal val="visible"/>
                                      </p:to>
                                    </p:set>
                                    <p:animEffect transition="in" filter="dissolve">
                                      <p:cBhvr>
                                        <p:cTn id="10" dur="500"/>
                                        <p:tgtEl>
                                          <p:spTgt spid="1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8">
                                            <p:txEl>
                                              <p:pRg st="1" end="1"/>
                                            </p:txEl>
                                          </p:spTgt>
                                        </p:tgtEl>
                                        <p:attrNameLst>
                                          <p:attrName>style.visibility</p:attrName>
                                        </p:attrNameLst>
                                      </p:cBhvr>
                                      <p:to>
                                        <p:strVal val="visible"/>
                                      </p:to>
                                    </p:set>
                                    <p:animEffect transition="in" filter="dissolve">
                                      <p:cBhvr>
                                        <p:cTn id="15" dur="500"/>
                                        <p:tgtEl>
                                          <p:spTgt spid="1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71" name="Shape 171"/>
          <p:cNvSpPr>
            <a:spLocks noGrp="1"/>
          </p:cNvSpPr>
          <p:nvPr>
            <p:ph type="body" idx="1"/>
          </p:nvPr>
        </p:nvSpPr>
        <p:spPr>
          <a:xfrm>
            <a:off x="1185143" y="1052734"/>
            <a:ext cx="7129414" cy="4752531"/>
          </a:xfrm>
          <a:prstGeom prst="rect">
            <a:avLst/>
          </a:prstGeom>
        </p:spPr>
        <p:txBody>
          <a:bodyPr lIns="0" tIns="0" rIns="0" bIns="0"/>
          <a:lstStyle/>
          <a:p>
            <a:pPr marL="386662" indent="-386662" algn="l" defTabSz="824879">
              <a:spcBef>
                <a:spcPts val="700"/>
              </a:spcBef>
              <a:buClr>
                <a:srgbClr val="004070"/>
              </a:buClr>
              <a:buSzPct val="100000"/>
              <a:buFont typeface="Arial"/>
              <a:buChar char="•"/>
              <a:defRPr sz="3589">
                <a:solidFill>
                  <a:srgbClr val="004070"/>
                </a:solidFill>
                <a:latin typeface="Candara"/>
                <a:ea typeface="Candara"/>
                <a:cs typeface="Candara"/>
                <a:sym typeface="Candara"/>
              </a:defRPr>
            </a:pPr>
            <a:r>
              <a:t>Serve as advisors to the deacons to ensure an appealing appearance of the temple and to maintain order during worship and other church services.</a:t>
            </a:r>
            <a:endParaRPr sz="1746"/>
          </a:p>
          <a:p>
            <a:pPr marL="386662" indent="-386662" algn="l" defTabSz="824879">
              <a:spcBef>
                <a:spcPts val="700"/>
              </a:spcBef>
              <a:buClr>
                <a:srgbClr val="004070"/>
              </a:buClr>
              <a:buSzPct val="100000"/>
              <a:buFont typeface="Arial"/>
              <a:buChar char="•"/>
              <a:defRPr sz="3589">
                <a:solidFill>
                  <a:srgbClr val="004070"/>
                </a:solidFill>
                <a:latin typeface="Candara"/>
                <a:ea typeface="Candara"/>
                <a:cs typeface="Candara"/>
                <a:sym typeface="Candara"/>
              </a:defRPr>
            </a:pPr>
            <a:r>
              <a:t>Support the deaconesses in their program of giving assistance to the needy.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1">
                                            <p:bg/>
                                          </p:spTgt>
                                        </p:tgtEl>
                                        <p:attrNameLst>
                                          <p:attrName>style.visibility</p:attrName>
                                        </p:attrNameLst>
                                      </p:cBhvr>
                                      <p:to>
                                        <p:strVal val="visible"/>
                                      </p:to>
                                    </p:set>
                                    <p:animEffect transition="in" filter="dissolve">
                                      <p:cBhvr>
                                        <p:cTn id="7" dur="500"/>
                                        <p:tgtEl>
                                          <p:spTgt spid="171">
                                            <p:bg/>
                                          </p:spTgt>
                                        </p:tgtEl>
                                      </p:cBhvr>
                                    </p:animEffect>
                                  </p:childTnLst>
                                </p:cTn>
                              </p:par>
                              <p:par>
                                <p:cTn id="8" presetID="9" presetClass="entr" presetSubtype="0" fill="hold" grpId="1" nodeType="withEffect">
                                  <p:stCondLst>
                                    <p:cond delay="0"/>
                                  </p:stCondLst>
                                  <p:iterate>
                                    <p:tmAbs val="0"/>
                                  </p:iterate>
                                  <p:childTnLst>
                                    <p:set>
                                      <p:cBhvr>
                                        <p:cTn id="9" fill="hold"/>
                                        <p:tgtEl>
                                          <p:spTgt spid="171">
                                            <p:txEl>
                                              <p:pRg st="0" end="0"/>
                                            </p:txEl>
                                          </p:spTgt>
                                        </p:tgtEl>
                                        <p:attrNameLst>
                                          <p:attrName>style.visibility</p:attrName>
                                        </p:attrNameLst>
                                      </p:cBhvr>
                                      <p:to>
                                        <p:strVal val="visible"/>
                                      </p:to>
                                    </p:set>
                                    <p:animEffect transition="in" filter="dissolve">
                                      <p:cBhvr>
                                        <p:cTn id="10" dur="5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1">
                                            <p:txEl>
                                              <p:pRg st="1" end="1"/>
                                            </p:txEl>
                                          </p:spTgt>
                                        </p:tgtEl>
                                        <p:attrNameLst>
                                          <p:attrName>style.visibility</p:attrName>
                                        </p:attrNameLst>
                                      </p:cBhvr>
                                      <p:to>
                                        <p:strVal val="visible"/>
                                      </p:to>
                                    </p:set>
                                    <p:animEffect transition="in" filter="dissolve">
                                      <p:cBhvr>
                                        <p:cTn id="15" dur="500"/>
                                        <p:tgtEl>
                                          <p:spTgt spid="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build="p" bldLvl="5"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247</TotalTime>
  <Words>966</Words>
  <Application>Microsoft Macintosh PowerPoint</Application>
  <PresentationFormat>On-screen Show (4:3)</PresentationFormat>
  <Paragraphs>59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Avenir Roman</vt:lpstr>
      <vt:lpstr>Candara</vt:lpstr>
      <vt:lpstr>Helvetica Light</vt:lpstr>
      <vt:lpstr>Default</vt:lpstr>
      <vt:lpstr>PowerPoint Presentation</vt:lpstr>
      <vt:lpstr>PowerPoint Presentation</vt:lpstr>
      <vt:lpstr>PowerPoint Presentation</vt:lpstr>
      <vt:lpstr>I. Support all the departments of the church</vt:lpstr>
      <vt:lpstr>PowerPoint Presentation</vt:lpstr>
      <vt:lpstr>The elders should:</vt:lpstr>
      <vt:lpstr>PowerPoint Presentation</vt:lpstr>
      <vt:lpstr>PowerPoint Presentation</vt:lpstr>
      <vt:lpstr>PowerPoint Presentation</vt:lpstr>
      <vt:lpstr>PowerPoint Presentation</vt:lpstr>
      <vt:lpstr>II. The elders and the Conference</vt:lpstr>
      <vt:lpstr>PowerPoint Presentation</vt:lpstr>
      <vt:lpstr>PowerPoint Presentation</vt:lpstr>
      <vt:lpstr>With regard to the Conference, the elders should:</vt:lpstr>
      <vt:lpstr>PowerPoint Presentation</vt:lpstr>
      <vt:lpstr>PowerPoint Presentation</vt:lpstr>
      <vt:lpstr>PowerPoint Presentation</vt:lpstr>
      <vt:lpstr>III. The elders and their relationship to the pastor</vt:lpstr>
      <vt:lpstr>PowerPoint Presentation</vt:lpstr>
      <vt:lpstr>PowerPoint Presentation</vt:lpstr>
      <vt:lpstr>PowerPoint Presentation</vt:lpstr>
      <vt:lpstr>PowerPoint Presentation</vt:lpstr>
      <vt:lpstr>PowerPoint Presentation</vt:lpstr>
      <vt:lpstr>IV. The elders and the church board</vt:lpstr>
      <vt:lpstr>PowerPoint Presentation</vt:lpstr>
      <vt:lpstr>Recapitulating what we studied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Samuel Ouadjo</cp:lastModifiedBy>
  <cp:revision>5</cp:revision>
  <dcterms:modified xsi:type="dcterms:W3CDTF">2021-07-03T13:00:23Z</dcterms:modified>
</cp:coreProperties>
</file>