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7"/>
  </p:notesMasterIdLst>
  <p:sldIdLst>
    <p:sldId id="256" r:id="rId2"/>
    <p:sldId id="257" r:id="rId3"/>
    <p:sldId id="258" r:id="rId4"/>
    <p:sldId id="259" r:id="rId5"/>
    <p:sldId id="261" r:id="rId6"/>
    <p:sldId id="262" r:id="rId7"/>
    <p:sldId id="263" r:id="rId8"/>
    <p:sldId id="264" r:id="rId9"/>
    <p:sldId id="265" r:id="rId10"/>
    <p:sldId id="266" r:id="rId11"/>
    <p:sldId id="267"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snapToGrid="0" snapToObjects="1">
      <p:cViewPr varScale="1">
        <p:scale>
          <a:sx n="107" d="100"/>
          <a:sy n="107" d="100"/>
        </p:scale>
        <p:origin x="17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6" name="Shape 146"/>
          <p:cNvSpPr>
            <a:spLocks noGrp="1" noRot="1" noChangeAspect="1"/>
          </p:cNvSpPr>
          <p:nvPr>
            <p:ph type="sldImg"/>
          </p:nvPr>
        </p:nvSpPr>
        <p:spPr>
          <a:xfrm>
            <a:off x="1143000" y="685800"/>
            <a:ext cx="4572000" cy="3429000"/>
          </a:xfrm>
          <a:prstGeom prst="rect">
            <a:avLst/>
          </a:prstGeom>
        </p:spPr>
        <p:txBody>
          <a:bodyPr/>
          <a:lstStyle/>
          <a:p>
            <a:endParaRPr/>
          </a:p>
        </p:txBody>
      </p:sp>
      <p:sp>
        <p:nvSpPr>
          <p:cNvPr id="147" name="Shape 14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entury Schoolbook"/>
      </a:defRPr>
    </a:lvl1pPr>
    <a:lvl2pPr indent="228600" latinLnBrk="0">
      <a:defRPr sz="1200">
        <a:latin typeface="+mj-lt"/>
        <a:ea typeface="+mj-ea"/>
        <a:cs typeface="+mj-cs"/>
        <a:sym typeface="Century Schoolbook"/>
      </a:defRPr>
    </a:lvl2pPr>
    <a:lvl3pPr indent="457200" latinLnBrk="0">
      <a:defRPr sz="1200">
        <a:latin typeface="+mj-lt"/>
        <a:ea typeface="+mj-ea"/>
        <a:cs typeface="+mj-cs"/>
        <a:sym typeface="Century Schoolbook"/>
      </a:defRPr>
    </a:lvl3pPr>
    <a:lvl4pPr indent="685800" latinLnBrk="0">
      <a:defRPr sz="1200">
        <a:latin typeface="+mj-lt"/>
        <a:ea typeface="+mj-ea"/>
        <a:cs typeface="+mj-cs"/>
        <a:sym typeface="Century Schoolbook"/>
      </a:defRPr>
    </a:lvl4pPr>
    <a:lvl5pPr indent="914400" latinLnBrk="0">
      <a:defRPr sz="1200">
        <a:latin typeface="+mj-lt"/>
        <a:ea typeface="+mj-ea"/>
        <a:cs typeface="+mj-cs"/>
        <a:sym typeface="Century Schoolbook"/>
      </a:defRPr>
    </a:lvl5pPr>
    <a:lvl6pPr indent="1143000" latinLnBrk="0">
      <a:defRPr sz="1200">
        <a:latin typeface="+mj-lt"/>
        <a:ea typeface="+mj-ea"/>
        <a:cs typeface="+mj-cs"/>
        <a:sym typeface="Century Schoolbook"/>
      </a:defRPr>
    </a:lvl6pPr>
    <a:lvl7pPr indent="1371600" latinLnBrk="0">
      <a:defRPr sz="1200">
        <a:latin typeface="+mj-lt"/>
        <a:ea typeface="+mj-ea"/>
        <a:cs typeface="+mj-cs"/>
        <a:sym typeface="Century Schoolbook"/>
      </a:defRPr>
    </a:lvl7pPr>
    <a:lvl8pPr indent="1600200" latinLnBrk="0">
      <a:defRPr sz="1200">
        <a:latin typeface="+mj-lt"/>
        <a:ea typeface="+mj-ea"/>
        <a:cs typeface="+mj-cs"/>
        <a:sym typeface="Century Schoolbook"/>
      </a:defRPr>
    </a:lvl8pPr>
    <a:lvl9pPr indent="1828800" latinLnBrk="0">
      <a:defRPr sz="1200">
        <a:latin typeface="+mj-lt"/>
        <a:ea typeface="+mj-ea"/>
        <a:cs typeface="+mj-cs"/>
        <a:sym typeface="Century Schoolbook"/>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12" name="Shape 12"/>
          <p:cNvSpPr>
            <a:spLocks noGrp="1"/>
          </p:cNvSpPr>
          <p:nvPr>
            <p:ph type="title"/>
          </p:nvPr>
        </p:nvSpPr>
        <p:spPr>
          <a:xfrm>
            <a:off x="685800" y="2130425"/>
            <a:ext cx="7772400" cy="1470025"/>
          </a:xfrm>
          <a:prstGeom prst="rect">
            <a:avLst/>
          </a:prstGeom>
        </p:spPr>
        <p:txBody>
          <a:bodyPr/>
          <a:lstStyle/>
          <a:p>
            <a:r>
              <a:t>Title Text</a:t>
            </a:r>
          </a:p>
        </p:txBody>
      </p:sp>
      <p:sp>
        <p:nvSpPr>
          <p:cNvPr id="13" name="Shape 13"/>
          <p:cNvSpPr>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4" name="Shape 1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93" name="Shape 93"/>
          <p:cNvSpPr>
            <a:spLocks noGrp="1"/>
          </p:cNvSpPr>
          <p:nvPr>
            <p:ph type="title"/>
          </p:nvPr>
        </p:nvSpPr>
        <p:spPr>
          <a:prstGeom prst="rect">
            <a:avLst/>
          </a:prstGeom>
        </p:spPr>
        <p:txBody>
          <a:bodyPr/>
          <a:lstStyle/>
          <a:p>
            <a:r>
              <a:t>Title Text</a:t>
            </a:r>
          </a:p>
        </p:txBody>
      </p:sp>
      <p:sp>
        <p:nvSpPr>
          <p:cNvPr id="94" name="Shape 94"/>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102" name="Shape 102"/>
          <p:cNvSpPr>
            <a:spLocks noGrp="1"/>
          </p:cNvSpPr>
          <p:nvPr>
            <p:ph type="title"/>
          </p:nvPr>
        </p:nvSpPr>
        <p:spPr>
          <a:xfrm>
            <a:off x="6629400" y="274638"/>
            <a:ext cx="2057400" cy="5851526"/>
          </a:xfrm>
          <a:prstGeom prst="rect">
            <a:avLst/>
          </a:prstGeom>
        </p:spPr>
        <p:txBody>
          <a:bodyPr/>
          <a:lstStyle/>
          <a:p>
            <a:r>
              <a:t>Title Text</a:t>
            </a:r>
          </a:p>
        </p:txBody>
      </p:sp>
      <p:sp>
        <p:nvSpPr>
          <p:cNvPr id="103" name="Shape 103"/>
          <p:cNvSpPr>
            <a:spLocks noGrp="1"/>
          </p:cNvSpPr>
          <p:nvPr>
            <p:ph type="body" idx="1"/>
          </p:nvPr>
        </p:nvSpPr>
        <p:spPr>
          <a:xfrm>
            <a:off x="457200" y="274638"/>
            <a:ext cx="6019800" cy="585152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4" name="Shape 10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11" name="Shape 111"/>
          <p:cNvSpPr>
            <a:spLocks noGrp="1"/>
          </p:cNvSpPr>
          <p:nvPr>
            <p:ph type="title"/>
          </p:nvPr>
        </p:nvSpPr>
        <p:spPr>
          <a:xfrm>
            <a:off x="457200" y="274638"/>
            <a:ext cx="8229600" cy="1325563"/>
          </a:xfrm>
          <a:prstGeom prst="rect">
            <a:avLst/>
          </a:prstGeom>
        </p:spPr>
        <p:txBody>
          <a:bodyPr>
            <a:noAutofit/>
          </a:bodyPr>
          <a:lstStyle>
            <a:lvl1pPr>
              <a:defRPr>
                <a:latin typeface="Cambria"/>
                <a:ea typeface="Cambria"/>
                <a:cs typeface="Cambria"/>
                <a:sym typeface="Cambria"/>
              </a:defRPr>
            </a:lvl1pPr>
          </a:lstStyle>
          <a:p>
            <a:r>
              <a:t>Title Text</a:t>
            </a:r>
          </a:p>
        </p:txBody>
      </p:sp>
      <p:sp>
        <p:nvSpPr>
          <p:cNvPr id="112" name="Shape 112"/>
          <p:cNvSpPr>
            <a:spLocks noGrp="1"/>
          </p:cNvSpPr>
          <p:nvPr>
            <p:ph type="body" idx="1"/>
          </p:nvPr>
        </p:nvSpPr>
        <p:spPr>
          <a:xfrm>
            <a:off x="457200" y="1600200"/>
            <a:ext cx="8229600" cy="5257800"/>
          </a:xfrm>
          <a:prstGeom prst="rect">
            <a:avLst/>
          </a:prstGeom>
        </p:spPr>
        <p:txBody>
          <a:bodyPr>
            <a:noAutofit/>
          </a:bodyPr>
          <a:lstStyle>
            <a:lvl1pPr>
              <a:defRPr>
                <a:latin typeface="Century"/>
                <a:ea typeface="Century"/>
                <a:cs typeface="Century"/>
                <a:sym typeface="Century"/>
              </a:defRPr>
            </a:lvl1pPr>
            <a:lvl2pPr>
              <a:defRPr>
                <a:latin typeface="Century"/>
                <a:ea typeface="Century"/>
                <a:cs typeface="Century"/>
                <a:sym typeface="Century"/>
              </a:defRPr>
            </a:lvl2pPr>
            <a:lvl3pPr>
              <a:defRPr>
                <a:latin typeface="Century"/>
                <a:ea typeface="Century"/>
                <a:cs typeface="Century"/>
                <a:sym typeface="Century"/>
              </a:defRPr>
            </a:lvl3pPr>
            <a:lvl4pPr>
              <a:defRPr>
                <a:latin typeface="Century"/>
                <a:ea typeface="Century"/>
                <a:cs typeface="Century"/>
                <a:sym typeface="Century"/>
              </a:defRPr>
            </a:lvl4pPr>
            <a:lvl5pPr>
              <a:defRPr>
                <a:latin typeface="Century"/>
                <a:ea typeface="Century"/>
                <a:cs typeface="Century"/>
                <a:sym typeface="Century"/>
              </a:defRPr>
            </a:lvl5pPr>
          </a:lstStyle>
          <a:p>
            <a:r>
              <a:t>Body Level One</a:t>
            </a:r>
          </a:p>
          <a:p>
            <a:pPr lvl="1"/>
            <a:r>
              <a:t>Body Level Two</a:t>
            </a:r>
          </a:p>
          <a:p>
            <a:pPr lvl="2"/>
            <a:r>
              <a:t>Body Level Three</a:t>
            </a:r>
          </a:p>
          <a:p>
            <a:pPr lvl="3"/>
            <a:r>
              <a:t>Body Level Four</a:t>
            </a:r>
          </a:p>
          <a:p>
            <a:pPr lvl="4"/>
            <a:r>
              <a:t>Body Level Five</a:t>
            </a:r>
          </a:p>
        </p:txBody>
      </p:sp>
      <p:sp>
        <p:nvSpPr>
          <p:cNvPr id="113" name="Shape 113"/>
          <p:cNvSpPr>
            <a:spLocks noGrp="1"/>
          </p:cNvSpPr>
          <p:nvPr>
            <p:ph type="sldNum" sz="quarter" idx="2"/>
          </p:nvPr>
        </p:nvSpPr>
        <p:spPr>
          <a:xfrm>
            <a:off x="6553200" y="6356350"/>
            <a:ext cx="2133600" cy="358140"/>
          </a:xfrm>
          <a:prstGeom prst="rect">
            <a:avLst/>
          </a:prstGeom>
        </p:spPr>
        <p:txBody>
          <a:bodyPr wrap="square"/>
          <a:lstStyle>
            <a:lvl1pPr>
              <a:defRPr>
                <a:latin typeface="Calibri"/>
                <a:ea typeface="Calibri"/>
                <a:cs typeface="Calibri"/>
                <a:sym typeface="Calibri"/>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120" name="Shape 120"/>
          <p:cNvSpPr>
            <a:spLocks noGrp="1"/>
          </p:cNvSpPr>
          <p:nvPr>
            <p:ph type="title"/>
          </p:nvPr>
        </p:nvSpPr>
        <p:spPr>
          <a:xfrm>
            <a:off x="685800" y="2130425"/>
            <a:ext cx="7772400" cy="1470025"/>
          </a:xfrm>
          <a:prstGeom prst="rect">
            <a:avLst/>
          </a:prstGeom>
        </p:spPr>
        <p:txBody>
          <a:bodyPr/>
          <a:lstStyle/>
          <a:p>
            <a:r>
              <a:t>Title Text</a:t>
            </a:r>
          </a:p>
        </p:txBody>
      </p:sp>
      <p:sp>
        <p:nvSpPr>
          <p:cNvPr id="121" name="Shape 121"/>
          <p:cNvSpPr>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22" name="Shape 1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Title &amp; Subtitle">
    <p:spTree>
      <p:nvGrpSpPr>
        <p:cNvPr id="1" name=""/>
        <p:cNvGrpSpPr/>
        <p:nvPr/>
      </p:nvGrpSpPr>
      <p:grpSpPr>
        <a:xfrm>
          <a:off x="0" y="0"/>
          <a:ext cx="0" cy="0"/>
          <a:chOff x="0" y="0"/>
          <a:chExt cx="0" cy="0"/>
        </a:xfrm>
      </p:grpSpPr>
      <p:sp>
        <p:nvSpPr>
          <p:cNvPr id="129" name="Shape 129"/>
          <p:cNvSpPr>
            <a:spLocks noGrp="1"/>
          </p:cNvSpPr>
          <p:nvPr>
            <p:ph type="title"/>
          </p:nvPr>
        </p:nvSpPr>
        <p:spPr>
          <a:xfrm>
            <a:off x="892968" y="1151929"/>
            <a:ext cx="7358064" cy="2321720"/>
          </a:xfrm>
          <a:prstGeom prst="rect">
            <a:avLst/>
          </a:prstGeom>
        </p:spPr>
        <p:txBody>
          <a:bodyPr lIns="35718" tIns="35718" rIns="35718" bIns="35718" anchor="b"/>
          <a:lstStyle>
            <a:lvl1pPr defTabSz="410765">
              <a:defRPr sz="5600">
                <a:latin typeface="Helvetica Light"/>
                <a:ea typeface="Helvetica Light"/>
                <a:cs typeface="Helvetica Light"/>
                <a:sym typeface="Helvetica Light"/>
              </a:defRPr>
            </a:lvl1pPr>
          </a:lstStyle>
          <a:p>
            <a:r>
              <a:t>Title Text</a:t>
            </a:r>
          </a:p>
        </p:txBody>
      </p:sp>
      <p:sp>
        <p:nvSpPr>
          <p:cNvPr id="130" name="Shape 130"/>
          <p:cNvSpPr>
            <a:spLocks noGrp="1"/>
          </p:cNvSpPr>
          <p:nvPr>
            <p:ph type="body" sz="quarter" idx="1"/>
          </p:nvPr>
        </p:nvSpPr>
        <p:spPr>
          <a:xfrm>
            <a:off x="892968" y="3536156"/>
            <a:ext cx="7358064" cy="794743"/>
          </a:xfrm>
          <a:prstGeom prst="rect">
            <a:avLst/>
          </a:prstGeom>
        </p:spPr>
        <p:txBody>
          <a:bodyPr lIns="35718" tIns="35718" rIns="35718" bIns="35718"/>
          <a:lstStyle>
            <a:lvl1pPr marL="0" indent="0" algn="ctr" defTabSz="410765">
              <a:spcBef>
                <a:spcPts val="0"/>
              </a:spcBef>
              <a:buSzTx/>
              <a:buFontTx/>
              <a:buNone/>
              <a:defRPr sz="2200">
                <a:latin typeface="Helvetica Light"/>
                <a:ea typeface="Helvetica Light"/>
                <a:cs typeface="Helvetica Light"/>
                <a:sym typeface="Helvetica Light"/>
              </a:defRPr>
            </a:lvl1pPr>
            <a:lvl2pPr marL="0" indent="228600" algn="ctr" defTabSz="410765">
              <a:spcBef>
                <a:spcPts val="0"/>
              </a:spcBef>
              <a:buSzTx/>
              <a:buFontTx/>
              <a:buNone/>
              <a:defRPr sz="2200">
                <a:latin typeface="Helvetica Light"/>
                <a:ea typeface="Helvetica Light"/>
                <a:cs typeface="Helvetica Light"/>
                <a:sym typeface="Helvetica Light"/>
              </a:defRPr>
            </a:lvl2pPr>
            <a:lvl3pPr marL="0" indent="457200" algn="ctr" defTabSz="410765">
              <a:spcBef>
                <a:spcPts val="0"/>
              </a:spcBef>
              <a:buSzTx/>
              <a:buFontTx/>
              <a:buNone/>
              <a:defRPr sz="2200">
                <a:latin typeface="Helvetica Light"/>
                <a:ea typeface="Helvetica Light"/>
                <a:cs typeface="Helvetica Light"/>
                <a:sym typeface="Helvetica Light"/>
              </a:defRPr>
            </a:lvl3pPr>
            <a:lvl4pPr marL="0" indent="685800" algn="ctr" defTabSz="410765">
              <a:spcBef>
                <a:spcPts val="0"/>
              </a:spcBef>
              <a:buSzTx/>
              <a:buFontTx/>
              <a:buNone/>
              <a:defRPr sz="2200">
                <a:latin typeface="Helvetica Light"/>
                <a:ea typeface="Helvetica Light"/>
                <a:cs typeface="Helvetica Light"/>
                <a:sym typeface="Helvetica Light"/>
              </a:defRPr>
            </a:lvl4pPr>
            <a:lvl5pPr marL="0" indent="914400" algn="ctr" defTabSz="410765">
              <a:spcBef>
                <a:spcPts val="0"/>
              </a:spcBef>
              <a:buSzTx/>
              <a:buFontTx/>
              <a:buNone/>
              <a:defRPr sz="2200">
                <a:latin typeface="Helvetica Light"/>
                <a:ea typeface="Helvetica Light"/>
                <a:cs typeface="Helvetica Light"/>
                <a:sym typeface="Helvetica Light"/>
              </a:defRPr>
            </a:lvl5pPr>
          </a:lstStyle>
          <a:p>
            <a:r>
              <a:t>Body Level One</a:t>
            </a:r>
          </a:p>
          <a:p>
            <a:pPr lvl="1"/>
            <a:r>
              <a:t>Body Level Two</a:t>
            </a:r>
          </a:p>
          <a:p>
            <a:pPr lvl="2"/>
            <a:r>
              <a:t>Body Level Three</a:t>
            </a:r>
          </a:p>
          <a:p>
            <a:pPr lvl="3"/>
            <a:r>
              <a:t>Body Level Four</a:t>
            </a:r>
          </a:p>
          <a:p>
            <a:pPr lvl="4"/>
            <a:r>
              <a:t>Body Level Five</a:t>
            </a:r>
          </a:p>
        </p:txBody>
      </p:sp>
      <p:sp>
        <p:nvSpPr>
          <p:cNvPr id="131" name="Shape 131"/>
          <p:cNvSpPr>
            <a:spLocks noGrp="1"/>
          </p:cNvSpPr>
          <p:nvPr>
            <p:ph type="sldNum" sz="quarter" idx="2"/>
          </p:nvPr>
        </p:nvSpPr>
        <p:spPr>
          <a:xfrm>
            <a:off x="4440732" y="6505277"/>
            <a:ext cx="253607" cy="249238"/>
          </a:xfrm>
          <a:prstGeom prst="rect">
            <a:avLst/>
          </a:prstGeom>
        </p:spPr>
        <p:txBody>
          <a:bodyPr lIns="35718" tIns="35718" rIns="35718" bIns="35718"/>
          <a:lstStyle>
            <a:lvl1pPr algn="ctr" defTabSz="410765">
              <a:defRPr sz="1200">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38" name="Shape 138"/>
          <p:cNvSpPr>
            <a:spLocks noGrp="1"/>
          </p:cNvSpPr>
          <p:nvPr>
            <p:ph type="title"/>
          </p:nvPr>
        </p:nvSpPr>
        <p:spPr>
          <a:xfrm>
            <a:off x="457200" y="274638"/>
            <a:ext cx="8229600" cy="1325563"/>
          </a:xfrm>
          <a:prstGeom prst="rect">
            <a:avLst/>
          </a:prstGeom>
        </p:spPr>
        <p:txBody>
          <a:bodyPr>
            <a:noAutofit/>
          </a:bodyPr>
          <a:lstStyle/>
          <a:p>
            <a:r>
              <a:t>Title Text</a:t>
            </a:r>
          </a:p>
        </p:txBody>
      </p:sp>
      <p:sp>
        <p:nvSpPr>
          <p:cNvPr id="139" name="Shape 139"/>
          <p:cNvSpPr>
            <a:spLocks noGrp="1"/>
          </p:cNvSpPr>
          <p:nvPr>
            <p:ph type="body" idx="1"/>
          </p:nvPr>
        </p:nvSpPr>
        <p:spPr>
          <a:xfrm>
            <a:off x="457200" y="1600199"/>
            <a:ext cx="8229600" cy="5257802"/>
          </a:xfrm>
          <a:prstGeom prst="rect">
            <a:avLst/>
          </a:prstGeom>
        </p:spPr>
        <p:txBody>
          <a:bodyPr>
            <a:noAutofit/>
          </a:bodyPr>
          <a:lstStyle>
            <a:lvl2pPr marL="783771" indent="-326571"/>
          </a:lstStyle>
          <a:p>
            <a:r>
              <a:t>Body Level One</a:t>
            </a:r>
          </a:p>
          <a:p>
            <a:pPr lvl="1"/>
            <a:r>
              <a:t>Body Level Two</a:t>
            </a:r>
          </a:p>
          <a:p>
            <a:pPr lvl="2"/>
            <a:r>
              <a:t>Body Level Three</a:t>
            </a:r>
          </a:p>
          <a:p>
            <a:pPr lvl="3"/>
            <a:r>
              <a:t>Body Level Four</a:t>
            </a:r>
          </a:p>
          <a:p>
            <a:pPr lvl="4"/>
            <a:r>
              <a:t>Body Level Five</a:t>
            </a:r>
          </a:p>
        </p:txBody>
      </p:sp>
      <p:sp>
        <p:nvSpPr>
          <p:cNvPr id="140" name="Shape 140"/>
          <p:cNvSpPr>
            <a:spLocks noGrp="1"/>
          </p:cNvSpPr>
          <p:nvPr>
            <p:ph type="sldNum" sz="quarter" idx="2"/>
          </p:nvPr>
        </p:nvSpPr>
        <p:spPr>
          <a:xfrm>
            <a:off x="6553200" y="6356348"/>
            <a:ext cx="2133600" cy="370841"/>
          </a:xfrm>
          <a:prstGeom prst="rect">
            <a:avLst/>
          </a:prstGeom>
        </p:spPr>
        <p:txBody>
          <a:bodyPr wrap="square"/>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r>
              <a:t>Title Text</a:t>
            </a:r>
          </a:p>
        </p:txBody>
      </p:sp>
      <p:sp>
        <p:nvSpPr>
          <p:cNvPr id="22" name="Shape 22"/>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30" name="Shape 30"/>
          <p:cNvSpPr>
            <a:spLocks noGrp="1"/>
          </p:cNvSpPr>
          <p:nvPr>
            <p:ph type="title"/>
          </p:nvPr>
        </p:nvSpPr>
        <p:spPr>
          <a:xfrm>
            <a:off x="722312" y="4406900"/>
            <a:ext cx="7772401" cy="1362075"/>
          </a:xfrm>
          <a:prstGeom prst="rect">
            <a:avLst/>
          </a:prstGeom>
        </p:spPr>
        <p:txBody>
          <a:bodyPr/>
          <a:lstStyle>
            <a:lvl1pPr algn="l">
              <a:defRPr sz="4000" b="1" cap="all"/>
            </a:lvl1pPr>
          </a:lstStyle>
          <a:p>
            <a:r>
              <a:t>Title Text</a:t>
            </a:r>
          </a:p>
        </p:txBody>
      </p:sp>
      <p:sp>
        <p:nvSpPr>
          <p:cNvPr id="31" name="Shape 31"/>
          <p:cNvSpPr>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2" name="Shape 3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r>
              <a:t>Title Text</a:t>
            </a:r>
          </a:p>
        </p:txBody>
      </p:sp>
      <p:sp>
        <p:nvSpPr>
          <p:cNvPr id="40" name="Shape 40"/>
          <p:cNvSpPr>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
        <p:nvSpPr>
          <p:cNvPr id="49" name="Shape 49"/>
          <p:cNvSpPr>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1" name="Shape 5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ólo el título">
    <p:spTree>
      <p:nvGrpSpPr>
        <p:cNvPr id="1" name=""/>
        <p:cNvGrpSpPr/>
        <p:nvPr/>
      </p:nvGrpSpPr>
      <p:grpSpPr>
        <a:xfrm>
          <a:off x="0" y="0"/>
          <a:ext cx="0" cy="0"/>
          <a:chOff x="0" y="0"/>
          <a:chExt cx="0" cy="0"/>
        </a:xfrm>
      </p:grpSpPr>
      <p:sp>
        <p:nvSpPr>
          <p:cNvPr id="58" name="Shape 58"/>
          <p:cNvSpPr>
            <a:spLocks noGrp="1"/>
          </p:cNvSpPr>
          <p:nvPr>
            <p:ph type="title"/>
          </p:nvPr>
        </p:nvSpPr>
        <p:spPr>
          <a:prstGeom prst="rect">
            <a:avLst/>
          </a:prstGeom>
        </p:spPr>
        <p:txBody>
          <a:bodyPr/>
          <a:lstStyle/>
          <a:p>
            <a:r>
              <a:t>Title Text</a:t>
            </a:r>
          </a:p>
        </p:txBody>
      </p:sp>
      <p:sp>
        <p:nvSpPr>
          <p:cNvPr id="59" name="Shape 5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66" name="Shape 6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73" name="Shape 73"/>
          <p:cNvSpPr>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4" name="Shape 74"/>
          <p:cNvSpPr>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5" name="Shape 75"/>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83" name="Shape 83"/>
          <p:cNvSpPr>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4" name="Shape 84"/>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5" name="Shape 85"/>
          <p:cNvSpPr>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jpeg"/>
          <p:cNvPicPr>
            <a:picLocks noChangeAspect="1"/>
          </p:cNvPicPr>
          <p:nvPr/>
        </p:nvPicPr>
        <p:blipFill>
          <a:blip r:embed="rId17"/>
          <a:stretch>
            <a:fillRect/>
          </a:stretch>
        </p:blipFill>
        <p:spPr>
          <a:xfrm>
            <a:off x="0" y="0"/>
            <a:ext cx="9144000" cy="6849962"/>
          </a:xfrm>
          <a:prstGeom prst="rect">
            <a:avLst/>
          </a:prstGeom>
          <a:ln w="12700">
            <a:miter lim="400000"/>
          </a:ln>
        </p:spPr>
      </p:pic>
      <p:sp>
        <p:nvSpPr>
          <p:cNvPr id="3" name="Shape 3"/>
          <p:cNvSpPr>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Title Text</a:t>
            </a:r>
          </a:p>
        </p:txBody>
      </p:sp>
      <p:sp>
        <p:nvSpPr>
          <p:cNvPr id="4" name="Shape 4"/>
          <p:cNvSpPr>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6553200" y="6356350"/>
            <a:ext cx="358413" cy="370840"/>
          </a:xfrm>
          <a:prstGeom prst="rect">
            <a:avLst/>
          </a:prstGeom>
          <a:ln w="12700">
            <a:miter lim="400000"/>
          </a:ln>
        </p:spPr>
        <p:txBody>
          <a:bodyPr wrap="none" lIns="45719" rIns="45719">
            <a:spAutoFit/>
          </a:body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entury Schoolbook"/>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entury Schoolbook"/>
        </a:defRPr>
      </a:lvl9pPr>
    </p:bodyStyle>
    <p:otherStyle>
      <a:lvl1pPr marL="0" marR="0" indent="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1pPr>
      <a:lvl2pPr marL="0" marR="0" indent="4572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2pPr>
      <a:lvl3pPr marL="0" marR="0" indent="9144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3pPr>
      <a:lvl4pPr marL="0" marR="0" indent="13716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4pPr>
      <a:lvl5pPr marL="0" marR="0" indent="18288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5pPr>
      <a:lvl6pPr marL="0" marR="0" indent="22860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6pPr>
      <a:lvl7pPr marL="0" marR="0" indent="27432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7pPr>
      <a:lvl8pPr marL="0" marR="0" indent="32004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8pPr>
      <a:lvl9pPr marL="0" marR="0" indent="3657600" algn="l" defTabSz="9144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entury Schoolbook"/>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9"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81" name="Shape 181"/>
          <p:cNvSpPr>
            <a:spLocks noGrp="1"/>
          </p:cNvSpPr>
          <p:nvPr>
            <p:ph type="body" idx="1"/>
          </p:nvPr>
        </p:nvSpPr>
        <p:spPr>
          <a:xfrm>
            <a:off x="1280220" y="1123602"/>
            <a:ext cx="6131570" cy="4610796"/>
          </a:xfrm>
          <a:prstGeom prst="rect">
            <a:avLst/>
          </a:prstGeom>
        </p:spPr>
        <p:txBody>
          <a:bodyPr lIns="45719" tIns="45719" rIns="45719" bIns="45719"/>
          <a:lstStyle/>
          <a:p>
            <a:pPr marL="323556" indent="-323556" algn="l" defTabSz="841247">
              <a:spcBef>
                <a:spcPts val="800"/>
              </a:spcBef>
              <a:buSzPct val="100000"/>
              <a:buFont typeface="Arial"/>
              <a:buChar char="•"/>
              <a:defRPr sz="3588">
                <a:latin typeface="Cambria"/>
                <a:ea typeface="Cambria"/>
                <a:cs typeface="Cambria"/>
                <a:sym typeface="Cambria"/>
              </a:defRPr>
            </a:pPr>
            <a:r>
              <a:rPr sz="3680"/>
              <a:t>Their goal is to </a:t>
            </a:r>
            <a:r>
              <a:rPr sz="3680" b="1" i="1"/>
              <a:t>allow the full spiritual growth</a:t>
            </a:r>
            <a:r>
              <a:rPr sz="3680"/>
              <a:t> of all participants, not just the leader.</a:t>
            </a:r>
          </a:p>
          <a:p>
            <a:pPr marL="323556" indent="-323556" algn="l" defTabSz="841247">
              <a:spcBef>
                <a:spcPts val="800"/>
              </a:spcBef>
              <a:buSzPct val="100000"/>
              <a:buFont typeface="Arial"/>
              <a:buChar char="•"/>
              <a:defRPr sz="3588">
                <a:latin typeface="Cambria"/>
                <a:ea typeface="Cambria"/>
                <a:cs typeface="Cambria"/>
                <a:sym typeface="Cambria"/>
              </a:defRPr>
            </a:pPr>
            <a:r>
              <a:rPr sz="3680"/>
              <a:t>The most prominent features of leaders are: </a:t>
            </a:r>
            <a:r>
              <a:rPr sz="3680" b="1" i="1"/>
              <a:t>humility, kindness, understanding, and a foolproof spirit of service</a:t>
            </a:r>
            <a:r>
              <a:rPr sz="3680"/>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81">
                                            <p:bg/>
                                          </p:spTgt>
                                        </p:tgtEl>
                                        <p:attrNameLst>
                                          <p:attrName>style.visibility</p:attrName>
                                        </p:attrNameLst>
                                      </p:cBhvr>
                                      <p:to>
                                        <p:strVal val="visible"/>
                                      </p:to>
                                    </p:set>
                                    <p:animEffect transition="in" filter="dissolve">
                                      <p:cBhvr>
                                        <p:cTn id="7" dur="500"/>
                                        <p:tgtEl>
                                          <p:spTgt spid="181">
                                            <p:bg/>
                                          </p:spTgt>
                                        </p:tgtEl>
                                      </p:cBhvr>
                                    </p:animEffect>
                                  </p:childTnLst>
                                </p:cTn>
                              </p:par>
                              <p:par>
                                <p:cTn id="8" presetID="9" presetClass="entr" presetSubtype="0" fill="hold" grpId="1" nodeType="withEffect">
                                  <p:stCondLst>
                                    <p:cond delay="0"/>
                                  </p:stCondLst>
                                  <p:iterate>
                                    <p:tmAbs val="0"/>
                                  </p:iterate>
                                  <p:childTnLst>
                                    <p:set>
                                      <p:cBhvr>
                                        <p:cTn id="9" fill="hold"/>
                                        <p:tgtEl>
                                          <p:spTgt spid="181">
                                            <p:txEl>
                                              <p:pRg st="0" end="0"/>
                                            </p:txEl>
                                          </p:spTgt>
                                        </p:tgtEl>
                                        <p:attrNameLst>
                                          <p:attrName>style.visibility</p:attrName>
                                        </p:attrNameLst>
                                      </p:cBhvr>
                                      <p:to>
                                        <p:strVal val="visible"/>
                                      </p:to>
                                    </p:set>
                                    <p:animEffect transition="in" filter="dissolve">
                                      <p:cBhvr>
                                        <p:cTn id="10" dur="500"/>
                                        <p:tgtEl>
                                          <p:spTgt spid="18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81">
                                            <p:txEl>
                                              <p:pRg st="1" end="1"/>
                                            </p:txEl>
                                          </p:spTgt>
                                        </p:tgtEl>
                                        <p:attrNameLst>
                                          <p:attrName>style.visibility</p:attrName>
                                        </p:attrNameLst>
                                      </p:cBhvr>
                                      <p:to>
                                        <p:strVal val="visible"/>
                                      </p:to>
                                    </p:set>
                                    <p:animEffect transition="in" filter="dissolve">
                                      <p:cBhvr>
                                        <p:cTn id="15" dur="500"/>
                                        <p:tgtEl>
                                          <p:spTgt spid="18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1" build="p"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84" name="Shape 184"/>
          <p:cNvSpPr>
            <a:spLocks noGrp="1"/>
          </p:cNvSpPr>
          <p:nvPr>
            <p:ph type="body" idx="1"/>
          </p:nvPr>
        </p:nvSpPr>
        <p:spPr>
          <a:xfrm>
            <a:off x="1503709" y="1124744"/>
            <a:ext cx="6322319" cy="4608512"/>
          </a:xfrm>
          <a:prstGeom prst="rect">
            <a:avLst/>
          </a:prstGeom>
        </p:spPr>
        <p:txBody>
          <a:bodyPr lIns="45719" tIns="45719" rIns="45719" bIns="45719"/>
          <a:lstStyle/>
          <a:p>
            <a:pPr marL="281177" indent="-281177" algn="l" defTabSz="749808">
              <a:spcBef>
                <a:spcPts val="700"/>
              </a:spcBef>
              <a:buSzPct val="100000"/>
              <a:buFont typeface="Arial"/>
              <a:buChar char="•"/>
              <a:defRPr sz="3280">
                <a:latin typeface="Cambria"/>
                <a:ea typeface="Cambria"/>
                <a:cs typeface="Cambria"/>
                <a:sym typeface="Cambria"/>
              </a:defRPr>
            </a:pPr>
            <a:r>
              <a:rPr b="1" i="1"/>
              <a:t>Exalting God</a:t>
            </a:r>
            <a:r>
              <a:t> is their ultimate goal.</a:t>
            </a:r>
          </a:p>
          <a:p>
            <a:pPr marL="281177" indent="-281177" algn="l" defTabSz="749808">
              <a:spcBef>
                <a:spcPts val="700"/>
              </a:spcBef>
              <a:buSzPct val="100000"/>
              <a:buFont typeface="Arial"/>
              <a:buChar char="•"/>
              <a:defRPr sz="3280">
                <a:latin typeface="Cambria"/>
                <a:ea typeface="Cambria"/>
                <a:cs typeface="Cambria"/>
                <a:sym typeface="Cambria"/>
              </a:defRPr>
            </a:pPr>
            <a:r>
              <a:rPr b="1" i="1"/>
              <a:t>Developing the gifts and talents</a:t>
            </a:r>
            <a:r>
              <a:t> of all members of the group is an important goal.</a:t>
            </a:r>
          </a:p>
          <a:p>
            <a:pPr marL="281177" indent="-281177" algn="l" defTabSz="749808">
              <a:spcBef>
                <a:spcPts val="700"/>
              </a:spcBef>
              <a:buSzPct val="100000"/>
              <a:buFont typeface="Arial"/>
              <a:buChar char="•"/>
              <a:defRPr sz="3280">
                <a:latin typeface="Cambria"/>
                <a:ea typeface="Cambria"/>
                <a:cs typeface="Cambria"/>
                <a:sym typeface="Cambria"/>
              </a:defRPr>
            </a:pPr>
            <a:r>
              <a:t>The </a:t>
            </a:r>
            <a:r>
              <a:rPr b="1" i="1"/>
              <a:t>welfare of all</a:t>
            </a:r>
            <a:r>
              <a:t> is a collective feeling.</a:t>
            </a:r>
          </a:p>
          <a:p>
            <a:pPr marL="281177" indent="-281177" algn="l" defTabSz="749808">
              <a:spcBef>
                <a:spcPts val="700"/>
              </a:spcBef>
              <a:buSzPct val="100000"/>
              <a:buFont typeface="Arial"/>
              <a:buChar char="•"/>
              <a:defRPr sz="3280">
                <a:latin typeface="Cambria"/>
                <a:ea typeface="Cambria"/>
                <a:cs typeface="Cambria"/>
                <a:sym typeface="Cambria"/>
              </a:defRPr>
            </a:pPr>
            <a:r>
              <a:rPr b="1" i="1"/>
              <a:t>God is the center</a:t>
            </a:r>
            <a:r>
              <a:t> of the organizational structure.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84">
                                            <p:bg/>
                                          </p:spTgt>
                                        </p:tgtEl>
                                        <p:attrNameLst>
                                          <p:attrName>style.visibility</p:attrName>
                                        </p:attrNameLst>
                                      </p:cBhvr>
                                      <p:to>
                                        <p:strVal val="visible"/>
                                      </p:to>
                                    </p:set>
                                    <p:animEffect transition="in" filter="dissolve">
                                      <p:cBhvr>
                                        <p:cTn id="7" dur="500"/>
                                        <p:tgtEl>
                                          <p:spTgt spid="184">
                                            <p:bg/>
                                          </p:spTgt>
                                        </p:tgtEl>
                                      </p:cBhvr>
                                    </p:animEffect>
                                  </p:childTnLst>
                                </p:cTn>
                              </p:par>
                              <p:par>
                                <p:cTn id="8" presetID="9" presetClass="entr" presetSubtype="0" fill="hold" grpId="1" nodeType="withEffect">
                                  <p:stCondLst>
                                    <p:cond delay="0"/>
                                  </p:stCondLst>
                                  <p:iterate>
                                    <p:tmAbs val="0"/>
                                  </p:iterate>
                                  <p:childTnLst>
                                    <p:set>
                                      <p:cBhvr>
                                        <p:cTn id="9" fill="hold"/>
                                        <p:tgtEl>
                                          <p:spTgt spid="184">
                                            <p:txEl>
                                              <p:pRg st="0" end="0"/>
                                            </p:txEl>
                                          </p:spTgt>
                                        </p:tgtEl>
                                        <p:attrNameLst>
                                          <p:attrName>style.visibility</p:attrName>
                                        </p:attrNameLst>
                                      </p:cBhvr>
                                      <p:to>
                                        <p:strVal val="visible"/>
                                      </p:to>
                                    </p:set>
                                    <p:animEffect transition="in" filter="dissolve">
                                      <p:cBhvr>
                                        <p:cTn id="10" dur="500"/>
                                        <p:tgtEl>
                                          <p:spTgt spid="18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84">
                                            <p:txEl>
                                              <p:pRg st="1" end="1"/>
                                            </p:txEl>
                                          </p:spTgt>
                                        </p:tgtEl>
                                        <p:attrNameLst>
                                          <p:attrName>style.visibility</p:attrName>
                                        </p:attrNameLst>
                                      </p:cBhvr>
                                      <p:to>
                                        <p:strVal val="visible"/>
                                      </p:to>
                                    </p:set>
                                    <p:animEffect transition="in" filter="dissolve">
                                      <p:cBhvr>
                                        <p:cTn id="15" dur="500"/>
                                        <p:tgtEl>
                                          <p:spTgt spid="18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184">
                                            <p:txEl>
                                              <p:pRg st="2" end="2"/>
                                            </p:txEl>
                                          </p:spTgt>
                                        </p:tgtEl>
                                        <p:attrNameLst>
                                          <p:attrName>style.visibility</p:attrName>
                                        </p:attrNameLst>
                                      </p:cBhvr>
                                      <p:to>
                                        <p:strVal val="visible"/>
                                      </p:to>
                                    </p:set>
                                    <p:animEffect transition="in" filter="dissolve">
                                      <p:cBhvr>
                                        <p:cTn id="20" dur="500"/>
                                        <p:tgtEl>
                                          <p:spTgt spid="18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184">
                                            <p:txEl>
                                              <p:pRg st="3" end="3"/>
                                            </p:txEl>
                                          </p:spTgt>
                                        </p:tgtEl>
                                        <p:attrNameLst>
                                          <p:attrName>style.visibility</p:attrName>
                                        </p:attrNameLst>
                                      </p:cBhvr>
                                      <p:to>
                                        <p:strVal val="visible"/>
                                      </p:to>
                                    </p:set>
                                    <p:animEffect transition="in" filter="dissolve">
                                      <p:cBhvr>
                                        <p:cTn id="25" dur="500"/>
                                        <p:tgtEl>
                                          <p:spTgt spid="18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 grpId="1" build="p"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8" name="pasted-image.pdf"/>
          <p:cNvPicPr>
            <a:picLocks noChangeAspect="1"/>
          </p:cNvPicPr>
          <p:nvPr/>
        </p:nvPicPr>
        <p:blipFill>
          <a:blip r:embed="rId2"/>
          <a:stretch>
            <a:fillRect/>
          </a:stretch>
        </p:blipFill>
        <p:spPr>
          <a:xfrm>
            <a:off x="0" y="-47500"/>
            <a:ext cx="9144000" cy="6858000"/>
          </a:xfrm>
          <a:prstGeom prst="rect">
            <a:avLst/>
          </a:prstGeom>
          <a:ln w="12700">
            <a:miter lim="400000"/>
          </a:ln>
        </p:spPr>
      </p:pic>
      <p:sp>
        <p:nvSpPr>
          <p:cNvPr id="199" name="Shape 199"/>
          <p:cNvSpPr>
            <a:spLocks noGrp="1"/>
          </p:cNvSpPr>
          <p:nvPr>
            <p:ph type="title"/>
          </p:nvPr>
        </p:nvSpPr>
        <p:spPr>
          <a:xfrm>
            <a:off x="934938" y="2632472"/>
            <a:ext cx="8061524" cy="1855887"/>
          </a:xfrm>
          <a:prstGeom prst="rect">
            <a:avLst/>
          </a:prstGeom>
        </p:spPr>
        <p:txBody>
          <a:bodyPr lIns="45719" tIns="45719" rIns="45719" bIns="45719" anchor="t"/>
          <a:lstStyle>
            <a:lvl1pPr marL="1130300" indent="-1130300" algn="l" defTabSz="914400">
              <a:defRPr sz="5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II- Five characteristics of successful leaders</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02" name="Shape 202"/>
          <p:cNvSpPr>
            <a:spLocks noGrp="1"/>
          </p:cNvSpPr>
          <p:nvPr>
            <p:ph type="title"/>
          </p:nvPr>
        </p:nvSpPr>
        <p:spPr>
          <a:xfrm>
            <a:off x="1281483" y="997372"/>
            <a:ext cx="6924365" cy="715963"/>
          </a:xfrm>
          <a:prstGeom prst="rect">
            <a:avLst/>
          </a:prstGeom>
        </p:spPr>
        <p:txBody>
          <a:bodyPr lIns="45719" tIns="45719" rIns="45719" bIns="45719" anchor="t"/>
          <a:lstStyle>
            <a:lvl1pPr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1. They know what they want</a:t>
            </a:r>
          </a:p>
        </p:txBody>
      </p:sp>
      <p:sp>
        <p:nvSpPr>
          <p:cNvPr id="203" name="Shape 203"/>
          <p:cNvSpPr>
            <a:spLocks noGrp="1"/>
          </p:cNvSpPr>
          <p:nvPr>
            <p:ph type="body" idx="1"/>
          </p:nvPr>
        </p:nvSpPr>
        <p:spPr>
          <a:xfrm>
            <a:off x="1387053" y="2136799"/>
            <a:ext cx="6581032" cy="3877420"/>
          </a:xfrm>
          <a:prstGeom prst="rect">
            <a:avLst/>
          </a:prstGeom>
        </p:spPr>
        <p:txBody>
          <a:bodyPr lIns="45719" tIns="45719" rIns="45719" bIns="45719"/>
          <a:lstStyle/>
          <a:p>
            <a:pPr algn="l" defTabSz="722376">
              <a:spcBef>
                <a:spcPts val="600"/>
              </a:spcBef>
              <a:defRPr sz="2528" i="1">
                <a:latin typeface="Cambria"/>
                <a:ea typeface="Cambria"/>
                <a:cs typeface="Cambria"/>
                <a:sym typeface="Cambria"/>
              </a:defRPr>
            </a:pPr>
            <a:r>
              <a:t>“Not that I have already obtained all this, or have already arrived at my goal, but I press on to take hold of that for which Christ Jesus took hold of me. Brothers and sisters, I do not consider myself yet to have taken hold of it. But one thing I do: Forgetting what is behind and straining toward what is ahead, I press on toward the goal to win the prize for which God has called me heavenward in Christ Jesus.”</a:t>
            </a:r>
          </a:p>
          <a:p>
            <a:pPr algn="l" defTabSz="722376">
              <a:defRPr sz="2528" i="1">
                <a:latin typeface="Cambria"/>
                <a:ea typeface="Cambria"/>
                <a:cs typeface="Cambria"/>
                <a:sym typeface="Cambria"/>
              </a:defRPr>
            </a:pPr>
            <a:r>
              <a:rPr>
                <a:solidFill>
                  <a:srgbClr val="FF2600"/>
                </a:solidFill>
              </a:rPr>
              <a:t>Philippians 3:12-14</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03">
                                            <p:bg/>
                                          </p:spTgt>
                                        </p:tgtEl>
                                        <p:attrNameLst>
                                          <p:attrName>style.visibility</p:attrName>
                                        </p:attrNameLst>
                                      </p:cBhvr>
                                      <p:to>
                                        <p:strVal val="visible"/>
                                      </p:to>
                                    </p:set>
                                    <p:animEffect transition="in" filter="dissolve">
                                      <p:cBhvr>
                                        <p:cTn id="7" dur="500"/>
                                        <p:tgtEl>
                                          <p:spTgt spid="203">
                                            <p:bg/>
                                          </p:spTgt>
                                        </p:tgtEl>
                                      </p:cBhvr>
                                    </p:animEffect>
                                  </p:childTnLst>
                                </p:cTn>
                              </p:par>
                              <p:par>
                                <p:cTn id="8" presetID="9" presetClass="entr" presetSubtype="0" fill="hold" grpId="1" nodeType="withEffect">
                                  <p:stCondLst>
                                    <p:cond delay="0"/>
                                  </p:stCondLst>
                                  <p:iterate>
                                    <p:tmAbs val="0"/>
                                  </p:iterate>
                                  <p:childTnLst>
                                    <p:set>
                                      <p:cBhvr>
                                        <p:cTn id="9" fill="hold"/>
                                        <p:tgtEl>
                                          <p:spTgt spid="203">
                                            <p:txEl>
                                              <p:pRg st="0" end="0"/>
                                            </p:txEl>
                                          </p:spTgt>
                                        </p:tgtEl>
                                        <p:attrNameLst>
                                          <p:attrName>style.visibility</p:attrName>
                                        </p:attrNameLst>
                                      </p:cBhvr>
                                      <p:to>
                                        <p:strVal val="visible"/>
                                      </p:to>
                                    </p:set>
                                    <p:animEffect transition="in" filter="dissolve">
                                      <p:cBhvr>
                                        <p:cTn id="10" dur="500"/>
                                        <p:tgtEl>
                                          <p:spTgt spid="20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03">
                                            <p:txEl>
                                              <p:pRg st="1" end="1"/>
                                            </p:txEl>
                                          </p:spTgt>
                                        </p:tgtEl>
                                        <p:attrNameLst>
                                          <p:attrName>style.visibility</p:attrName>
                                        </p:attrNameLst>
                                      </p:cBhvr>
                                      <p:to>
                                        <p:strVal val="visible"/>
                                      </p:to>
                                    </p:set>
                                    <p:animEffect transition="in" filter="dissolve">
                                      <p:cBhvr>
                                        <p:cTn id="15" dur="500"/>
                                        <p:tgtEl>
                                          <p:spTgt spid="2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1" build="p"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06" name="Shape 206"/>
          <p:cNvSpPr>
            <a:spLocks noGrp="1"/>
          </p:cNvSpPr>
          <p:nvPr>
            <p:ph type="body" sz="half" idx="1"/>
          </p:nvPr>
        </p:nvSpPr>
        <p:spPr>
          <a:xfrm>
            <a:off x="1649512" y="2264048"/>
            <a:ext cx="6581576" cy="2986485"/>
          </a:xfrm>
          <a:prstGeom prst="rect">
            <a:avLst/>
          </a:prstGeom>
        </p:spPr>
        <p:txBody>
          <a:bodyPr lIns="45719" tIns="45719" rIns="45719" bIns="45719"/>
          <a:lstStyle/>
          <a:p>
            <a:pPr algn="l" defTabSz="914400">
              <a:spcBef>
                <a:spcPts val="1400"/>
              </a:spcBef>
              <a:defRPr sz="5000" i="1">
                <a:latin typeface="Cambria"/>
                <a:ea typeface="Cambria"/>
                <a:cs typeface="Cambria"/>
                <a:sym typeface="Cambria"/>
              </a:defRPr>
            </a:pPr>
            <a:r>
              <a:t>“The starting point of any goal is to desire it.”</a:t>
            </a:r>
          </a:p>
          <a:p>
            <a:pPr algn="l" defTabSz="914400">
              <a:defRPr sz="5000" i="1">
                <a:latin typeface="Cambria"/>
                <a:ea typeface="Cambria"/>
                <a:cs typeface="Cambria"/>
                <a:sym typeface="Cambria"/>
              </a:defRPr>
            </a:pPr>
            <a:r>
              <a:rPr>
                <a:solidFill>
                  <a:srgbClr val="FF2600"/>
                </a:solidFill>
                <a:latin typeface="+mj-lt"/>
                <a:ea typeface="+mj-ea"/>
                <a:cs typeface="+mj-cs"/>
                <a:sym typeface="Century Schoolbook"/>
              </a:rPr>
              <a:t>Napoleon Hill</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09" name="Shape 209"/>
          <p:cNvSpPr>
            <a:spLocks noGrp="1"/>
          </p:cNvSpPr>
          <p:nvPr>
            <p:ph type="title"/>
          </p:nvPr>
        </p:nvSpPr>
        <p:spPr>
          <a:xfrm>
            <a:off x="2246672" y="576128"/>
            <a:ext cx="4795396" cy="1382664"/>
          </a:xfrm>
          <a:prstGeom prst="rect">
            <a:avLst/>
          </a:prstGeom>
        </p:spPr>
        <p:txBody>
          <a:bodyPr lIns="45719" tIns="45719" rIns="45719" bIns="45719" anchor="t"/>
          <a:lstStyle>
            <a:lvl1pPr marL="419100" indent="-419100"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2. They strive to achieve their goal </a:t>
            </a:r>
          </a:p>
        </p:txBody>
      </p:sp>
      <p:sp>
        <p:nvSpPr>
          <p:cNvPr id="210" name="Shape 210"/>
          <p:cNvSpPr>
            <a:spLocks noGrp="1"/>
          </p:cNvSpPr>
          <p:nvPr>
            <p:ph type="body" sz="half" idx="1"/>
          </p:nvPr>
        </p:nvSpPr>
        <p:spPr>
          <a:xfrm>
            <a:off x="1397806" y="2196480"/>
            <a:ext cx="6348388" cy="3508103"/>
          </a:xfrm>
          <a:prstGeom prst="rect">
            <a:avLst/>
          </a:prstGeom>
        </p:spPr>
        <p:txBody>
          <a:bodyPr lIns="45719" tIns="45719" rIns="45719" bIns="45719"/>
          <a:lstStyle/>
          <a:p>
            <a:pPr marL="305180" indent="-305180" algn="l" defTabSz="813816">
              <a:spcBef>
                <a:spcPts val="700"/>
              </a:spcBef>
              <a:buSzPct val="100000"/>
              <a:buFont typeface="Arial"/>
              <a:buChar char="•"/>
              <a:defRPr sz="3293">
                <a:latin typeface="Cambria"/>
                <a:ea typeface="Cambria"/>
                <a:cs typeface="Cambria"/>
                <a:sym typeface="Cambria"/>
              </a:defRPr>
            </a:pPr>
            <a:r>
              <a:t>Without an effort, success is almost impossible to achieve. </a:t>
            </a:r>
          </a:p>
          <a:p>
            <a:pPr marL="305180" indent="-305180" algn="l" defTabSz="813816">
              <a:spcBef>
                <a:spcPts val="700"/>
              </a:spcBef>
              <a:buSzPct val="100000"/>
              <a:buFont typeface="Arial"/>
              <a:buChar char="•"/>
              <a:defRPr sz="3293">
                <a:latin typeface="Cambria"/>
                <a:ea typeface="Cambria"/>
                <a:cs typeface="Cambria"/>
                <a:sym typeface="Cambria"/>
              </a:defRPr>
            </a:pPr>
            <a:r>
              <a:rPr>
                <a:latin typeface="Times New Roman"/>
                <a:ea typeface="Times New Roman"/>
                <a:cs typeface="Times New Roman"/>
                <a:sym typeface="Times New Roman"/>
              </a:rPr>
              <a:t>Without making a conscious effort, it is difficult for church elders to see realized the dreams that God has placed in their minds concerning the church they lead. </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10">
                                            <p:bg/>
                                          </p:spTgt>
                                        </p:tgtEl>
                                        <p:attrNameLst>
                                          <p:attrName>style.visibility</p:attrName>
                                        </p:attrNameLst>
                                      </p:cBhvr>
                                      <p:to>
                                        <p:strVal val="visible"/>
                                      </p:to>
                                    </p:set>
                                    <p:animEffect transition="in" filter="dissolve">
                                      <p:cBhvr>
                                        <p:cTn id="7" dur="500"/>
                                        <p:tgtEl>
                                          <p:spTgt spid="210">
                                            <p:bg/>
                                          </p:spTgt>
                                        </p:tgtEl>
                                      </p:cBhvr>
                                    </p:animEffect>
                                  </p:childTnLst>
                                </p:cTn>
                              </p:par>
                              <p:par>
                                <p:cTn id="8" presetID="9" presetClass="entr" presetSubtype="0" fill="hold" grpId="1" nodeType="withEffect">
                                  <p:stCondLst>
                                    <p:cond delay="0"/>
                                  </p:stCondLst>
                                  <p:iterate>
                                    <p:tmAbs val="0"/>
                                  </p:iterate>
                                  <p:childTnLst>
                                    <p:set>
                                      <p:cBhvr>
                                        <p:cTn id="9" fill="hold"/>
                                        <p:tgtEl>
                                          <p:spTgt spid="210">
                                            <p:txEl>
                                              <p:pRg st="0" end="0"/>
                                            </p:txEl>
                                          </p:spTgt>
                                        </p:tgtEl>
                                        <p:attrNameLst>
                                          <p:attrName>style.visibility</p:attrName>
                                        </p:attrNameLst>
                                      </p:cBhvr>
                                      <p:to>
                                        <p:strVal val="visible"/>
                                      </p:to>
                                    </p:set>
                                    <p:animEffect transition="in" filter="dissolve">
                                      <p:cBhvr>
                                        <p:cTn id="10" dur="500"/>
                                        <p:tgtEl>
                                          <p:spTgt spid="21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10">
                                            <p:txEl>
                                              <p:pRg st="1" end="1"/>
                                            </p:txEl>
                                          </p:spTgt>
                                        </p:tgtEl>
                                        <p:attrNameLst>
                                          <p:attrName>style.visibility</p:attrName>
                                        </p:attrNameLst>
                                      </p:cBhvr>
                                      <p:to>
                                        <p:strVal val="visible"/>
                                      </p:to>
                                    </p:set>
                                    <p:animEffect transition="in" filter="dissolve">
                                      <p:cBhvr>
                                        <p:cTn id="15" dur="500"/>
                                        <p:tgtEl>
                                          <p:spTgt spid="2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 grpId="1" build="p"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13" name="Shape 213"/>
          <p:cNvSpPr>
            <a:spLocks noGrp="1"/>
          </p:cNvSpPr>
          <p:nvPr>
            <p:ph type="title"/>
          </p:nvPr>
        </p:nvSpPr>
        <p:spPr>
          <a:xfrm>
            <a:off x="1261863" y="1074316"/>
            <a:ext cx="6620273" cy="1368152"/>
          </a:xfrm>
          <a:prstGeom prst="rect">
            <a:avLst/>
          </a:prstGeom>
        </p:spPr>
        <p:txBody>
          <a:bodyPr lIns="45719" tIns="45719" rIns="45719" bIns="45719" anchor="t"/>
          <a:lstStyle>
            <a:lvl1pPr defTabSz="914400">
              <a:defRPr sz="4000" b="1" i="1">
                <a:solidFill>
                  <a:srgbClr val="17375E"/>
                </a:solidFill>
                <a:effectLst>
                  <a:outerShdw blurRad="38100" dist="38100" dir="2700000" rotWithShape="0">
                    <a:srgbClr val="000000">
                      <a:alpha val="43137"/>
                    </a:srgbClr>
                  </a:outerShdw>
                </a:effectLst>
                <a:latin typeface="Cambria"/>
                <a:ea typeface="Cambria"/>
                <a:cs typeface="Cambria"/>
                <a:sym typeface="Cambria"/>
              </a:defRPr>
            </a:lvl1pPr>
          </a:lstStyle>
          <a:p>
            <a:r>
              <a:t>In just one chapter the Lord told Joshua four times:</a:t>
            </a:r>
          </a:p>
        </p:txBody>
      </p:sp>
      <p:sp>
        <p:nvSpPr>
          <p:cNvPr id="214" name="Shape 214"/>
          <p:cNvSpPr>
            <a:spLocks noGrp="1"/>
          </p:cNvSpPr>
          <p:nvPr>
            <p:ph type="body" sz="half" idx="1"/>
          </p:nvPr>
        </p:nvSpPr>
        <p:spPr>
          <a:xfrm>
            <a:off x="1375196" y="2552698"/>
            <a:ext cx="6850808" cy="3025306"/>
          </a:xfrm>
          <a:prstGeom prst="rect">
            <a:avLst/>
          </a:prstGeom>
        </p:spPr>
        <p:txBody>
          <a:bodyPr lIns="45719" tIns="45719" rIns="45719" bIns="45719"/>
          <a:lstStyle/>
          <a:p>
            <a:pPr algn="l" defTabSz="914400">
              <a:spcBef>
                <a:spcPts val="800"/>
              </a:spcBef>
              <a:defRPr sz="3800" i="1">
                <a:solidFill>
                  <a:srgbClr val="17375E"/>
                </a:solidFill>
                <a:latin typeface="Cambria"/>
                <a:ea typeface="Cambria"/>
                <a:cs typeface="Cambria"/>
                <a:sym typeface="Cambria"/>
              </a:defRPr>
            </a:pPr>
            <a:r>
              <a:rPr>
                <a:solidFill>
                  <a:srgbClr val="000000"/>
                </a:solidFill>
              </a:rPr>
              <a:t>“Be strong and courageous, because you will lead these people to inherit the land I swore to their ancestors to give them.”</a:t>
            </a:r>
          </a:p>
          <a:p>
            <a:pPr marL="342900" indent="-342900" algn="l" defTabSz="914400">
              <a:defRPr sz="3800" i="1">
                <a:solidFill>
                  <a:srgbClr val="17375E"/>
                </a:solidFill>
                <a:latin typeface="Cambria"/>
                <a:ea typeface="Cambria"/>
                <a:cs typeface="Cambria"/>
                <a:sym typeface="Cambria"/>
              </a:defRPr>
            </a:pPr>
            <a:r>
              <a:rPr>
                <a:solidFill>
                  <a:srgbClr val="FF2600"/>
                </a:solidFill>
              </a:rPr>
              <a:t>Joshua</a:t>
            </a:r>
            <a:r>
              <a:rPr>
                <a:solidFill>
                  <a:srgbClr val="FF2600"/>
                </a:solidFill>
                <a:latin typeface="+mj-lt"/>
                <a:ea typeface="+mj-ea"/>
                <a:cs typeface="+mj-cs"/>
                <a:sym typeface="Century Schoolbook"/>
              </a:rPr>
              <a:t> 1:6</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17" name="Shape 217"/>
          <p:cNvSpPr>
            <a:spLocks noGrp="1"/>
          </p:cNvSpPr>
          <p:nvPr>
            <p:ph type="body" idx="1"/>
          </p:nvPr>
        </p:nvSpPr>
        <p:spPr>
          <a:xfrm>
            <a:off x="1135509" y="1427906"/>
            <a:ext cx="6872983" cy="4545907"/>
          </a:xfrm>
          <a:prstGeom prst="rect">
            <a:avLst/>
          </a:prstGeom>
        </p:spPr>
        <p:txBody>
          <a:bodyPr lIns="45719" tIns="45719" rIns="45719" bIns="45719"/>
          <a:lstStyle/>
          <a:p>
            <a:pPr algn="l" defTabSz="914400">
              <a:defRPr sz="3800" i="1">
                <a:solidFill>
                  <a:srgbClr val="004376"/>
                </a:solidFill>
                <a:latin typeface="+mj-lt"/>
                <a:ea typeface="+mj-ea"/>
                <a:cs typeface="+mj-cs"/>
                <a:sym typeface="Century Schoolbook"/>
              </a:defRPr>
            </a:pPr>
            <a:r>
              <a:rPr>
                <a:solidFill>
                  <a:srgbClr val="000000"/>
                </a:solidFill>
                <a:latin typeface="Cambria"/>
                <a:ea typeface="Cambria"/>
                <a:cs typeface="Cambria"/>
                <a:sym typeface="Cambria"/>
              </a:rPr>
              <a:t>“Be strong and very courageous. Be careful to obey all the law my servant Moses gave you; do not turn from it to the right or to the left, that you may be successful wherever you go.”</a:t>
            </a:r>
          </a:p>
          <a:p>
            <a:pPr algn="l" defTabSz="914400">
              <a:defRPr sz="3800" i="1">
                <a:solidFill>
                  <a:srgbClr val="004376"/>
                </a:solidFill>
                <a:latin typeface="+mj-lt"/>
                <a:ea typeface="+mj-ea"/>
                <a:cs typeface="+mj-cs"/>
                <a:sym typeface="Century Schoolbook"/>
              </a:defRPr>
            </a:pPr>
            <a:r>
              <a:rPr>
                <a:solidFill>
                  <a:srgbClr val="FF2600"/>
                </a:solidFill>
                <a:latin typeface="Cambria"/>
                <a:ea typeface="Cambria"/>
                <a:cs typeface="Cambria"/>
                <a:sym typeface="Cambria"/>
              </a:rPr>
              <a:t>Joshua 1:7</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9"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20" name="Shape 220"/>
          <p:cNvSpPr>
            <a:spLocks noGrp="1"/>
          </p:cNvSpPr>
          <p:nvPr>
            <p:ph type="body" idx="1"/>
          </p:nvPr>
        </p:nvSpPr>
        <p:spPr>
          <a:xfrm>
            <a:off x="1720043" y="1448779"/>
            <a:ext cx="6389714" cy="3960442"/>
          </a:xfrm>
          <a:prstGeom prst="rect">
            <a:avLst/>
          </a:prstGeom>
        </p:spPr>
        <p:txBody>
          <a:bodyPr lIns="45719" tIns="45719" rIns="45719" bIns="45719"/>
          <a:lstStyle/>
          <a:p>
            <a:pPr algn="l" defTabSz="896111">
              <a:defRPr sz="3724" i="1">
                <a:solidFill>
                  <a:srgbClr val="004376"/>
                </a:solidFill>
                <a:latin typeface="+mj-lt"/>
                <a:ea typeface="+mj-ea"/>
                <a:cs typeface="+mj-cs"/>
                <a:sym typeface="Century Schoolbook"/>
              </a:defRPr>
            </a:pPr>
            <a:r>
              <a:rPr>
                <a:solidFill>
                  <a:srgbClr val="000000"/>
                </a:solidFill>
                <a:latin typeface="Cambria"/>
                <a:ea typeface="Cambria"/>
                <a:cs typeface="Cambria"/>
                <a:sym typeface="Cambria"/>
              </a:rPr>
              <a:t>“Have I not commanded you? Be strong and courageous. Do not be afraid; do not be discouraged, for the Lord your God will be with you wherever you go.”</a:t>
            </a:r>
          </a:p>
          <a:p>
            <a:pPr algn="l" defTabSz="896111">
              <a:defRPr sz="3724" i="1">
                <a:solidFill>
                  <a:srgbClr val="004376"/>
                </a:solidFill>
                <a:latin typeface="+mj-lt"/>
                <a:ea typeface="+mj-ea"/>
                <a:cs typeface="+mj-cs"/>
                <a:sym typeface="Century Schoolbook"/>
              </a:defRPr>
            </a:pPr>
            <a:r>
              <a:rPr>
                <a:solidFill>
                  <a:srgbClr val="FF2600"/>
                </a:solidFill>
                <a:latin typeface="Cambria"/>
                <a:ea typeface="Cambria"/>
                <a:cs typeface="Cambria"/>
                <a:sym typeface="Cambria"/>
              </a:rPr>
              <a:t>Joshua 1:9</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23" name="Shape 223"/>
          <p:cNvSpPr>
            <a:spLocks noGrp="1"/>
          </p:cNvSpPr>
          <p:nvPr>
            <p:ph type="body" sz="half" idx="1"/>
          </p:nvPr>
        </p:nvSpPr>
        <p:spPr>
          <a:xfrm>
            <a:off x="2046634" y="2607196"/>
            <a:ext cx="5634932" cy="2304257"/>
          </a:xfrm>
          <a:prstGeom prst="rect">
            <a:avLst/>
          </a:prstGeom>
        </p:spPr>
        <p:txBody>
          <a:bodyPr lIns="45719" tIns="45719" rIns="45719" bIns="45719"/>
          <a:lstStyle/>
          <a:p>
            <a:pPr marL="342900" indent="-342900" algn="l" defTabSz="914400">
              <a:defRPr sz="4800" i="1">
                <a:solidFill>
                  <a:srgbClr val="004376"/>
                </a:solidFill>
                <a:latin typeface="+mj-lt"/>
                <a:ea typeface="+mj-ea"/>
                <a:cs typeface="+mj-cs"/>
                <a:sym typeface="Century Schoolbook"/>
              </a:defRPr>
            </a:pPr>
            <a:r>
              <a:rPr>
                <a:solidFill>
                  <a:srgbClr val="000000"/>
                </a:solidFill>
                <a:latin typeface="Cambria"/>
                <a:ea typeface="Cambria"/>
                <a:cs typeface="Cambria"/>
                <a:sym typeface="Cambria"/>
              </a:rPr>
              <a:t>“…Only be strong and courageous!”</a:t>
            </a:r>
          </a:p>
          <a:p>
            <a:pPr marL="342900" indent="-342900" algn="l" defTabSz="914400">
              <a:defRPr sz="4800" i="1">
                <a:solidFill>
                  <a:srgbClr val="004376"/>
                </a:solidFill>
                <a:latin typeface="+mj-lt"/>
                <a:ea typeface="+mj-ea"/>
                <a:cs typeface="+mj-cs"/>
                <a:sym typeface="Century Schoolbook"/>
              </a:defRPr>
            </a:pPr>
            <a:r>
              <a:rPr>
                <a:solidFill>
                  <a:srgbClr val="FF2600"/>
                </a:solidFill>
                <a:latin typeface="Cambria"/>
                <a:ea typeface="Cambria"/>
                <a:cs typeface="Cambria"/>
                <a:sym typeface="Cambria"/>
              </a:rPr>
              <a:t>Joshua 1:18</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52" name="Shape 152"/>
          <p:cNvSpPr>
            <a:spLocks noGrp="1"/>
          </p:cNvSpPr>
          <p:nvPr>
            <p:ph type="body" idx="1"/>
          </p:nvPr>
        </p:nvSpPr>
        <p:spPr>
          <a:xfrm>
            <a:off x="1297558" y="1138361"/>
            <a:ext cx="6548884" cy="4581278"/>
          </a:xfrm>
          <a:prstGeom prst="rect">
            <a:avLst/>
          </a:prstGeom>
        </p:spPr>
        <p:txBody>
          <a:bodyPr lIns="45719" tIns="45719" rIns="45719" bIns="45719"/>
          <a:lstStyle/>
          <a:p>
            <a:pPr algn="l" defTabSz="640079">
              <a:defRPr sz="2520" i="1">
                <a:solidFill>
                  <a:srgbClr val="004376"/>
                </a:solidFill>
                <a:latin typeface="+mj-lt"/>
                <a:ea typeface="+mj-ea"/>
                <a:cs typeface="+mj-cs"/>
                <a:sym typeface="Century Schoolbook"/>
              </a:defRPr>
            </a:pPr>
            <a:r>
              <a:t>“</a:t>
            </a:r>
            <a:r>
              <a:rPr>
                <a:latin typeface="Cambria"/>
                <a:ea typeface="Cambria"/>
                <a:cs typeface="Cambria"/>
                <a:sym typeface="Cambria"/>
              </a:rPr>
              <a:t>The path of men who are placed as leaders is not an easy one. But they are to see in every difficulty a call to prayer. Never are they to fail of consulting the great Source of all wisdom. Strengthened and enlightened by the Master Worker, they will be enabled to stand firm against unholy influences and to discern right from wrong, good from evil. They will approve that which God approves, and will strive earnestly against the introduction of wrong principles into His cause.”</a:t>
            </a:r>
            <a:endParaRPr b="1">
              <a:latin typeface="Cambria"/>
              <a:ea typeface="Cambria"/>
              <a:cs typeface="Cambria"/>
              <a:sym typeface="Cambria"/>
            </a:endParaRPr>
          </a:p>
          <a:p>
            <a:pPr algn="l" defTabSz="640079">
              <a:defRPr sz="2520" i="1">
                <a:solidFill>
                  <a:srgbClr val="004376"/>
                </a:solidFill>
                <a:latin typeface="+mj-lt"/>
                <a:ea typeface="+mj-ea"/>
                <a:cs typeface="+mj-cs"/>
                <a:sym typeface="Century Schoolbook"/>
              </a:defRPr>
            </a:pPr>
            <a:r>
              <a:rPr>
                <a:solidFill>
                  <a:srgbClr val="FF2600"/>
                </a:solidFill>
              </a:rPr>
              <a:t>PK 31</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26" name="Shape 226"/>
          <p:cNvSpPr>
            <a:spLocks noGrp="1"/>
          </p:cNvSpPr>
          <p:nvPr>
            <p:ph type="body" idx="1"/>
          </p:nvPr>
        </p:nvSpPr>
        <p:spPr>
          <a:xfrm>
            <a:off x="1474117" y="1010369"/>
            <a:ext cx="6652321" cy="4837262"/>
          </a:xfrm>
          <a:prstGeom prst="rect">
            <a:avLst/>
          </a:prstGeom>
        </p:spPr>
        <p:txBody>
          <a:bodyPr lIns="45719" tIns="45719" rIns="45719" bIns="45719"/>
          <a:lstStyle/>
          <a:p>
            <a:pPr algn="l" defTabSz="914400">
              <a:spcBef>
                <a:spcPts val="1100"/>
              </a:spcBef>
              <a:defRPr sz="4800" i="1">
                <a:solidFill>
                  <a:srgbClr val="800000"/>
                </a:solidFill>
                <a:effectLst>
                  <a:outerShdw blurRad="38100" dist="38100" dir="2700000" rotWithShape="0">
                    <a:srgbClr val="000000">
                      <a:alpha val="43137"/>
                    </a:srgbClr>
                  </a:outerShdw>
                </a:effectLst>
                <a:latin typeface="Cambria"/>
                <a:ea typeface="Cambria"/>
                <a:cs typeface="Cambria"/>
                <a:sym typeface="Cambria"/>
              </a:defRPr>
            </a:pPr>
            <a:r>
              <a:t>Theodore Roosevelt said: </a:t>
            </a:r>
          </a:p>
          <a:p>
            <a:pPr algn="l" defTabSz="914400">
              <a:spcBef>
                <a:spcPts val="3000"/>
              </a:spcBef>
              <a:defRPr sz="3200" i="1">
                <a:solidFill>
                  <a:srgbClr val="004376"/>
                </a:solidFill>
                <a:latin typeface="+mj-lt"/>
                <a:ea typeface="+mj-ea"/>
                <a:cs typeface="+mj-cs"/>
                <a:sym typeface="Century Schoolbook"/>
              </a:defRPr>
            </a:pPr>
            <a:r>
              <a:rPr sz="4000">
                <a:solidFill>
                  <a:srgbClr val="000000"/>
                </a:solidFill>
                <a:latin typeface="Cambria"/>
                <a:ea typeface="Cambria"/>
                <a:cs typeface="Cambria"/>
                <a:sym typeface="Cambria"/>
              </a:rPr>
              <a:t>“There is nothing brilliant or prominent about my story except maybe this: I do the things that I believe need to be done, and </a:t>
            </a:r>
            <a:r>
              <a:rPr sz="4000" b="1">
                <a:solidFill>
                  <a:srgbClr val="000000"/>
                </a:solidFill>
                <a:latin typeface="Cambria"/>
                <a:ea typeface="Cambria"/>
                <a:cs typeface="Cambria"/>
                <a:sym typeface="Cambria"/>
              </a:rPr>
              <a:t>when I decide to do something, I do it</a:t>
            </a:r>
            <a:r>
              <a:rPr sz="4000">
                <a:solidFill>
                  <a:srgbClr val="000000"/>
                </a:solidFill>
                <a:latin typeface="Cambria"/>
                <a:ea typeface="Cambria"/>
                <a:cs typeface="Cambria"/>
                <a:sym typeface="Cambria"/>
              </a:rPr>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26"/>
                                        </p:tgtEl>
                                        <p:attrNameLst>
                                          <p:attrName>style.visibility</p:attrName>
                                        </p:attrNameLst>
                                      </p:cBhvr>
                                      <p:to>
                                        <p:strVal val="visible"/>
                                      </p:to>
                                    </p:set>
                                    <p:animEffect transition="in" filter="dissolve">
                                      <p:cBhvr>
                                        <p:cTn id="7" dur="5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1"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8"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29" name="Shape 229"/>
          <p:cNvSpPr>
            <a:spLocks noGrp="1"/>
          </p:cNvSpPr>
          <p:nvPr>
            <p:ph type="title"/>
          </p:nvPr>
        </p:nvSpPr>
        <p:spPr>
          <a:xfrm>
            <a:off x="1314524" y="942504"/>
            <a:ext cx="6743552" cy="1420515"/>
          </a:xfrm>
          <a:prstGeom prst="rect">
            <a:avLst/>
          </a:prstGeom>
        </p:spPr>
        <p:txBody>
          <a:bodyPr lIns="45719" tIns="45719" rIns="45719" bIns="45719" anchor="t"/>
          <a:lstStyle>
            <a:lvl1pPr marL="520700" indent="-520700"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3. They risk more in order to achieve their goal</a:t>
            </a:r>
          </a:p>
        </p:txBody>
      </p:sp>
      <p:sp>
        <p:nvSpPr>
          <p:cNvPr id="230" name="Shape 230"/>
          <p:cNvSpPr>
            <a:spLocks noGrp="1"/>
          </p:cNvSpPr>
          <p:nvPr>
            <p:ph type="body" sz="half" idx="1"/>
          </p:nvPr>
        </p:nvSpPr>
        <p:spPr>
          <a:xfrm>
            <a:off x="998388" y="2450727"/>
            <a:ext cx="6743552" cy="3628308"/>
          </a:xfrm>
          <a:prstGeom prst="rect">
            <a:avLst/>
          </a:prstGeom>
        </p:spPr>
        <p:txBody>
          <a:bodyPr lIns="45719" tIns="45719" rIns="45719" bIns="45719"/>
          <a:lstStyle/>
          <a:p>
            <a:pPr marL="325754" indent="-325754" algn="l" defTabSz="868680">
              <a:spcBef>
                <a:spcPts val="800"/>
              </a:spcBef>
              <a:buSzPct val="100000"/>
              <a:buFont typeface="Arial"/>
              <a:buChar char="•"/>
              <a:defRPr sz="3420">
                <a:latin typeface="Cambria"/>
                <a:ea typeface="Cambria"/>
                <a:cs typeface="Cambria"/>
                <a:sym typeface="Cambria"/>
              </a:defRPr>
            </a:pPr>
            <a:r>
              <a:t>Moses crossed the desert just to achieve a dream to free his enslaved people who were in Egypt.</a:t>
            </a:r>
          </a:p>
          <a:p>
            <a:pPr marL="325754" indent="-325754" algn="l" defTabSz="868680">
              <a:spcBef>
                <a:spcPts val="800"/>
              </a:spcBef>
              <a:buSzPct val="100000"/>
              <a:buFont typeface="Arial"/>
              <a:buChar char="•"/>
              <a:defRPr sz="3420">
                <a:latin typeface="Cambria"/>
                <a:ea typeface="Cambria"/>
                <a:cs typeface="Cambria"/>
                <a:sym typeface="Cambria"/>
              </a:defRPr>
            </a:pPr>
            <a:r>
              <a:t>Noah stepped into the ark with his family, as the Lord had commanded, in order to preserve the human race.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30">
                                            <p:bg/>
                                          </p:spTgt>
                                        </p:tgtEl>
                                        <p:attrNameLst>
                                          <p:attrName>style.visibility</p:attrName>
                                        </p:attrNameLst>
                                      </p:cBhvr>
                                      <p:to>
                                        <p:strVal val="visible"/>
                                      </p:to>
                                    </p:set>
                                    <p:animEffect transition="in" filter="dissolve">
                                      <p:cBhvr>
                                        <p:cTn id="7" dur="500"/>
                                        <p:tgtEl>
                                          <p:spTgt spid="230">
                                            <p:bg/>
                                          </p:spTgt>
                                        </p:tgtEl>
                                      </p:cBhvr>
                                    </p:animEffect>
                                  </p:childTnLst>
                                </p:cTn>
                              </p:par>
                              <p:par>
                                <p:cTn id="8" presetID="9" presetClass="entr" presetSubtype="0" fill="hold" grpId="1" nodeType="withEffect">
                                  <p:stCondLst>
                                    <p:cond delay="0"/>
                                  </p:stCondLst>
                                  <p:iterate>
                                    <p:tmAbs val="0"/>
                                  </p:iterate>
                                  <p:childTnLst>
                                    <p:set>
                                      <p:cBhvr>
                                        <p:cTn id="9" fill="hold"/>
                                        <p:tgtEl>
                                          <p:spTgt spid="230">
                                            <p:txEl>
                                              <p:pRg st="0" end="0"/>
                                            </p:txEl>
                                          </p:spTgt>
                                        </p:tgtEl>
                                        <p:attrNameLst>
                                          <p:attrName>style.visibility</p:attrName>
                                        </p:attrNameLst>
                                      </p:cBhvr>
                                      <p:to>
                                        <p:strVal val="visible"/>
                                      </p:to>
                                    </p:set>
                                    <p:animEffect transition="in" filter="dissolve">
                                      <p:cBhvr>
                                        <p:cTn id="10" dur="500"/>
                                        <p:tgtEl>
                                          <p:spTgt spid="23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30">
                                            <p:txEl>
                                              <p:pRg st="1" end="1"/>
                                            </p:txEl>
                                          </p:spTgt>
                                        </p:tgtEl>
                                        <p:attrNameLst>
                                          <p:attrName>style.visibility</p:attrName>
                                        </p:attrNameLst>
                                      </p:cBhvr>
                                      <p:to>
                                        <p:strVal val="visible"/>
                                      </p:to>
                                    </p:set>
                                    <p:animEffect transition="in" filter="dissolve">
                                      <p:cBhvr>
                                        <p:cTn id="15" dur="500"/>
                                        <p:tgtEl>
                                          <p:spTgt spid="23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 grpId="1" build="p"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33" name="Shape 233"/>
          <p:cNvSpPr>
            <a:spLocks noGrp="1"/>
          </p:cNvSpPr>
          <p:nvPr>
            <p:ph type="body" idx="1"/>
          </p:nvPr>
        </p:nvSpPr>
        <p:spPr>
          <a:xfrm>
            <a:off x="1181695" y="1096106"/>
            <a:ext cx="6780610" cy="5044952"/>
          </a:xfrm>
          <a:prstGeom prst="rect">
            <a:avLst/>
          </a:prstGeom>
        </p:spPr>
        <p:txBody>
          <a:bodyPr lIns="45719" tIns="45719" rIns="45719" bIns="45719"/>
          <a:lstStyle/>
          <a:p>
            <a:pPr marL="325754" indent="-325754" algn="l" defTabSz="868680">
              <a:spcBef>
                <a:spcPts val="800"/>
              </a:spcBef>
              <a:buSzPct val="100000"/>
              <a:buFont typeface="Arial"/>
              <a:buChar char="•"/>
              <a:defRPr sz="3420">
                <a:latin typeface="Cambria"/>
                <a:ea typeface="Cambria"/>
                <a:cs typeface="Cambria"/>
                <a:sym typeface="Cambria"/>
              </a:defRPr>
            </a:pPr>
            <a:r>
              <a:t>Queen Esther presented herself before the king without being called, just to free her people from a decree that sought their extermination.</a:t>
            </a:r>
          </a:p>
          <a:p>
            <a:pPr marL="325754" indent="-325754" algn="l" defTabSz="868680">
              <a:spcBef>
                <a:spcPts val="800"/>
              </a:spcBef>
              <a:buSzPct val="100000"/>
              <a:buFont typeface="Arial"/>
              <a:buChar char="•"/>
              <a:defRPr sz="3420">
                <a:latin typeface="Cambria"/>
                <a:ea typeface="Cambria"/>
                <a:cs typeface="Cambria"/>
                <a:sym typeface="Cambria"/>
              </a:defRPr>
            </a:pPr>
            <a:r>
              <a:t>David risked his own life when he faced Goliath, just to end the humiliation to which the giant had subjected the people of God for many days.</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33">
                                            <p:bg/>
                                          </p:spTgt>
                                        </p:tgtEl>
                                        <p:attrNameLst>
                                          <p:attrName>style.visibility</p:attrName>
                                        </p:attrNameLst>
                                      </p:cBhvr>
                                      <p:to>
                                        <p:strVal val="visible"/>
                                      </p:to>
                                    </p:set>
                                    <p:animEffect transition="in" filter="dissolve">
                                      <p:cBhvr>
                                        <p:cTn id="7" dur="500"/>
                                        <p:tgtEl>
                                          <p:spTgt spid="233">
                                            <p:bg/>
                                          </p:spTgt>
                                        </p:tgtEl>
                                      </p:cBhvr>
                                    </p:animEffect>
                                  </p:childTnLst>
                                </p:cTn>
                              </p:par>
                              <p:par>
                                <p:cTn id="8" presetID="9" presetClass="entr" presetSubtype="0" fill="hold" grpId="1" nodeType="withEffect">
                                  <p:stCondLst>
                                    <p:cond delay="0"/>
                                  </p:stCondLst>
                                  <p:iterate>
                                    <p:tmAbs val="0"/>
                                  </p:iterate>
                                  <p:childTnLst>
                                    <p:set>
                                      <p:cBhvr>
                                        <p:cTn id="9" fill="hold"/>
                                        <p:tgtEl>
                                          <p:spTgt spid="233">
                                            <p:txEl>
                                              <p:pRg st="0" end="0"/>
                                            </p:txEl>
                                          </p:spTgt>
                                        </p:tgtEl>
                                        <p:attrNameLst>
                                          <p:attrName>style.visibility</p:attrName>
                                        </p:attrNameLst>
                                      </p:cBhvr>
                                      <p:to>
                                        <p:strVal val="visible"/>
                                      </p:to>
                                    </p:set>
                                    <p:animEffect transition="in" filter="dissolve">
                                      <p:cBhvr>
                                        <p:cTn id="10" dur="500"/>
                                        <p:tgtEl>
                                          <p:spTgt spid="23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33">
                                            <p:txEl>
                                              <p:pRg st="1" end="1"/>
                                            </p:txEl>
                                          </p:spTgt>
                                        </p:tgtEl>
                                        <p:attrNameLst>
                                          <p:attrName>style.visibility</p:attrName>
                                        </p:attrNameLst>
                                      </p:cBhvr>
                                      <p:to>
                                        <p:strVal val="visible"/>
                                      </p:to>
                                    </p:set>
                                    <p:animEffect transition="in" filter="dissolve">
                                      <p:cBhvr>
                                        <p:cTn id="15" dur="500"/>
                                        <p:tgtEl>
                                          <p:spTgt spid="23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 grpId="1" build="p" animBg="1" advAuto="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36" name="Shape 236"/>
          <p:cNvSpPr>
            <a:spLocks noGrp="1"/>
          </p:cNvSpPr>
          <p:nvPr>
            <p:ph type="body" idx="1"/>
          </p:nvPr>
        </p:nvSpPr>
        <p:spPr>
          <a:xfrm>
            <a:off x="1206500" y="1010319"/>
            <a:ext cx="6428929" cy="5137226"/>
          </a:xfrm>
          <a:prstGeom prst="rect">
            <a:avLst/>
          </a:prstGeom>
        </p:spPr>
        <p:txBody>
          <a:bodyPr lIns="45719" tIns="45719" rIns="45719" bIns="45719"/>
          <a:lstStyle/>
          <a:p>
            <a:pPr marL="299991" indent="-299991" algn="l" defTabSz="758951">
              <a:spcBef>
                <a:spcPts val="700"/>
              </a:spcBef>
              <a:buSzPct val="100000"/>
              <a:buFont typeface="Arial"/>
              <a:buChar char="•"/>
              <a:defRPr sz="3071">
                <a:latin typeface="Cambria"/>
                <a:ea typeface="Cambria"/>
                <a:cs typeface="Cambria"/>
                <a:sym typeface="Cambria"/>
              </a:defRPr>
            </a:pPr>
            <a:r>
              <a:rPr sz="3237"/>
              <a:t>JESUS, the greatest of all leaders that has ever existed, faced death upon a cross so that men could be freed from the eternal slavery of sin.</a:t>
            </a:r>
          </a:p>
          <a:p>
            <a:pPr marL="299991" indent="-299991" algn="l" defTabSz="758951">
              <a:spcBef>
                <a:spcPts val="700"/>
              </a:spcBef>
              <a:buSzPct val="100000"/>
              <a:buFont typeface="Arial"/>
              <a:buChar char="•"/>
              <a:defRPr sz="3071">
                <a:latin typeface="Cambria"/>
                <a:ea typeface="Cambria"/>
                <a:cs typeface="Cambria"/>
                <a:sym typeface="Cambria"/>
              </a:defRPr>
            </a:pPr>
            <a:r>
              <a:rPr sz="3237"/>
              <a:t>Accomplishing great goals entails risks, but when leaders conceive a dream, they should go forth without looking back, especially when it is God who has challenged them to go for the goal. </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36">
                                            <p:bg/>
                                          </p:spTgt>
                                        </p:tgtEl>
                                        <p:attrNameLst>
                                          <p:attrName>style.visibility</p:attrName>
                                        </p:attrNameLst>
                                      </p:cBhvr>
                                      <p:to>
                                        <p:strVal val="visible"/>
                                      </p:to>
                                    </p:set>
                                    <p:animEffect transition="in" filter="dissolve">
                                      <p:cBhvr>
                                        <p:cTn id="7" dur="500"/>
                                        <p:tgtEl>
                                          <p:spTgt spid="236">
                                            <p:bg/>
                                          </p:spTgt>
                                        </p:tgtEl>
                                      </p:cBhvr>
                                    </p:animEffect>
                                  </p:childTnLst>
                                </p:cTn>
                              </p:par>
                              <p:par>
                                <p:cTn id="8" presetID="9" presetClass="entr" presetSubtype="0" fill="hold" grpId="1" nodeType="withEffect">
                                  <p:stCondLst>
                                    <p:cond delay="0"/>
                                  </p:stCondLst>
                                  <p:iterate>
                                    <p:tmAbs val="0"/>
                                  </p:iterate>
                                  <p:childTnLst>
                                    <p:set>
                                      <p:cBhvr>
                                        <p:cTn id="9" fill="hold"/>
                                        <p:tgtEl>
                                          <p:spTgt spid="236">
                                            <p:txEl>
                                              <p:pRg st="0" end="0"/>
                                            </p:txEl>
                                          </p:spTgt>
                                        </p:tgtEl>
                                        <p:attrNameLst>
                                          <p:attrName>style.visibility</p:attrName>
                                        </p:attrNameLst>
                                      </p:cBhvr>
                                      <p:to>
                                        <p:strVal val="visible"/>
                                      </p:to>
                                    </p:set>
                                    <p:animEffect transition="in" filter="dissolve">
                                      <p:cBhvr>
                                        <p:cTn id="10" dur="500"/>
                                        <p:tgtEl>
                                          <p:spTgt spid="23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36">
                                            <p:txEl>
                                              <p:pRg st="1" end="1"/>
                                            </p:txEl>
                                          </p:spTgt>
                                        </p:tgtEl>
                                        <p:attrNameLst>
                                          <p:attrName>style.visibility</p:attrName>
                                        </p:attrNameLst>
                                      </p:cBhvr>
                                      <p:to>
                                        <p:strVal val="visible"/>
                                      </p:to>
                                    </p:set>
                                    <p:animEffect transition="in" filter="dissolve">
                                      <p:cBhvr>
                                        <p:cTn id="15" dur="500"/>
                                        <p:tgtEl>
                                          <p:spTgt spid="23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 grpId="1" build="p" animBg="1"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1"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42" name="Shape 242"/>
          <p:cNvSpPr>
            <a:spLocks noGrp="1"/>
          </p:cNvSpPr>
          <p:nvPr>
            <p:ph type="body" idx="1"/>
          </p:nvPr>
        </p:nvSpPr>
        <p:spPr>
          <a:xfrm>
            <a:off x="1686620" y="1120924"/>
            <a:ext cx="6398790" cy="4093692"/>
          </a:xfrm>
          <a:prstGeom prst="rect">
            <a:avLst/>
          </a:prstGeom>
        </p:spPr>
        <p:txBody>
          <a:bodyPr lIns="45719" tIns="45719" rIns="45719" bIns="45719"/>
          <a:lstStyle/>
          <a:p>
            <a:pPr algn="l" defTabSz="914400">
              <a:spcBef>
                <a:spcPts val="1000"/>
              </a:spcBef>
              <a:defRPr sz="4400" i="1">
                <a:latin typeface="Cambria"/>
                <a:ea typeface="Cambria"/>
                <a:cs typeface="Cambria"/>
                <a:sym typeface="Cambria"/>
              </a:defRPr>
            </a:pPr>
            <a:r>
              <a:t>“There are risks and costs to action. But they are far less than the long range risks of comfortable inaction.”</a:t>
            </a:r>
          </a:p>
          <a:p>
            <a:pPr algn="l" defTabSz="914400">
              <a:defRPr sz="4400" i="1">
                <a:latin typeface="Cambria"/>
                <a:ea typeface="Cambria"/>
                <a:cs typeface="Cambria"/>
                <a:sym typeface="Cambria"/>
              </a:defRPr>
            </a:pPr>
            <a:r>
              <a:rPr>
                <a:solidFill>
                  <a:srgbClr val="FF2600"/>
                </a:solidFill>
              </a:rPr>
              <a:t>John F. Kennedy</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4"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45" name="Shape 245"/>
          <p:cNvSpPr>
            <a:spLocks noGrp="1"/>
          </p:cNvSpPr>
          <p:nvPr>
            <p:ph type="title"/>
          </p:nvPr>
        </p:nvSpPr>
        <p:spPr>
          <a:xfrm>
            <a:off x="571500" y="642020"/>
            <a:ext cx="8229600" cy="1143001"/>
          </a:xfrm>
          <a:prstGeom prst="rect">
            <a:avLst/>
          </a:prstGeom>
        </p:spPr>
        <p:txBody>
          <a:bodyPr lIns="45719" tIns="45719" rIns="45719" bIns="45719" anchor="t"/>
          <a:lstStyle/>
          <a:p>
            <a:pPr defTabSz="914400">
              <a:defRPr sz="4000" b="1" i="1">
                <a:solidFill>
                  <a:srgbClr val="A00000"/>
                </a:solidFill>
                <a:effectLst>
                  <a:outerShdw blurRad="38100" dist="38100" dir="2700000" rotWithShape="0">
                    <a:srgbClr val="000000">
                      <a:alpha val="43137"/>
                    </a:srgbClr>
                  </a:outerShdw>
                </a:effectLst>
                <a:latin typeface="Cambria"/>
                <a:ea typeface="Cambria"/>
                <a:cs typeface="Cambria"/>
                <a:sym typeface="Cambria"/>
              </a:defRPr>
            </a:pPr>
            <a:r>
              <a:t>Inspiration reminds us</a:t>
            </a:r>
            <a:r>
              <a:rPr>
                <a:latin typeface="+mj-lt"/>
                <a:ea typeface="+mj-ea"/>
                <a:cs typeface="+mj-cs"/>
                <a:sym typeface="Century Schoolbook"/>
              </a:rPr>
              <a:t>:</a:t>
            </a:r>
          </a:p>
        </p:txBody>
      </p:sp>
      <p:sp>
        <p:nvSpPr>
          <p:cNvPr id="246" name="Shape 246"/>
          <p:cNvSpPr>
            <a:spLocks noGrp="1"/>
          </p:cNvSpPr>
          <p:nvPr>
            <p:ph type="body" idx="1"/>
          </p:nvPr>
        </p:nvSpPr>
        <p:spPr>
          <a:xfrm>
            <a:off x="1292920" y="1637432"/>
            <a:ext cx="6989961" cy="4641380"/>
          </a:xfrm>
          <a:prstGeom prst="rect">
            <a:avLst/>
          </a:prstGeom>
        </p:spPr>
        <p:txBody>
          <a:bodyPr lIns="45719" tIns="45719" rIns="45719" bIns="45719"/>
          <a:lstStyle/>
          <a:p>
            <a:pPr algn="l" defTabSz="914400">
              <a:spcBef>
                <a:spcPts val="800"/>
              </a:spcBef>
              <a:defRPr sz="3600" i="1">
                <a:latin typeface="Cambria"/>
                <a:ea typeface="Cambria"/>
                <a:cs typeface="Cambria"/>
                <a:sym typeface="Cambria"/>
              </a:defRPr>
            </a:pPr>
            <a:r>
              <a:t>“In that important position God will have a man to venture, to risk something; to move out firmly for the right, whatever may be the consequences; to battle against obstacles, and waver not, </a:t>
            </a:r>
            <a:r>
              <a:rPr b="1"/>
              <a:t>even though life be at stake</a:t>
            </a:r>
            <a:r>
              <a:t>.”</a:t>
            </a:r>
          </a:p>
          <a:p>
            <a:pPr algn="l" defTabSz="914400">
              <a:defRPr sz="3600" i="1">
                <a:latin typeface="Cambria"/>
                <a:ea typeface="Cambria"/>
                <a:cs typeface="Cambria"/>
                <a:sym typeface="Cambria"/>
              </a:defRPr>
            </a:pPr>
            <a:r>
              <a:rPr>
                <a:solidFill>
                  <a:srgbClr val="FF2600"/>
                </a:solidFill>
              </a:rPr>
              <a:t>1T 320</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46">
                                            <p:bg/>
                                          </p:spTgt>
                                        </p:tgtEl>
                                        <p:attrNameLst>
                                          <p:attrName>style.visibility</p:attrName>
                                        </p:attrNameLst>
                                      </p:cBhvr>
                                      <p:to>
                                        <p:strVal val="visible"/>
                                      </p:to>
                                    </p:set>
                                    <p:animEffect transition="in" filter="dissolve">
                                      <p:cBhvr>
                                        <p:cTn id="7" dur="500"/>
                                        <p:tgtEl>
                                          <p:spTgt spid="246">
                                            <p:bg/>
                                          </p:spTgt>
                                        </p:tgtEl>
                                      </p:cBhvr>
                                    </p:animEffect>
                                  </p:childTnLst>
                                </p:cTn>
                              </p:par>
                              <p:par>
                                <p:cTn id="8" presetID="9" presetClass="entr" presetSubtype="0" fill="hold" grpId="1" nodeType="withEffect">
                                  <p:stCondLst>
                                    <p:cond delay="0"/>
                                  </p:stCondLst>
                                  <p:iterate>
                                    <p:tmAbs val="0"/>
                                  </p:iterate>
                                  <p:childTnLst>
                                    <p:set>
                                      <p:cBhvr>
                                        <p:cTn id="9" fill="hold"/>
                                        <p:tgtEl>
                                          <p:spTgt spid="246">
                                            <p:txEl>
                                              <p:pRg st="0" end="0"/>
                                            </p:txEl>
                                          </p:spTgt>
                                        </p:tgtEl>
                                        <p:attrNameLst>
                                          <p:attrName>style.visibility</p:attrName>
                                        </p:attrNameLst>
                                      </p:cBhvr>
                                      <p:to>
                                        <p:strVal val="visible"/>
                                      </p:to>
                                    </p:set>
                                    <p:animEffect transition="in" filter="dissolve">
                                      <p:cBhvr>
                                        <p:cTn id="10" dur="500"/>
                                        <p:tgtEl>
                                          <p:spTgt spid="24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46">
                                            <p:txEl>
                                              <p:pRg st="1" end="1"/>
                                            </p:txEl>
                                          </p:spTgt>
                                        </p:tgtEl>
                                        <p:attrNameLst>
                                          <p:attrName>style.visibility</p:attrName>
                                        </p:attrNameLst>
                                      </p:cBhvr>
                                      <p:to>
                                        <p:strVal val="visible"/>
                                      </p:to>
                                    </p:set>
                                    <p:animEffect transition="in" filter="dissolve">
                                      <p:cBhvr>
                                        <p:cTn id="15" dur="500"/>
                                        <p:tgtEl>
                                          <p:spTgt spid="24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 grpId="1" build="p" animBg="1" advAuto="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8"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49" name="Shape 249"/>
          <p:cNvSpPr>
            <a:spLocks noGrp="1"/>
          </p:cNvSpPr>
          <p:nvPr>
            <p:ph type="title"/>
          </p:nvPr>
        </p:nvSpPr>
        <p:spPr>
          <a:xfrm>
            <a:off x="1415827" y="856145"/>
            <a:ext cx="6516890" cy="1251770"/>
          </a:xfrm>
          <a:prstGeom prst="rect">
            <a:avLst/>
          </a:prstGeom>
        </p:spPr>
        <p:txBody>
          <a:bodyPr lIns="45719" tIns="45719" rIns="45719" bIns="45719" anchor="t"/>
          <a:lstStyle>
            <a:lvl1pPr marL="519684" indent="-519684" algn="l" defTabSz="850391">
              <a:defRPr sz="3720" b="1">
                <a:solidFill>
                  <a:srgbClr val="A00000"/>
                </a:solidFill>
                <a:effectLst>
                  <a:outerShdw blurRad="35433" dist="35433" dir="2700000" rotWithShape="0">
                    <a:srgbClr val="000000">
                      <a:alpha val="43137"/>
                    </a:srgbClr>
                  </a:outerShdw>
                </a:effectLst>
                <a:latin typeface="Cambria"/>
                <a:ea typeface="Cambria"/>
                <a:cs typeface="Cambria"/>
                <a:sym typeface="Cambria"/>
              </a:defRPr>
            </a:lvl1pPr>
          </a:lstStyle>
          <a:p>
            <a:r>
              <a:rPr dirty="0"/>
              <a:t>4. They make mistakes trying to achieve their goal</a:t>
            </a:r>
          </a:p>
        </p:txBody>
      </p:sp>
      <p:sp>
        <p:nvSpPr>
          <p:cNvPr id="250" name="Shape 250"/>
          <p:cNvSpPr>
            <a:spLocks noGrp="1"/>
          </p:cNvSpPr>
          <p:nvPr>
            <p:ph type="body" sz="half" idx="1"/>
          </p:nvPr>
        </p:nvSpPr>
        <p:spPr>
          <a:xfrm>
            <a:off x="1285899" y="2433464"/>
            <a:ext cx="6317954" cy="3756993"/>
          </a:xfrm>
          <a:prstGeom prst="rect">
            <a:avLst/>
          </a:prstGeom>
        </p:spPr>
        <p:txBody>
          <a:bodyPr lIns="45719" tIns="45719" rIns="45719" bIns="45719"/>
          <a:lstStyle/>
          <a:p>
            <a:pPr marL="291465" indent="-291465" algn="l" defTabSz="777240">
              <a:spcBef>
                <a:spcPts val="600"/>
              </a:spcBef>
              <a:buSzPct val="100000"/>
              <a:buFont typeface="Arial"/>
              <a:buChar char="•"/>
              <a:defRPr sz="2720">
                <a:latin typeface="Cambria"/>
                <a:ea typeface="Cambria"/>
                <a:cs typeface="Cambria"/>
                <a:sym typeface="Cambria"/>
              </a:defRPr>
            </a:pPr>
            <a:r>
              <a:t>Moses made many mistakes trying to do his best. At some point he wanted to solve all the problems. But the Lord sent someone with wise counsel that helped to solve them. </a:t>
            </a:r>
          </a:p>
          <a:p>
            <a:pPr marL="291465" indent="-291465" algn="l" defTabSz="777240">
              <a:spcBef>
                <a:spcPts val="600"/>
              </a:spcBef>
              <a:buSzPct val="100000"/>
              <a:buFont typeface="Arial"/>
              <a:buChar char="•"/>
              <a:defRPr sz="2720">
                <a:latin typeface="Cambria"/>
                <a:ea typeface="Cambria"/>
                <a:cs typeface="Cambria"/>
                <a:sym typeface="Cambria"/>
              </a:defRPr>
            </a:pPr>
            <a:r>
              <a:t>Good leaders also make mistakes, but God takes advantage of those flaws to correct them and guide them back to the right path.</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50">
                                            <p:bg/>
                                          </p:spTgt>
                                        </p:tgtEl>
                                        <p:attrNameLst>
                                          <p:attrName>style.visibility</p:attrName>
                                        </p:attrNameLst>
                                      </p:cBhvr>
                                      <p:to>
                                        <p:strVal val="visible"/>
                                      </p:to>
                                    </p:set>
                                    <p:animEffect transition="in" filter="dissolve">
                                      <p:cBhvr>
                                        <p:cTn id="7" dur="500"/>
                                        <p:tgtEl>
                                          <p:spTgt spid="250">
                                            <p:bg/>
                                          </p:spTgt>
                                        </p:tgtEl>
                                      </p:cBhvr>
                                    </p:animEffect>
                                  </p:childTnLst>
                                </p:cTn>
                              </p:par>
                              <p:par>
                                <p:cTn id="8" presetID="9" presetClass="entr" presetSubtype="0" fill="hold" grpId="1" nodeType="withEffect">
                                  <p:stCondLst>
                                    <p:cond delay="0"/>
                                  </p:stCondLst>
                                  <p:iterate>
                                    <p:tmAbs val="0"/>
                                  </p:iterate>
                                  <p:childTnLst>
                                    <p:set>
                                      <p:cBhvr>
                                        <p:cTn id="9" fill="hold"/>
                                        <p:tgtEl>
                                          <p:spTgt spid="250">
                                            <p:txEl>
                                              <p:pRg st="0" end="0"/>
                                            </p:txEl>
                                          </p:spTgt>
                                        </p:tgtEl>
                                        <p:attrNameLst>
                                          <p:attrName>style.visibility</p:attrName>
                                        </p:attrNameLst>
                                      </p:cBhvr>
                                      <p:to>
                                        <p:strVal val="visible"/>
                                      </p:to>
                                    </p:set>
                                    <p:animEffect transition="in" filter="dissolve">
                                      <p:cBhvr>
                                        <p:cTn id="10" dur="500"/>
                                        <p:tgtEl>
                                          <p:spTgt spid="25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50">
                                            <p:txEl>
                                              <p:pRg st="1" end="1"/>
                                            </p:txEl>
                                          </p:spTgt>
                                        </p:tgtEl>
                                        <p:attrNameLst>
                                          <p:attrName>style.visibility</p:attrName>
                                        </p:attrNameLst>
                                      </p:cBhvr>
                                      <p:to>
                                        <p:strVal val="visible"/>
                                      </p:to>
                                    </p:set>
                                    <p:animEffect transition="in" filter="dissolve">
                                      <p:cBhvr>
                                        <p:cTn id="15" dur="500"/>
                                        <p:tgtEl>
                                          <p:spTgt spid="25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 grpId="1" build="p" animBg="1" advAuto="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53" name="Shape 253"/>
          <p:cNvSpPr>
            <a:spLocks noGrp="1"/>
          </p:cNvSpPr>
          <p:nvPr>
            <p:ph type="body" idx="1"/>
          </p:nvPr>
        </p:nvSpPr>
        <p:spPr>
          <a:xfrm>
            <a:off x="1315492" y="1332607"/>
            <a:ext cx="7134423" cy="4192786"/>
          </a:xfrm>
          <a:prstGeom prst="rect">
            <a:avLst/>
          </a:prstGeom>
        </p:spPr>
        <p:txBody>
          <a:bodyPr lIns="45719" tIns="45719" rIns="45719" bIns="45719"/>
          <a:lstStyle/>
          <a:p>
            <a:pPr marL="325754" indent="-325754" algn="l" defTabSz="868680">
              <a:spcBef>
                <a:spcPts val="900"/>
              </a:spcBef>
              <a:buSzPct val="100000"/>
              <a:buFont typeface="Arial"/>
              <a:buChar char="•"/>
              <a:defRPr sz="3800">
                <a:latin typeface="Cambria"/>
                <a:ea typeface="Cambria"/>
                <a:cs typeface="Cambria"/>
                <a:sym typeface="Cambria"/>
              </a:defRPr>
            </a:pPr>
            <a:r>
              <a:t>The mistake leaders are to avoid is not doing something great just so that they do not err; that would be worse and is unjustifiable.</a:t>
            </a:r>
          </a:p>
          <a:p>
            <a:pPr marL="325754" indent="-325754" algn="l" defTabSz="868680">
              <a:spcBef>
                <a:spcPts val="900"/>
              </a:spcBef>
              <a:buFont typeface="Arial"/>
              <a:defRPr sz="3800">
                <a:latin typeface="Cambria"/>
                <a:ea typeface="Cambria"/>
                <a:cs typeface="Cambria"/>
                <a:sym typeface="Cambria"/>
              </a:defRPr>
            </a:pPr>
            <a:r>
              <a:t>   </a:t>
            </a:r>
            <a:r>
              <a:rPr sz="3895" i="1"/>
              <a:t>“The way to succeed is to double the percentage of failures.”</a:t>
            </a:r>
            <a:endParaRPr sz="3895" i="1">
              <a:latin typeface="+mj-lt"/>
              <a:ea typeface="+mj-ea"/>
              <a:cs typeface="+mj-cs"/>
              <a:sym typeface="Century Schoolbook"/>
            </a:endParaRPr>
          </a:p>
          <a:p>
            <a:pPr indent="325754" algn="l" defTabSz="868680">
              <a:defRPr sz="3800">
                <a:latin typeface="Cambria"/>
                <a:ea typeface="Cambria"/>
                <a:cs typeface="Cambria"/>
                <a:sym typeface="Cambria"/>
              </a:defRPr>
            </a:pPr>
            <a:r>
              <a:rPr sz="3895" i="1">
                <a:solidFill>
                  <a:srgbClr val="FF2600"/>
                </a:solidFill>
                <a:latin typeface="+mj-lt"/>
                <a:ea typeface="+mj-ea"/>
                <a:cs typeface="+mj-cs"/>
                <a:sym typeface="Century Schoolbook"/>
              </a:rPr>
              <a:t>Thomas Watson</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53">
                                            <p:bg/>
                                          </p:spTgt>
                                        </p:tgtEl>
                                        <p:attrNameLst>
                                          <p:attrName>style.visibility</p:attrName>
                                        </p:attrNameLst>
                                      </p:cBhvr>
                                      <p:to>
                                        <p:strVal val="visible"/>
                                      </p:to>
                                    </p:set>
                                    <p:animEffect transition="in" filter="dissolve">
                                      <p:cBhvr>
                                        <p:cTn id="7" dur="500"/>
                                        <p:tgtEl>
                                          <p:spTgt spid="253">
                                            <p:bg/>
                                          </p:spTgt>
                                        </p:tgtEl>
                                      </p:cBhvr>
                                    </p:animEffect>
                                  </p:childTnLst>
                                </p:cTn>
                              </p:par>
                              <p:par>
                                <p:cTn id="8" presetID="9" presetClass="entr" presetSubtype="0" fill="hold" grpId="1" nodeType="withEffect">
                                  <p:stCondLst>
                                    <p:cond delay="0"/>
                                  </p:stCondLst>
                                  <p:iterate>
                                    <p:tmAbs val="0"/>
                                  </p:iterate>
                                  <p:childTnLst>
                                    <p:set>
                                      <p:cBhvr>
                                        <p:cTn id="9" fill="hold"/>
                                        <p:tgtEl>
                                          <p:spTgt spid="253">
                                            <p:txEl>
                                              <p:pRg st="0" end="0"/>
                                            </p:txEl>
                                          </p:spTgt>
                                        </p:tgtEl>
                                        <p:attrNameLst>
                                          <p:attrName>style.visibility</p:attrName>
                                        </p:attrNameLst>
                                      </p:cBhvr>
                                      <p:to>
                                        <p:strVal val="visible"/>
                                      </p:to>
                                    </p:set>
                                    <p:animEffect transition="in" filter="dissolve">
                                      <p:cBhvr>
                                        <p:cTn id="10" dur="500"/>
                                        <p:tgtEl>
                                          <p:spTgt spid="25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53">
                                            <p:txEl>
                                              <p:pRg st="1" end="1"/>
                                            </p:txEl>
                                          </p:spTgt>
                                        </p:tgtEl>
                                        <p:attrNameLst>
                                          <p:attrName>style.visibility</p:attrName>
                                        </p:attrNameLst>
                                      </p:cBhvr>
                                      <p:to>
                                        <p:strVal val="visible"/>
                                      </p:to>
                                    </p:set>
                                    <p:animEffect transition="in" filter="dissolve">
                                      <p:cBhvr>
                                        <p:cTn id="15" dur="500"/>
                                        <p:tgtEl>
                                          <p:spTgt spid="25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53">
                                            <p:txEl>
                                              <p:pRg st="2" end="2"/>
                                            </p:txEl>
                                          </p:spTgt>
                                        </p:tgtEl>
                                        <p:attrNameLst>
                                          <p:attrName>style.visibility</p:attrName>
                                        </p:attrNameLst>
                                      </p:cBhvr>
                                      <p:to>
                                        <p:strVal val="visible"/>
                                      </p:to>
                                    </p:set>
                                    <p:animEffect transition="in" filter="dissolve">
                                      <p:cBhvr>
                                        <p:cTn id="20" dur="500"/>
                                        <p:tgtEl>
                                          <p:spTgt spid="2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 grpId="1" build="p" animBg="1" advAuto="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56" name="Shape 256"/>
          <p:cNvSpPr>
            <a:spLocks noGrp="1"/>
          </p:cNvSpPr>
          <p:nvPr>
            <p:ph type="body" idx="1"/>
          </p:nvPr>
        </p:nvSpPr>
        <p:spPr>
          <a:xfrm>
            <a:off x="1195636" y="1090959"/>
            <a:ext cx="7255643" cy="5185123"/>
          </a:xfrm>
          <a:prstGeom prst="rect">
            <a:avLst/>
          </a:prstGeom>
        </p:spPr>
        <p:txBody>
          <a:bodyPr lIns="45719" tIns="45719" rIns="45719" bIns="45719"/>
          <a:lstStyle/>
          <a:p>
            <a:pPr marL="378047" indent="-378047" algn="l" defTabSz="896111">
              <a:spcBef>
                <a:spcPts val="800"/>
              </a:spcBef>
              <a:buSzPct val="100000"/>
              <a:buFont typeface="Arial"/>
              <a:buChar char="•"/>
              <a:defRPr sz="3136">
                <a:solidFill>
                  <a:srgbClr val="004376"/>
                </a:solidFill>
                <a:latin typeface="+mj-lt"/>
                <a:ea typeface="+mj-ea"/>
                <a:cs typeface="+mj-cs"/>
                <a:sym typeface="Century Schoolbook"/>
              </a:defRPr>
            </a:pPr>
            <a:r>
              <a:rPr sz="3528" i="1">
                <a:solidFill>
                  <a:srgbClr val="000000"/>
                </a:solidFill>
                <a:latin typeface="Cambria"/>
                <a:ea typeface="Cambria"/>
                <a:cs typeface="Cambria"/>
                <a:sym typeface="Cambria"/>
              </a:rPr>
              <a:t>“It is even more excusable to make a wrong decision sometimes than to be continually in a wavering position; to be hesitating, sometimes inclined in one direction, then in another. More perplexity and wretchedness result from thus hesitating and doubting than from sometimes moving too hastily.”</a:t>
            </a:r>
          </a:p>
          <a:p>
            <a:pPr indent="323595" algn="l" defTabSz="896111">
              <a:defRPr sz="3136">
                <a:solidFill>
                  <a:srgbClr val="004376"/>
                </a:solidFill>
                <a:latin typeface="+mj-lt"/>
                <a:ea typeface="+mj-ea"/>
                <a:cs typeface="+mj-cs"/>
                <a:sym typeface="Century Schoolbook"/>
              </a:defRPr>
            </a:pPr>
            <a:r>
              <a:rPr sz="3528" i="1">
                <a:solidFill>
                  <a:srgbClr val="FF2600"/>
                </a:solidFill>
                <a:latin typeface="Cambria"/>
                <a:ea typeface="Cambria"/>
                <a:cs typeface="Cambria"/>
                <a:sym typeface="Cambria"/>
              </a:rPr>
              <a:t>ChL 50</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8"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59" name="Shape 259"/>
          <p:cNvSpPr>
            <a:spLocks noGrp="1"/>
          </p:cNvSpPr>
          <p:nvPr>
            <p:ph type="title"/>
          </p:nvPr>
        </p:nvSpPr>
        <p:spPr>
          <a:xfrm>
            <a:off x="1265237" y="747812"/>
            <a:ext cx="6613526" cy="1584176"/>
          </a:xfrm>
          <a:prstGeom prst="rect">
            <a:avLst/>
          </a:prstGeom>
        </p:spPr>
        <p:txBody>
          <a:bodyPr lIns="45719" tIns="45719" rIns="45719" bIns="45719" anchor="t"/>
          <a:lstStyle>
            <a:lvl1pPr marL="558800" indent="-558800"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5. They seek God in order to attain their goal</a:t>
            </a:r>
          </a:p>
        </p:txBody>
      </p:sp>
      <p:sp>
        <p:nvSpPr>
          <p:cNvPr id="260" name="Shape 260"/>
          <p:cNvSpPr>
            <a:spLocks noGrp="1"/>
          </p:cNvSpPr>
          <p:nvPr>
            <p:ph type="body" idx="1"/>
          </p:nvPr>
        </p:nvSpPr>
        <p:spPr>
          <a:xfrm>
            <a:off x="1287189" y="2095127"/>
            <a:ext cx="7049295" cy="3585197"/>
          </a:xfrm>
          <a:prstGeom prst="rect">
            <a:avLst/>
          </a:prstGeom>
        </p:spPr>
        <p:txBody>
          <a:bodyPr lIns="45719" tIns="45719" rIns="45719" bIns="45719"/>
          <a:lstStyle>
            <a:lvl1pPr algn="l" defTabSz="877823">
              <a:spcBef>
                <a:spcPts val="800"/>
              </a:spcBef>
              <a:defRPr sz="3455">
                <a:latin typeface="Cambria"/>
                <a:ea typeface="Cambria"/>
                <a:cs typeface="Cambria"/>
                <a:sym typeface="Cambria"/>
              </a:defRPr>
            </a:lvl1pPr>
          </a:lstStyle>
          <a:p>
            <a:r>
              <a:t>We have the example of Nehemiah, that when he proposed to rebuild the walls, he sought God in prayer and made Him his partner in developing a plan and its implementation. That is why, when he received the king’s approval, Nehemiah exclaimed:</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60">
                                            <p:bg/>
                                          </p:spTgt>
                                        </p:tgtEl>
                                        <p:attrNameLst>
                                          <p:attrName>style.visibility</p:attrName>
                                        </p:attrNameLst>
                                      </p:cBhvr>
                                      <p:to>
                                        <p:strVal val="visible"/>
                                      </p:to>
                                    </p:set>
                                    <p:animEffect transition="in" filter="dissolve">
                                      <p:cBhvr>
                                        <p:cTn id="7" dur="500"/>
                                        <p:tgtEl>
                                          <p:spTgt spid="260">
                                            <p:bg/>
                                          </p:spTgt>
                                        </p:tgtEl>
                                      </p:cBhvr>
                                    </p:animEffect>
                                  </p:childTnLst>
                                </p:cTn>
                              </p:par>
                              <p:par>
                                <p:cTn id="8" presetID="9" presetClass="entr" presetSubtype="0" fill="hold" grpId="1" nodeType="withEffect">
                                  <p:stCondLst>
                                    <p:cond delay="0"/>
                                  </p:stCondLst>
                                  <p:iterate>
                                    <p:tmAbs val="0"/>
                                  </p:iterate>
                                  <p:childTnLst>
                                    <p:set>
                                      <p:cBhvr>
                                        <p:cTn id="9" fill="hold"/>
                                        <p:tgtEl>
                                          <p:spTgt spid="260">
                                            <p:txEl>
                                              <p:pRg st="0" end="0"/>
                                            </p:txEl>
                                          </p:spTgt>
                                        </p:tgtEl>
                                        <p:attrNameLst>
                                          <p:attrName>style.visibility</p:attrName>
                                        </p:attrNameLst>
                                      </p:cBhvr>
                                      <p:to>
                                        <p:strVal val="visible"/>
                                      </p:to>
                                    </p:set>
                                    <p:animEffect transition="in" filter="dissolve">
                                      <p:cBhvr>
                                        <p:cTn id="10" dur="500"/>
                                        <p:tgtEl>
                                          <p:spTgt spid="26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 grpId="1" build="p"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55" name="Shape 155"/>
          <p:cNvSpPr>
            <a:spLocks noGrp="1"/>
          </p:cNvSpPr>
          <p:nvPr>
            <p:ph type="title"/>
          </p:nvPr>
        </p:nvSpPr>
        <p:spPr>
          <a:xfrm>
            <a:off x="1500808" y="2937755"/>
            <a:ext cx="6610647" cy="982490"/>
          </a:xfrm>
          <a:prstGeom prst="rect">
            <a:avLst/>
          </a:prstGeom>
        </p:spPr>
        <p:txBody>
          <a:bodyPr lIns="45719" tIns="45719" rIns="45719" bIns="45719" anchor="t"/>
          <a:lstStyle>
            <a:lvl1pPr marL="1117600" indent="-1117600" algn="l" defTabSz="914400">
              <a:defRPr sz="5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I- </a:t>
            </a:r>
            <a:r>
              <a:rPr lang="en-GB" dirty="0"/>
              <a:t>Elders are leaders</a:t>
            </a:r>
            <a:r>
              <a:rPr dirty="0"/>
              <a:t> </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63" name="Shape 263"/>
          <p:cNvSpPr>
            <a:spLocks noGrp="1"/>
          </p:cNvSpPr>
          <p:nvPr>
            <p:ph type="body" sz="half" idx="1"/>
          </p:nvPr>
        </p:nvSpPr>
        <p:spPr>
          <a:xfrm>
            <a:off x="1195548" y="1823988"/>
            <a:ext cx="7006904" cy="2905894"/>
          </a:xfrm>
          <a:prstGeom prst="rect">
            <a:avLst/>
          </a:prstGeom>
        </p:spPr>
        <p:txBody>
          <a:bodyPr lIns="45719" tIns="45719" rIns="45719" bIns="45719"/>
          <a:lstStyle/>
          <a:p>
            <a:pPr algn="l" defTabSz="740663">
              <a:spcBef>
                <a:spcPts val="1000"/>
              </a:spcBef>
              <a:defRPr sz="4374" i="1">
                <a:latin typeface="Cambria"/>
                <a:ea typeface="Cambria"/>
                <a:cs typeface="Cambria"/>
                <a:sym typeface="Cambria"/>
              </a:defRPr>
            </a:pPr>
            <a:r>
              <a:t>“And because the gracious hand of my God was on me, the king granted my requests.”</a:t>
            </a:r>
          </a:p>
          <a:p>
            <a:pPr algn="l" defTabSz="740663">
              <a:defRPr sz="4374" i="1">
                <a:latin typeface="Cambria"/>
                <a:ea typeface="Cambria"/>
                <a:cs typeface="Cambria"/>
                <a:sym typeface="Cambria"/>
              </a:defRPr>
            </a:pPr>
            <a:r>
              <a:rPr>
                <a:solidFill>
                  <a:srgbClr val="FF2600"/>
                </a:solidFill>
              </a:rPr>
              <a:t>Nehemiah 2:8</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66" name="Shape 266"/>
          <p:cNvSpPr>
            <a:spLocks noGrp="1"/>
          </p:cNvSpPr>
          <p:nvPr>
            <p:ph type="title"/>
          </p:nvPr>
        </p:nvSpPr>
        <p:spPr>
          <a:xfrm>
            <a:off x="1661343" y="442764"/>
            <a:ext cx="7568308" cy="1284288"/>
          </a:xfrm>
          <a:prstGeom prst="rect">
            <a:avLst/>
          </a:prstGeom>
        </p:spPr>
        <p:txBody>
          <a:bodyPr lIns="45719" tIns="45719" rIns="45719" bIns="45719" anchor="t"/>
          <a:lstStyle/>
          <a:p>
            <a:pPr algn="l" defTabSz="914400">
              <a:defRPr sz="3600" b="1">
                <a:solidFill>
                  <a:srgbClr val="A00000"/>
                </a:solidFill>
                <a:effectLst>
                  <a:outerShdw blurRad="38100" dist="38100" dir="2700000" rotWithShape="0">
                    <a:srgbClr val="000000">
                      <a:alpha val="43137"/>
                    </a:srgbClr>
                  </a:outerShdw>
                </a:effectLst>
                <a:latin typeface="Cambria"/>
                <a:ea typeface="Cambria"/>
                <a:cs typeface="Cambria"/>
                <a:sym typeface="Cambria"/>
              </a:defRPr>
            </a:pPr>
            <a:r>
              <a:t>Later on when the project was finished, Nehemiah again said</a:t>
            </a:r>
            <a:r>
              <a:rPr>
                <a:latin typeface="+mj-lt"/>
                <a:ea typeface="+mj-ea"/>
                <a:cs typeface="+mj-cs"/>
                <a:sym typeface="Century Schoolbook"/>
              </a:rPr>
              <a:t>:</a:t>
            </a:r>
          </a:p>
        </p:txBody>
      </p:sp>
      <p:sp>
        <p:nvSpPr>
          <p:cNvPr id="267" name="Shape 267"/>
          <p:cNvSpPr>
            <a:spLocks noGrp="1"/>
          </p:cNvSpPr>
          <p:nvPr>
            <p:ph type="body" idx="1"/>
          </p:nvPr>
        </p:nvSpPr>
        <p:spPr>
          <a:xfrm>
            <a:off x="789223" y="1633116"/>
            <a:ext cx="7435107" cy="4732016"/>
          </a:xfrm>
          <a:prstGeom prst="rect">
            <a:avLst/>
          </a:prstGeom>
        </p:spPr>
        <p:txBody>
          <a:bodyPr lIns="45719" tIns="45719" rIns="45719" bIns="45719"/>
          <a:lstStyle/>
          <a:p>
            <a:pPr algn="l" defTabSz="914400">
              <a:spcBef>
                <a:spcPts val="800"/>
              </a:spcBef>
              <a:defRPr sz="3600" i="1">
                <a:latin typeface="Cambria"/>
                <a:ea typeface="Cambria"/>
                <a:cs typeface="Cambria"/>
                <a:sym typeface="Cambria"/>
              </a:defRPr>
            </a:pPr>
            <a:r>
              <a:t>“So the wall was completed on the twenty-fifth of Elul, in fifty-two days. When all our enemies heard about this, all the surrounding nations were afraid and lost their self-confidence, because </a:t>
            </a:r>
            <a:r>
              <a:rPr b="1"/>
              <a:t>they realized that this work had been done with the help of our God</a:t>
            </a:r>
            <a:r>
              <a:t>.”</a:t>
            </a:r>
            <a:endParaRPr>
              <a:effectLst>
                <a:outerShdw blurRad="38100" dist="38100" dir="2700000" rotWithShape="0">
                  <a:srgbClr val="000000">
                    <a:alpha val="43137"/>
                  </a:srgbClr>
                </a:outerShdw>
              </a:effectLst>
            </a:endParaRPr>
          </a:p>
          <a:p>
            <a:pPr algn="l" defTabSz="914400">
              <a:defRPr sz="3600" i="1">
                <a:latin typeface="Cambria"/>
                <a:ea typeface="Cambria"/>
                <a:cs typeface="Cambria"/>
                <a:sym typeface="Cambria"/>
              </a:defRPr>
            </a:pPr>
            <a:r>
              <a:rPr>
                <a:solidFill>
                  <a:srgbClr val="FF2600"/>
                </a:solidFill>
              </a:rPr>
              <a:t>Nehemiah 6:15-16</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67">
                                            <p:bg/>
                                          </p:spTgt>
                                        </p:tgtEl>
                                        <p:attrNameLst>
                                          <p:attrName>style.visibility</p:attrName>
                                        </p:attrNameLst>
                                      </p:cBhvr>
                                      <p:to>
                                        <p:strVal val="visible"/>
                                      </p:to>
                                    </p:set>
                                    <p:animEffect transition="in" filter="dissolve">
                                      <p:cBhvr>
                                        <p:cTn id="7" dur="500"/>
                                        <p:tgtEl>
                                          <p:spTgt spid="267">
                                            <p:bg/>
                                          </p:spTgt>
                                        </p:tgtEl>
                                      </p:cBhvr>
                                    </p:animEffect>
                                  </p:childTnLst>
                                </p:cTn>
                              </p:par>
                              <p:par>
                                <p:cTn id="8" presetID="9" presetClass="entr" presetSubtype="0" fill="hold" grpId="1" nodeType="withEffect">
                                  <p:stCondLst>
                                    <p:cond delay="0"/>
                                  </p:stCondLst>
                                  <p:iterate>
                                    <p:tmAbs val="0"/>
                                  </p:iterate>
                                  <p:childTnLst>
                                    <p:set>
                                      <p:cBhvr>
                                        <p:cTn id="9" fill="hold"/>
                                        <p:tgtEl>
                                          <p:spTgt spid="267">
                                            <p:txEl>
                                              <p:pRg st="0" end="0"/>
                                            </p:txEl>
                                          </p:spTgt>
                                        </p:tgtEl>
                                        <p:attrNameLst>
                                          <p:attrName>style.visibility</p:attrName>
                                        </p:attrNameLst>
                                      </p:cBhvr>
                                      <p:to>
                                        <p:strVal val="visible"/>
                                      </p:to>
                                    </p:set>
                                    <p:animEffect transition="in" filter="dissolve">
                                      <p:cBhvr>
                                        <p:cTn id="10" dur="500"/>
                                        <p:tgtEl>
                                          <p:spTgt spid="26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67">
                                            <p:txEl>
                                              <p:pRg st="1" end="1"/>
                                            </p:txEl>
                                          </p:spTgt>
                                        </p:tgtEl>
                                        <p:attrNameLst>
                                          <p:attrName>style.visibility</p:attrName>
                                        </p:attrNameLst>
                                      </p:cBhvr>
                                      <p:to>
                                        <p:strVal val="visible"/>
                                      </p:to>
                                    </p:set>
                                    <p:animEffect transition="in" filter="dissolve">
                                      <p:cBhvr>
                                        <p:cTn id="15" dur="500"/>
                                        <p:tgtEl>
                                          <p:spTgt spid="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 grpId="1" build="p" animBg="1" advAuto="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9"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70" name="Shape 270"/>
          <p:cNvSpPr>
            <a:spLocks noGrp="1"/>
          </p:cNvSpPr>
          <p:nvPr>
            <p:ph type="body" idx="1"/>
          </p:nvPr>
        </p:nvSpPr>
        <p:spPr>
          <a:xfrm>
            <a:off x="1154608" y="1358156"/>
            <a:ext cx="6834784" cy="4395688"/>
          </a:xfrm>
          <a:prstGeom prst="rect">
            <a:avLst/>
          </a:prstGeom>
        </p:spPr>
        <p:txBody>
          <a:bodyPr lIns="45719" tIns="45719" rIns="45719" bIns="45719"/>
          <a:lstStyle>
            <a:lvl1pPr algn="l" defTabSz="914400">
              <a:spcBef>
                <a:spcPts val="900"/>
              </a:spcBef>
              <a:defRPr sz="4000">
                <a:latin typeface="Cambria"/>
                <a:ea typeface="Cambria"/>
                <a:cs typeface="Cambria"/>
                <a:sym typeface="Cambria"/>
              </a:defRPr>
            </a:lvl1pPr>
          </a:lstStyle>
          <a:p>
            <a:r>
              <a:t>Nehemiah made God his partner and when the work was done, he gave God the glory that only God deserves. This is what successful leaders do in the context of spiritual leadership.</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2"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73" name="Shape 273"/>
          <p:cNvSpPr>
            <a:spLocks noGrp="1"/>
          </p:cNvSpPr>
          <p:nvPr>
            <p:ph type="title"/>
          </p:nvPr>
        </p:nvSpPr>
        <p:spPr>
          <a:xfrm>
            <a:off x="755538" y="2251224"/>
            <a:ext cx="7952507" cy="3168352"/>
          </a:xfrm>
          <a:prstGeom prst="rect">
            <a:avLst/>
          </a:prstGeom>
        </p:spPr>
        <p:txBody>
          <a:bodyPr lIns="45719" tIns="45719" rIns="45719" bIns="45719" anchor="t"/>
          <a:lstStyle>
            <a:lvl1pPr marL="1257300" indent="-1257300" algn="l" defTabSz="914400">
              <a:defRPr sz="6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I</a:t>
            </a:r>
            <a:r>
              <a:rPr lang="en-GB" dirty="0"/>
              <a:t>II</a:t>
            </a:r>
            <a:r>
              <a:rPr dirty="0"/>
              <a:t>- Practical advice for spiritual leaders</a:t>
            </a: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5"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76" name="Shape 276"/>
          <p:cNvSpPr>
            <a:spLocks noGrp="1"/>
          </p:cNvSpPr>
          <p:nvPr>
            <p:ph type="body" idx="1"/>
          </p:nvPr>
        </p:nvSpPr>
        <p:spPr>
          <a:xfrm>
            <a:off x="1223615" y="859606"/>
            <a:ext cx="7205068" cy="5138788"/>
          </a:xfrm>
          <a:prstGeom prst="rect">
            <a:avLst/>
          </a:prstGeom>
        </p:spPr>
        <p:txBody>
          <a:bodyPr lIns="45719" tIns="45719" rIns="45719" bIns="45719"/>
          <a:lstStyle/>
          <a:p>
            <a:pPr marL="336042" indent="-336042" algn="l" defTabSz="896111">
              <a:spcBef>
                <a:spcPts val="900"/>
              </a:spcBef>
              <a:buSzPct val="100000"/>
              <a:buFont typeface="Arial"/>
              <a:buChar char="•"/>
              <a:defRPr sz="3920">
                <a:latin typeface="Cambria"/>
                <a:ea typeface="Cambria"/>
                <a:cs typeface="Cambria"/>
                <a:sym typeface="Cambria"/>
              </a:defRPr>
            </a:pPr>
            <a:r>
              <a:t>Daily rebel against </a:t>
            </a:r>
            <a:r>
              <a:rPr b="1" i="1"/>
              <a:t>mediocrity</a:t>
            </a:r>
            <a:r>
              <a:rPr i="1"/>
              <a:t>.</a:t>
            </a:r>
          </a:p>
          <a:p>
            <a:pPr marL="336042" indent="-336042" algn="l" defTabSz="896111">
              <a:spcBef>
                <a:spcPts val="900"/>
              </a:spcBef>
              <a:buSzPct val="100000"/>
              <a:buFont typeface="Arial"/>
              <a:buChar char="•"/>
              <a:defRPr sz="3920">
                <a:latin typeface="Cambria"/>
                <a:ea typeface="Cambria"/>
                <a:cs typeface="Cambria"/>
                <a:sym typeface="Cambria"/>
              </a:defRPr>
            </a:pPr>
            <a:r>
              <a:t>Keep yourselves </a:t>
            </a:r>
            <a:r>
              <a:rPr b="1" i="1"/>
              <a:t>improving constantly</a:t>
            </a:r>
            <a:r>
              <a:rPr i="1"/>
              <a:t>.</a:t>
            </a:r>
          </a:p>
          <a:p>
            <a:pPr marL="336042" indent="-336042" algn="l" defTabSz="896111">
              <a:spcBef>
                <a:spcPts val="900"/>
              </a:spcBef>
              <a:buSzPct val="100000"/>
              <a:buFont typeface="Arial"/>
              <a:buChar char="•"/>
              <a:defRPr sz="3920">
                <a:latin typeface="Cambria"/>
                <a:ea typeface="Cambria"/>
                <a:cs typeface="Cambria"/>
                <a:sym typeface="Cambria"/>
              </a:defRPr>
            </a:pPr>
            <a:r>
              <a:t>Always seek </a:t>
            </a:r>
            <a:r>
              <a:rPr b="1" i="1"/>
              <a:t>excellence</a:t>
            </a:r>
            <a:r>
              <a:rPr i="1"/>
              <a:t>.</a:t>
            </a:r>
          </a:p>
          <a:p>
            <a:pPr marL="336042" indent="-336042" algn="l" defTabSz="896111">
              <a:spcBef>
                <a:spcPts val="900"/>
              </a:spcBef>
              <a:buSzPct val="100000"/>
              <a:buFont typeface="Arial"/>
              <a:buChar char="•"/>
              <a:defRPr sz="3920">
                <a:latin typeface="Cambria"/>
                <a:ea typeface="Cambria"/>
                <a:cs typeface="Cambria"/>
                <a:sym typeface="Cambria"/>
              </a:defRPr>
            </a:pPr>
            <a:r>
              <a:t>Accomplish more than is </a:t>
            </a:r>
            <a:r>
              <a:rPr b="1" i="1"/>
              <a:t>expected</a:t>
            </a:r>
            <a:r>
              <a:rPr i="1"/>
              <a:t>.</a:t>
            </a:r>
          </a:p>
          <a:p>
            <a:pPr marL="336042" indent="-336042" algn="l" defTabSz="896111">
              <a:spcBef>
                <a:spcPts val="900"/>
              </a:spcBef>
              <a:buSzPct val="100000"/>
              <a:buFont typeface="Arial"/>
              <a:buChar char="•"/>
              <a:defRPr sz="3920">
                <a:latin typeface="Cambria"/>
                <a:ea typeface="Cambria"/>
                <a:cs typeface="Cambria"/>
                <a:sym typeface="Cambria"/>
              </a:defRPr>
            </a:pPr>
            <a:r>
              <a:rPr b="1" i="1"/>
              <a:t>Do not be satisfied</a:t>
            </a:r>
            <a:r>
              <a:t> only achieving what is requested.</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76">
                                            <p:bg/>
                                          </p:spTgt>
                                        </p:tgtEl>
                                        <p:attrNameLst>
                                          <p:attrName>style.visibility</p:attrName>
                                        </p:attrNameLst>
                                      </p:cBhvr>
                                      <p:to>
                                        <p:strVal val="visible"/>
                                      </p:to>
                                    </p:set>
                                    <p:animEffect transition="in" filter="dissolve">
                                      <p:cBhvr>
                                        <p:cTn id="7" dur="500"/>
                                        <p:tgtEl>
                                          <p:spTgt spid="276">
                                            <p:bg/>
                                          </p:spTgt>
                                        </p:tgtEl>
                                      </p:cBhvr>
                                    </p:animEffect>
                                  </p:childTnLst>
                                </p:cTn>
                              </p:par>
                              <p:par>
                                <p:cTn id="8" presetID="9" presetClass="entr" presetSubtype="0" fill="hold" grpId="1" nodeType="withEffect">
                                  <p:stCondLst>
                                    <p:cond delay="0"/>
                                  </p:stCondLst>
                                  <p:iterate>
                                    <p:tmAbs val="0"/>
                                  </p:iterate>
                                  <p:childTnLst>
                                    <p:set>
                                      <p:cBhvr>
                                        <p:cTn id="9" fill="hold"/>
                                        <p:tgtEl>
                                          <p:spTgt spid="276">
                                            <p:txEl>
                                              <p:pRg st="0" end="0"/>
                                            </p:txEl>
                                          </p:spTgt>
                                        </p:tgtEl>
                                        <p:attrNameLst>
                                          <p:attrName>style.visibility</p:attrName>
                                        </p:attrNameLst>
                                      </p:cBhvr>
                                      <p:to>
                                        <p:strVal val="visible"/>
                                      </p:to>
                                    </p:set>
                                    <p:animEffect transition="in" filter="dissolve">
                                      <p:cBhvr>
                                        <p:cTn id="10" dur="500"/>
                                        <p:tgtEl>
                                          <p:spTgt spid="27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76">
                                            <p:txEl>
                                              <p:pRg st="1" end="1"/>
                                            </p:txEl>
                                          </p:spTgt>
                                        </p:tgtEl>
                                        <p:attrNameLst>
                                          <p:attrName>style.visibility</p:attrName>
                                        </p:attrNameLst>
                                      </p:cBhvr>
                                      <p:to>
                                        <p:strVal val="visible"/>
                                      </p:to>
                                    </p:set>
                                    <p:animEffect transition="in" filter="dissolve">
                                      <p:cBhvr>
                                        <p:cTn id="15" dur="500"/>
                                        <p:tgtEl>
                                          <p:spTgt spid="27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76">
                                            <p:txEl>
                                              <p:pRg st="2" end="2"/>
                                            </p:txEl>
                                          </p:spTgt>
                                        </p:tgtEl>
                                        <p:attrNameLst>
                                          <p:attrName>style.visibility</p:attrName>
                                        </p:attrNameLst>
                                      </p:cBhvr>
                                      <p:to>
                                        <p:strVal val="visible"/>
                                      </p:to>
                                    </p:set>
                                    <p:animEffect transition="in" filter="dissolve">
                                      <p:cBhvr>
                                        <p:cTn id="20" dur="500"/>
                                        <p:tgtEl>
                                          <p:spTgt spid="27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76">
                                            <p:txEl>
                                              <p:pRg st="3" end="3"/>
                                            </p:txEl>
                                          </p:spTgt>
                                        </p:tgtEl>
                                        <p:attrNameLst>
                                          <p:attrName>style.visibility</p:attrName>
                                        </p:attrNameLst>
                                      </p:cBhvr>
                                      <p:to>
                                        <p:strVal val="visible"/>
                                      </p:to>
                                    </p:set>
                                    <p:animEffect transition="in" filter="dissolve">
                                      <p:cBhvr>
                                        <p:cTn id="25" dur="500"/>
                                        <p:tgtEl>
                                          <p:spTgt spid="276">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76">
                                            <p:txEl>
                                              <p:pRg st="4" end="4"/>
                                            </p:txEl>
                                          </p:spTgt>
                                        </p:tgtEl>
                                        <p:attrNameLst>
                                          <p:attrName>style.visibility</p:attrName>
                                        </p:attrNameLst>
                                      </p:cBhvr>
                                      <p:to>
                                        <p:strVal val="visible"/>
                                      </p:to>
                                    </p:set>
                                    <p:animEffect transition="in" filter="dissolve">
                                      <p:cBhvr>
                                        <p:cTn id="30" dur="500"/>
                                        <p:tgtEl>
                                          <p:spTgt spid="2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 grpId="1" build="p" animBg="1" advAuto="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8"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79" name="Shape 279"/>
          <p:cNvSpPr>
            <a:spLocks noGrp="1"/>
          </p:cNvSpPr>
          <p:nvPr>
            <p:ph type="body" idx="1"/>
          </p:nvPr>
        </p:nvSpPr>
        <p:spPr>
          <a:xfrm>
            <a:off x="1034827" y="886619"/>
            <a:ext cx="6642546" cy="5412383"/>
          </a:xfrm>
          <a:prstGeom prst="rect">
            <a:avLst/>
          </a:prstGeom>
        </p:spPr>
        <p:txBody>
          <a:bodyPr lIns="45719" tIns="45719" rIns="45719" bIns="45719"/>
          <a:lstStyle/>
          <a:p>
            <a:pPr marL="318896" indent="-318896" algn="l" defTabSz="850391">
              <a:spcBef>
                <a:spcPts val="800"/>
              </a:spcBef>
              <a:buSzPct val="100000"/>
              <a:buFont typeface="Arial"/>
              <a:buChar char="•"/>
              <a:defRPr sz="3720">
                <a:latin typeface="Cambria"/>
                <a:ea typeface="Cambria"/>
                <a:cs typeface="Cambria"/>
                <a:sym typeface="Cambria"/>
              </a:defRPr>
            </a:pPr>
            <a:r>
              <a:rPr b="1" i="1"/>
              <a:t>Inspire</a:t>
            </a:r>
            <a:r>
              <a:t> others.</a:t>
            </a:r>
          </a:p>
          <a:p>
            <a:pPr marL="318896" indent="-318896" algn="l" defTabSz="850391">
              <a:spcBef>
                <a:spcPts val="800"/>
              </a:spcBef>
              <a:buSzPct val="100000"/>
              <a:buFont typeface="Arial"/>
              <a:buChar char="•"/>
              <a:defRPr sz="3720">
                <a:latin typeface="Cambria"/>
                <a:ea typeface="Cambria"/>
                <a:cs typeface="Cambria"/>
                <a:sym typeface="Cambria"/>
              </a:defRPr>
            </a:pPr>
            <a:r>
              <a:rPr b="1" i="1"/>
              <a:t>Pray</a:t>
            </a:r>
            <a:r>
              <a:t> constantly.</a:t>
            </a:r>
          </a:p>
          <a:p>
            <a:pPr marL="318896" indent="-318896" algn="l" defTabSz="850391">
              <a:spcBef>
                <a:spcPts val="800"/>
              </a:spcBef>
              <a:buSzPct val="100000"/>
              <a:buFont typeface="Arial"/>
              <a:buChar char="•"/>
              <a:defRPr sz="3720">
                <a:latin typeface="Cambria"/>
                <a:ea typeface="Cambria"/>
                <a:cs typeface="Cambria"/>
                <a:sym typeface="Cambria"/>
              </a:defRPr>
            </a:pPr>
            <a:r>
              <a:t>Do not let a day go by without </a:t>
            </a:r>
            <a:r>
              <a:rPr b="1" i="1"/>
              <a:t>studying the Bible</a:t>
            </a:r>
            <a:r>
              <a:rPr i="1"/>
              <a:t>.</a:t>
            </a:r>
          </a:p>
          <a:p>
            <a:pPr marL="318896" indent="-318896" algn="l" defTabSz="850391">
              <a:spcBef>
                <a:spcPts val="800"/>
              </a:spcBef>
              <a:buSzPct val="100000"/>
              <a:buFont typeface="Arial"/>
              <a:buChar char="•"/>
              <a:defRPr sz="3720">
                <a:latin typeface="Cambria"/>
                <a:ea typeface="Cambria"/>
                <a:cs typeface="Cambria"/>
                <a:sym typeface="Cambria"/>
              </a:defRPr>
            </a:pPr>
            <a:r>
              <a:t>Do not give place to </a:t>
            </a:r>
            <a:r>
              <a:rPr b="1" i="1"/>
              <a:t>pride in your heart</a:t>
            </a:r>
            <a:r>
              <a:rPr i="1"/>
              <a:t>.</a:t>
            </a:r>
          </a:p>
          <a:p>
            <a:pPr marL="318896" indent="-318896" algn="l" defTabSz="850391">
              <a:spcBef>
                <a:spcPts val="800"/>
              </a:spcBef>
              <a:buSzPct val="100000"/>
              <a:buFont typeface="Arial"/>
              <a:buChar char="•"/>
              <a:defRPr sz="3720">
                <a:latin typeface="Cambria"/>
                <a:ea typeface="Cambria"/>
                <a:cs typeface="Cambria"/>
                <a:sym typeface="Cambria"/>
              </a:defRPr>
            </a:pPr>
            <a:r>
              <a:t>Get into the habit of giving the </a:t>
            </a:r>
            <a:r>
              <a:rPr b="1" i="1"/>
              <a:t>glory to God when you succeed</a:t>
            </a:r>
            <a:r>
              <a:rPr i="1"/>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79">
                                            <p:bg/>
                                          </p:spTgt>
                                        </p:tgtEl>
                                        <p:attrNameLst>
                                          <p:attrName>style.visibility</p:attrName>
                                        </p:attrNameLst>
                                      </p:cBhvr>
                                      <p:to>
                                        <p:strVal val="visible"/>
                                      </p:to>
                                    </p:set>
                                    <p:animEffect transition="in" filter="dissolve">
                                      <p:cBhvr>
                                        <p:cTn id="7" dur="500"/>
                                        <p:tgtEl>
                                          <p:spTgt spid="279">
                                            <p:bg/>
                                          </p:spTgt>
                                        </p:tgtEl>
                                      </p:cBhvr>
                                    </p:animEffect>
                                  </p:childTnLst>
                                </p:cTn>
                              </p:par>
                              <p:par>
                                <p:cTn id="8" presetID="9" presetClass="entr" presetSubtype="0" fill="hold" grpId="1" nodeType="withEffect">
                                  <p:stCondLst>
                                    <p:cond delay="0"/>
                                  </p:stCondLst>
                                  <p:iterate>
                                    <p:tmAbs val="0"/>
                                  </p:iterate>
                                  <p:childTnLst>
                                    <p:set>
                                      <p:cBhvr>
                                        <p:cTn id="9" fill="hold"/>
                                        <p:tgtEl>
                                          <p:spTgt spid="279">
                                            <p:txEl>
                                              <p:pRg st="0" end="0"/>
                                            </p:txEl>
                                          </p:spTgt>
                                        </p:tgtEl>
                                        <p:attrNameLst>
                                          <p:attrName>style.visibility</p:attrName>
                                        </p:attrNameLst>
                                      </p:cBhvr>
                                      <p:to>
                                        <p:strVal val="visible"/>
                                      </p:to>
                                    </p:set>
                                    <p:animEffect transition="in" filter="dissolve">
                                      <p:cBhvr>
                                        <p:cTn id="10" dur="500"/>
                                        <p:tgtEl>
                                          <p:spTgt spid="27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79">
                                            <p:txEl>
                                              <p:pRg st="1" end="1"/>
                                            </p:txEl>
                                          </p:spTgt>
                                        </p:tgtEl>
                                        <p:attrNameLst>
                                          <p:attrName>style.visibility</p:attrName>
                                        </p:attrNameLst>
                                      </p:cBhvr>
                                      <p:to>
                                        <p:strVal val="visible"/>
                                      </p:to>
                                    </p:set>
                                    <p:animEffect transition="in" filter="dissolve">
                                      <p:cBhvr>
                                        <p:cTn id="15" dur="500"/>
                                        <p:tgtEl>
                                          <p:spTgt spid="27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79">
                                            <p:txEl>
                                              <p:pRg st="2" end="2"/>
                                            </p:txEl>
                                          </p:spTgt>
                                        </p:tgtEl>
                                        <p:attrNameLst>
                                          <p:attrName>style.visibility</p:attrName>
                                        </p:attrNameLst>
                                      </p:cBhvr>
                                      <p:to>
                                        <p:strVal val="visible"/>
                                      </p:to>
                                    </p:set>
                                    <p:animEffect transition="in" filter="dissolve">
                                      <p:cBhvr>
                                        <p:cTn id="20" dur="500"/>
                                        <p:tgtEl>
                                          <p:spTgt spid="27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79">
                                            <p:txEl>
                                              <p:pRg st="3" end="3"/>
                                            </p:txEl>
                                          </p:spTgt>
                                        </p:tgtEl>
                                        <p:attrNameLst>
                                          <p:attrName>style.visibility</p:attrName>
                                        </p:attrNameLst>
                                      </p:cBhvr>
                                      <p:to>
                                        <p:strVal val="visible"/>
                                      </p:to>
                                    </p:set>
                                    <p:animEffect transition="in" filter="dissolve">
                                      <p:cBhvr>
                                        <p:cTn id="25" dur="500"/>
                                        <p:tgtEl>
                                          <p:spTgt spid="27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79">
                                            <p:txEl>
                                              <p:pRg st="4" end="4"/>
                                            </p:txEl>
                                          </p:spTgt>
                                        </p:tgtEl>
                                        <p:attrNameLst>
                                          <p:attrName>style.visibility</p:attrName>
                                        </p:attrNameLst>
                                      </p:cBhvr>
                                      <p:to>
                                        <p:strVal val="visible"/>
                                      </p:to>
                                    </p:set>
                                    <p:animEffect transition="in" filter="dissolve">
                                      <p:cBhvr>
                                        <p:cTn id="30" dur="500"/>
                                        <p:tgtEl>
                                          <p:spTgt spid="2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 grpId="1" build="p" animBg="1" advAuto="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82" name="Shape 282"/>
          <p:cNvSpPr>
            <a:spLocks noGrp="1"/>
          </p:cNvSpPr>
          <p:nvPr>
            <p:ph type="body" idx="1"/>
          </p:nvPr>
        </p:nvSpPr>
        <p:spPr>
          <a:xfrm>
            <a:off x="1392510" y="1094457"/>
            <a:ext cx="6841580" cy="5024686"/>
          </a:xfrm>
          <a:prstGeom prst="rect">
            <a:avLst/>
          </a:prstGeom>
        </p:spPr>
        <p:txBody>
          <a:bodyPr lIns="45719" tIns="45719" rIns="45719" bIns="45719"/>
          <a:lstStyle/>
          <a:p>
            <a:pPr marL="294894" indent="-294894" algn="l" defTabSz="786384">
              <a:spcBef>
                <a:spcPts val="800"/>
              </a:spcBef>
              <a:buSzPct val="100000"/>
              <a:buFont typeface="Arial"/>
              <a:buChar char="•"/>
              <a:defRPr sz="3440">
                <a:latin typeface="Cambria"/>
                <a:ea typeface="Cambria"/>
                <a:cs typeface="Cambria"/>
                <a:sym typeface="Cambria"/>
              </a:defRPr>
            </a:pPr>
            <a:r>
              <a:t>Be vigilant about not letting your labor become a </a:t>
            </a:r>
            <a:r>
              <a:rPr b="1" i="1"/>
              <a:t>routine; this could destroy you</a:t>
            </a:r>
            <a:r>
              <a:rPr i="1"/>
              <a:t>.</a:t>
            </a:r>
          </a:p>
          <a:p>
            <a:pPr marL="294894" indent="-294894" algn="l" defTabSz="786384">
              <a:spcBef>
                <a:spcPts val="800"/>
              </a:spcBef>
              <a:buSzPct val="100000"/>
              <a:buFont typeface="Arial"/>
              <a:buChar char="•"/>
              <a:defRPr sz="3440">
                <a:latin typeface="Cambria"/>
                <a:ea typeface="Cambria"/>
                <a:cs typeface="Cambria"/>
                <a:sym typeface="Cambria"/>
              </a:defRPr>
            </a:pPr>
            <a:r>
              <a:t>Do not forget to be </a:t>
            </a:r>
            <a:r>
              <a:rPr b="1" i="1"/>
              <a:t>responsible about your duties</a:t>
            </a:r>
            <a:r>
              <a:rPr i="1"/>
              <a:t>.</a:t>
            </a:r>
          </a:p>
          <a:p>
            <a:pPr marL="294894" indent="-294894" algn="l" defTabSz="786384">
              <a:spcBef>
                <a:spcPts val="800"/>
              </a:spcBef>
              <a:buSzPct val="100000"/>
              <a:buFont typeface="Arial"/>
              <a:buChar char="•"/>
              <a:defRPr sz="3440">
                <a:latin typeface="Cambria"/>
                <a:ea typeface="Cambria"/>
                <a:cs typeface="Cambria"/>
                <a:sym typeface="Cambria"/>
              </a:defRPr>
            </a:pPr>
            <a:r>
              <a:rPr b="1" i="1"/>
              <a:t>Be passionate</a:t>
            </a:r>
            <a:r>
              <a:t> about your work.</a:t>
            </a:r>
          </a:p>
          <a:p>
            <a:pPr marL="294894" indent="-294894" algn="l" defTabSz="786384">
              <a:spcBef>
                <a:spcPts val="800"/>
              </a:spcBef>
              <a:buSzPct val="100000"/>
              <a:buFont typeface="Arial"/>
              <a:buChar char="•"/>
              <a:defRPr sz="3440">
                <a:latin typeface="Cambria"/>
                <a:ea typeface="Cambria"/>
                <a:cs typeface="Cambria"/>
                <a:sym typeface="Cambria"/>
              </a:defRPr>
            </a:pPr>
            <a:r>
              <a:rPr b="1" i="1"/>
              <a:t>Be practical</a:t>
            </a:r>
            <a:r>
              <a:t> and use common sense.</a:t>
            </a:r>
          </a:p>
          <a:p>
            <a:pPr marL="294894" indent="-294894" algn="l" defTabSz="786384">
              <a:spcBef>
                <a:spcPts val="800"/>
              </a:spcBef>
              <a:buSzPct val="100000"/>
              <a:buFont typeface="Arial"/>
              <a:buChar char="•"/>
              <a:defRPr sz="3440">
                <a:latin typeface="Cambria"/>
                <a:ea typeface="Cambria"/>
                <a:cs typeface="Cambria"/>
                <a:sym typeface="Cambria"/>
              </a:defRPr>
            </a:pPr>
            <a:r>
              <a:t>Keep a good sense of </a:t>
            </a:r>
            <a:r>
              <a:rPr b="1" i="1"/>
              <a:t>humor</a:t>
            </a:r>
            <a:r>
              <a:rPr i="1"/>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82">
                                            <p:bg/>
                                          </p:spTgt>
                                        </p:tgtEl>
                                        <p:attrNameLst>
                                          <p:attrName>style.visibility</p:attrName>
                                        </p:attrNameLst>
                                      </p:cBhvr>
                                      <p:to>
                                        <p:strVal val="visible"/>
                                      </p:to>
                                    </p:set>
                                    <p:animEffect transition="in" filter="dissolve">
                                      <p:cBhvr>
                                        <p:cTn id="7" dur="500"/>
                                        <p:tgtEl>
                                          <p:spTgt spid="282">
                                            <p:bg/>
                                          </p:spTgt>
                                        </p:tgtEl>
                                      </p:cBhvr>
                                    </p:animEffect>
                                  </p:childTnLst>
                                </p:cTn>
                              </p:par>
                              <p:par>
                                <p:cTn id="8" presetID="9" presetClass="entr" presetSubtype="0" fill="hold" grpId="1" nodeType="withEffect">
                                  <p:stCondLst>
                                    <p:cond delay="0"/>
                                  </p:stCondLst>
                                  <p:iterate>
                                    <p:tmAbs val="0"/>
                                  </p:iterate>
                                  <p:childTnLst>
                                    <p:set>
                                      <p:cBhvr>
                                        <p:cTn id="9" fill="hold"/>
                                        <p:tgtEl>
                                          <p:spTgt spid="282">
                                            <p:txEl>
                                              <p:pRg st="0" end="0"/>
                                            </p:txEl>
                                          </p:spTgt>
                                        </p:tgtEl>
                                        <p:attrNameLst>
                                          <p:attrName>style.visibility</p:attrName>
                                        </p:attrNameLst>
                                      </p:cBhvr>
                                      <p:to>
                                        <p:strVal val="visible"/>
                                      </p:to>
                                    </p:set>
                                    <p:animEffect transition="in" filter="dissolve">
                                      <p:cBhvr>
                                        <p:cTn id="10" dur="500"/>
                                        <p:tgtEl>
                                          <p:spTgt spid="28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82">
                                            <p:txEl>
                                              <p:pRg st="1" end="1"/>
                                            </p:txEl>
                                          </p:spTgt>
                                        </p:tgtEl>
                                        <p:attrNameLst>
                                          <p:attrName>style.visibility</p:attrName>
                                        </p:attrNameLst>
                                      </p:cBhvr>
                                      <p:to>
                                        <p:strVal val="visible"/>
                                      </p:to>
                                    </p:set>
                                    <p:animEffect transition="in" filter="dissolve">
                                      <p:cBhvr>
                                        <p:cTn id="15" dur="500"/>
                                        <p:tgtEl>
                                          <p:spTgt spid="28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82">
                                            <p:txEl>
                                              <p:pRg st="2" end="2"/>
                                            </p:txEl>
                                          </p:spTgt>
                                        </p:tgtEl>
                                        <p:attrNameLst>
                                          <p:attrName>style.visibility</p:attrName>
                                        </p:attrNameLst>
                                      </p:cBhvr>
                                      <p:to>
                                        <p:strVal val="visible"/>
                                      </p:to>
                                    </p:set>
                                    <p:animEffect transition="in" filter="dissolve">
                                      <p:cBhvr>
                                        <p:cTn id="20" dur="500"/>
                                        <p:tgtEl>
                                          <p:spTgt spid="28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82">
                                            <p:txEl>
                                              <p:pRg st="3" end="3"/>
                                            </p:txEl>
                                          </p:spTgt>
                                        </p:tgtEl>
                                        <p:attrNameLst>
                                          <p:attrName>style.visibility</p:attrName>
                                        </p:attrNameLst>
                                      </p:cBhvr>
                                      <p:to>
                                        <p:strVal val="visible"/>
                                      </p:to>
                                    </p:set>
                                    <p:animEffect transition="in" filter="dissolve">
                                      <p:cBhvr>
                                        <p:cTn id="25" dur="500"/>
                                        <p:tgtEl>
                                          <p:spTgt spid="28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82">
                                            <p:txEl>
                                              <p:pRg st="4" end="4"/>
                                            </p:txEl>
                                          </p:spTgt>
                                        </p:tgtEl>
                                        <p:attrNameLst>
                                          <p:attrName>style.visibility</p:attrName>
                                        </p:attrNameLst>
                                      </p:cBhvr>
                                      <p:to>
                                        <p:strVal val="visible"/>
                                      </p:to>
                                    </p:set>
                                    <p:animEffect transition="in" filter="dissolve">
                                      <p:cBhvr>
                                        <p:cTn id="30" dur="500"/>
                                        <p:tgtEl>
                                          <p:spTgt spid="2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 grpId="1" build="p" animBg="1" advAuto="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4"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85" name="Shape 285"/>
          <p:cNvSpPr>
            <a:spLocks noGrp="1"/>
          </p:cNvSpPr>
          <p:nvPr>
            <p:ph type="body" idx="1"/>
          </p:nvPr>
        </p:nvSpPr>
        <p:spPr>
          <a:xfrm>
            <a:off x="1253529" y="699206"/>
            <a:ext cx="6367712" cy="5093074"/>
          </a:xfrm>
          <a:prstGeom prst="rect">
            <a:avLst/>
          </a:prstGeom>
        </p:spPr>
        <p:txBody>
          <a:bodyPr lIns="45719" tIns="45719" rIns="45719" bIns="45719"/>
          <a:lstStyle/>
          <a:p>
            <a:pPr marL="301752" indent="-301752" algn="l" defTabSz="804672">
              <a:spcBef>
                <a:spcPts val="700"/>
              </a:spcBef>
              <a:buSzPct val="100000"/>
              <a:buFont typeface="Arial"/>
              <a:buChar char="•"/>
              <a:defRPr sz="3168">
                <a:latin typeface="Cambria"/>
                <a:ea typeface="Cambria"/>
                <a:cs typeface="Cambria"/>
                <a:sym typeface="Cambria"/>
              </a:defRPr>
            </a:pPr>
            <a:r>
              <a:t>Never start on a project without first having a </a:t>
            </a:r>
            <a:r>
              <a:rPr b="1" i="1"/>
              <a:t>plan</a:t>
            </a:r>
            <a:r>
              <a:rPr i="1"/>
              <a:t>.</a:t>
            </a:r>
          </a:p>
          <a:p>
            <a:pPr marL="301752" indent="-301752" algn="l" defTabSz="804672">
              <a:spcBef>
                <a:spcPts val="700"/>
              </a:spcBef>
              <a:buSzPct val="100000"/>
              <a:buFont typeface="Arial"/>
              <a:buChar char="•"/>
              <a:defRPr sz="3168">
                <a:latin typeface="Cambria"/>
                <a:ea typeface="Cambria"/>
                <a:cs typeface="Cambria"/>
                <a:sym typeface="Cambria"/>
              </a:defRPr>
            </a:pPr>
            <a:r>
              <a:rPr b="1" i="1"/>
              <a:t>Do not underestimate yourself. </a:t>
            </a:r>
            <a:r>
              <a:rPr i="1"/>
              <a:t>You can accomplish great goals with God’s help</a:t>
            </a:r>
            <a:r>
              <a:t>.</a:t>
            </a:r>
          </a:p>
          <a:p>
            <a:pPr marL="301752" indent="-301752" algn="l" defTabSz="804672">
              <a:spcBef>
                <a:spcPts val="700"/>
              </a:spcBef>
              <a:buSzPct val="100000"/>
              <a:buFont typeface="Arial"/>
              <a:buChar char="•"/>
              <a:defRPr sz="3168">
                <a:latin typeface="Cambria"/>
                <a:ea typeface="Cambria"/>
                <a:cs typeface="Cambria"/>
                <a:sym typeface="Cambria"/>
              </a:defRPr>
            </a:pPr>
            <a:r>
              <a:rPr b="1" i="1"/>
              <a:t>Periodically evaluate</a:t>
            </a:r>
            <a:r>
              <a:t> your work.</a:t>
            </a:r>
          </a:p>
          <a:p>
            <a:pPr marL="301752" indent="-301752" algn="l" defTabSz="804672">
              <a:spcBef>
                <a:spcPts val="700"/>
              </a:spcBef>
              <a:buSzPct val="100000"/>
              <a:buFont typeface="Arial"/>
              <a:buChar char="•"/>
              <a:defRPr sz="3168">
                <a:latin typeface="Cambria"/>
                <a:ea typeface="Cambria"/>
                <a:cs typeface="Cambria"/>
                <a:sym typeface="Cambria"/>
              </a:defRPr>
            </a:pPr>
            <a:r>
              <a:t>Do not give place in your heart to </a:t>
            </a:r>
            <a:r>
              <a:rPr b="1" i="1"/>
              <a:t>resentment</a:t>
            </a:r>
            <a:r>
              <a:rPr i="1"/>
              <a:t>.</a:t>
            </a:r>
          </a:p>
          <a:p>
            <a:pPr marL="301752" indent="-301752" algn="l" defTabSz="804672">
              <a:spcBef>
                <a:spcPts val="700"/>
              </a:spcBef>
              <a:buSzPct val="100000"/>
              <a:buFont typeface="Arial"/>
              <a:buChar char="•"/>
              <a:defRPr sz="3168">
                <a:latin typeface="Cambria"/>
                <a:ea typeface="Cambria"/>
                <a:cs typeface="Cambria"/>
                <a:sym typeface="Cambria"/>
              </a:defRPr>
            </a:pPr>
            <a:r>
              <a:t>Do not work for the </a:t>
            </a:r>
            <a:r>
              <a:rPr b="1" i="1"/>
              <a:t>applause of men</a:t>
            </a:r>
            <a:r>
              <a:rPr i="1"/>
              <a:t>; </a:t>
            </a:r>
            <a:r>
              <a:t>work for the </a:t>
            </a:r>
            <a:r>
              <a:rPr b="1" i="1"/>
              <a:t>approval of God</a:t>
            </a:r>
            <a:r>
              <a:rPr i="1"/>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85">
                                            <p:bg/>
                                          </p:spTgt>
                                        </p:tgtEl>
                                        <p:attrNameLst>
                                          <p:attrName>style.visibility</p:attrName>
                                        </p:attrNameLst>
                                      </p:cBhvr>
                                      <p:to>
                                        <p:strVal val="visible"/>
                                      </p:to>
                                    </p:set>
                                    <p:animEffect transition="in" filter="dissolve">
                                      <p:cBhvr>
                                        <p:cTn id="7" dur="500"/>
                                        <p:tgtEl>
                                          <p:spTgt spid="285">
                                            <p:bg/>
                                          </p:spTgt>
                                        </p:tgtEl>
                                      </p:cBhvr>
                                    </p:animEffect>
                                  </p:childTnLst>
                                </p:cTn>
                              </p:par>
                              <p:par>
                                <p:cTn id="8" presetID="9" presetClass="entr" presetSubtype="0" fill="hold" grpId="1" nodeType="withEffect">
                                  <p:stCondLst>
                                    <p:cond delay="0"/>
                                  </p:stCondLst>
                                  <p:iterate>
                                    <p:tmAbs val="0"/>
                                  </p:iterate>
                                  <p:childTnLst>
                                    <p:set>
                                      <p:cBhvr>
                                        <p:cTn id="9" fill="hold"/>
                                        <p:tgtEl>
                                          <p:spTgt spid="285">
                                            <p:txEl>
                                              <p:pRg st="0" end="0"/>
                                            </p:txEl>
                                          </p:spTgt>
                                        </p:tgtEl>
                                        <p:attrNameLst>
                                          <p:attrName>style.visibility</p:attrName>
                                        </p:attrNameLst>
                                      </p:cBhvr>
                                      <p:to>
                                        <p:strVal val="visible"/>
                                      </p:to>
                                    </p:set>
                                    <p:animEffect transition="in" filter="dissolve">
                                      <p:cBhvr>
                                        <p:cTn id="10" dur="500"/>
                                        <p:tgtEl>
                                          <p:spTgt spid="28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85">
                                            <p:txEl>
                                              <p:pRg st="1" end="1"/>
                                            </p:txEl>
                                          </p:spTgt>
                                        </p:tgtEl>
                                        <p:attrNameLst>
                                          <p:attrName>style.visibility</p:attrName>
                                        </p:attrNameLst>
                                      </p:cBhvr>
                                      <p:to>
                                        <p:strVal val="visible"/>
                                      </p:to>
                                    </p:set>
                                    <p:animEffect transition="in" filter="dissolve">
                                      <p:cBhvr>
                                        <p:cTn id="15" dur="500"/>
                                        <p:tgtEl>
                                          <p:spTgt spid="28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85">
                                            <p:txEl>
                                              <p:pRg st="2" end="2"/>
                                            </p:txEl>
                                          </p:spTgt>
                                        </p:tgtEl>
                                        <p:attrNameLst>
                                          <p:attrName>style.visibility</p:attrName>
                                        </p:attrNameLst>
                                      </p:cBhvr>
                                      <p:to>
                                        <p:strVal val="visible"/>
                                      </p:to>
                                    </p:set>
                                    <p:animEffect transition="in" filter="dissolve">
                                      <p:cBhvr>
                                        <p:cTn id="20" dur="500"/>
                                        <p:tgtEl>
                                          <p:spTgt spid="28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85">
                                            <p:txEl>
                                              <p:pRg st="3" end="3"/>
                                            </p:txEl>
                                          </p:spTgt>
                                        </p:tgtEl>
                                        <p:attrNameLst>
                                          <p:attrName>style.visibility</p:attrName>
                                        </p:attrNameLst>
                                      </p:cBhvr>
                                      <p:to>
                                        <p:strVal val="visible"/>
                                      </p:to>
                                    </p:set>
                                    <p:animEffect transition="in" filter="dissolve">
                                      <p:cBhvr>
                                        <p:cTn id="25" dur="500"/>
                                        <p:tgtEl>
                                          <p:spTgt spid="28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85">
                                            <p:txEl>
                                              <p:pRg st="4" end="4"/>
                                            </p:txEl>
                                          </p:spTgt>
                                        </p:tgtEl>
                                        <p:attrNameLst>
                                          <p:attrName>style.visibility</p:attrName>
                                        </p:attrNameLst>
                                      </p:cBhvr>
                                      <p:to>
                                        <p:strVal val="visible"/>
                                      </p:to>
                                    </p:set>
                                    <p:animEffect transition="in" filter="dissolve">
                                      <p:cBhvr>
                                        <p:cTn id="30" dur="500"/>
                                        <p:tgtEl>
                                          <p:spTgt spid="28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 grpId="1" build="p" animBg="1" advAuto="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7"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88" name="Shape 288"/>
          <p:cNvSpPr>
            <a:spLocks noGrp="1"/>
          </p:cNvSpPr>
          <p:nvPr>
            <p:ph type="body" idx="1"/>
          </p:nvPr>
        </p:nvSpPr>
        <p:spPr>
          <a:xfrm>
            <a:off x="1277119" y="1255911"/>
            <a:ext cx="6589762" cy="4346178"/>
          </a:xfrm>
          <a:prstGeom prst="rect">
            <a:avLst/>
          </a:prstGeom>
        </p:spPr>
        <p:txBody>
          <a:bodyPr lIns="45719" tIns="45719" rIns="45719" bIns="45719"/>
          <a:lstStyle/>
          <a:p>
            <a:pPr marL="298322" indent="-298322" algn="l" defTabSz="795527">
              <a:lnSpc>
                <a:spcPct val="90000"/>
              </a:lnSpc>
              <a:spcBef>
                <a:spcPts val="600"/>
              </a:spcBef>
              <a:buSzPct val="100000"/>
              <a:buFont typeface="Arial"/>
              <a:buChar char="•"/>
              <a:defRPr sz="3306">
                <a:latin typeface="Cambria"/>
                <a:ea typeface="Cambria"/>
                <a:cs typeface="Cambria"/>
                <a:sym typeface="Cambria"/>
              </a:defRPr>
            </a:pPr>
            <a:r>
              <a:t>Remember that you can delegate </a:t>
            </a:r>
            <a:r>
              <a:rPr b="1" i="1"/>
              <a:t>responsibilities to others</a:t>
            </a:r>
            <a:r>
              <a:rPr i="1"/>
              <a:t>.</a:t>
            </a:r>
          </a:p>
          <a:p>
            <a:pPr marL="298322" indent="-298322" algn="l" defTabSz="795527">
              <a:lnSpc>
                <a:spcPct val="90000"/>
              </a:lnSpc>
              <a:spcBef>
                <a:spcPts val="600"/>
              </a:spcBef>
              <a:buSzPct val="100000"/>
              <a:buFont typeface="Arial"/>
              <a:buChar char="•"/>
              <a:defRPr sz="3306">
                <a:latin typeface="Cambria"/>
                <a:ea typeface="Cambria"/>
                <a:cs typeface="Cambria"/>
                <a:sym typeface="Cambria"/>
              </a:defRPr>
            </a:pPr>
            <a:r>
              <a:t>Dedicate time to </a:t>
            </a:r>
            <a:r>
              <a:rPr b="1" i="1"/>
              <a:t>shaping others into leaders</a:t>
            </a:r>
            <a:r>
              <a:t>.</a:t>
            </a:r>
          </a:p>
          <a:p>
            <a:pPr marL="298322" indent="-298322" algn="l" defTabSz="795527">
              <a:lnSpc>
                <a:spcPct val="90000"/>
              </a:lnSpc>
              <a:spcBef>
                <a:spcPts val="600"/>
              </a:spcBef>
              <a:buSzPct val="100000"/>
              <a:buFont typeface="Arial"/>
              <a:buChar char="•"/>
              <a:defRPr sz="3306">
                <a:latin typeface="Cambria"/>
                <a:ea typeface="Cambria"/>
                <a:cs typeface="Cambria"/>
                <a:sym typeface="Cambria"/>
              </a:defRPr>
            </a:pPr>
            <a:r>
              <a:t>Encourage the habit of </a:t>
            </a:r>
            <a:r>
              <a:rPr b="1" i="1"/>
              <a:t>working as a team</a:t>
            </a:r>
            <a:r>
              <a:rPr i="1"/>
              <a:t>.</a:t>
            </a:r>
          </a:p>
          <a:p>
            <a:pPr marL="298322" indent="-298322" algn="l" defTabSz="795527">
              <a:lnSpc>
                <a:spcPct val="90000"/>
              </a:lnSpc>
              <a:spcBef>
                <a:spcPts val="600"/>
              </a:spcBef>
              <a:buSzPct val="100000"/>
              <a:buFont typeface="Arial"/>
              <a:buChar char="•"/>
              <a:defRPr sz="3306">
                <a:latin typeface="Cambria"/>
                <a:ea typeface="Cambria"/>
                <a:cs typeface="Cambria"/>
                <a:sym typeface="Cambria"/>
              </a:defRPr>
            </a:pPr>
            <a:r>
              <a:t>Stress the </a:t>
            </a:r>
            <a:r>
              <a:rPr b="1" i="1"/>
              <a:t>good qualities of others</a:t>
            </a:r>
            <a:r>
              <a:rPr i="1"/>
              <a:t> </a:t>
            </a:r>
            <a:r>
              <a:t>and avoid highlighting their flaws.</a:t>
            </a:r>
          </a:p>
          <a:p>
            <a:pPr marL="298322" indent="-298322" algn="l" defTabSz="795527">
              <a:lnSpc>
                <a:spcPct val="90000"/>
              </a:lnSpc>
              <a:spcBef>
                <a:spcPts val="600"/>
              </a:spcBef>
              <a:buSzPct val="100000"/>
              <a:buFont typeface="Arial"/>
              <a:buChar char="•"/>
              <a:defRPr sz="3306">
                <a:latin typeface="Cambria"/>
                <a:ea typeface="Cambria"/>
                <a:cs typeface="Cambria"/>
                <a:sym typeface="Cambria"/>
              </a:defRPr>
            </a:pPr>
            <a:r>
              <a:t>Try to be </a:t>
            </a:r>
            <a:r>
              <a:rPr b="1" i="1"/>
              <a:t>positive and optimistic</a:t>
            </a:r>
            <a:r>
              <a:rPr i="1">
                <a:solidFill>
                  <a:srgbClr val="004376"/>
                </a:solidFill>
                <a:latin typeface="+mj-lt"/>
                <a:ea typeface="+mj-ea"/>
                <a:cs typeface="+mj-cs"/>
                <a:sym typeface="Century Schoolbook"/>
              </a:rPr>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88">
                                            <p:bg/>
                                          </p:spTgt>
                                        </p:tgtEl>
                                        <p:attrNameLst>
                                          <p:attrName>style.visibility</p:attrName>
                                        </p:attrNameLst>
                                      </p:cBhvr>
                                      <p:to>
                                        <p:strVal val="visible"/>
                                      </p:to>
                                    </p:set>
                                    <p:animEffect transition="in" filter="dissolve">
                                      <p:cBhvr>
                                        <p:cTn id="7" dur="500"/>
                                        <p:tgtEl>
                                          <p:spTgt spid="288">
                                            <p:bg/>
                                          </p:spTgt>
                                        </p:tgtEl>
                                      </p:cBhvr>
                                    </p:animEffect>
                                  </p:childTnLst>
                                </p:cTn>
                              </p:par>
                              <p:par>
                                <p:cTn id="8" presetID="9" presetClass="entr" presetSubtype="0" fill="hold" grpId="1" nodeType="withEffect">
                                  <p:stCondLst>
                                    <p:cond delay="0"/>
                                  </p:stCondLst>
                                  <p:iterate>
                                    <p:tmAbs val="0"/>
                                  </p:iterate>
                                  <p:childTnLst>
                                    <p:set>
                                      <p:cBhvr>
                                        <p:cTn id="9" fill="hold"/>
                                        <p:tgtEl>
                                          <p:spTgt spid="288">
                                            <p:txEl>
                                              <p:pRg st="0" end="0"/>
                                            </p:txEl>
                                          </p:spTgt>
                                        </p:tgtEl>
                                        <p:attrNameLst>
                                          <p:attrName>style.visibility</p:attrName>
                                        </p:attrNameLst>
                                      </p:cBhvr>
                                      <p:to>
                                        <p:strVal val="visible"/>
                                      </p:to>
                                    </p:set>
                                    <p:animEffect transition="in" filter="dissolve">
                                      <p:cBhvr>
                                        <p:cTn id="10" dur="500"/>
                                        <p:tgtEl>
                                          <p:spTgt spid="28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88">
                                            <p:txEl>
                                              <p:pRg st="1" end="1"/>
                                            </p:txEl>
                                          </p:spTgt>
                                        </p:tgtEl>
                                        <p:attrNameLst>
                                          <p:attrName>style.visibility</p:attrName>
                                        </p:attrNameLst>
                                      </p:cBhvr>
                                      <p:to>
                                        <p:strVal val="visible"/>
                                      </p:to>
                                    </p:set>
                                    <p:animEffect transition="in" filter="dissolve">
                                      <p:cBhvr>
                                        <p:cTn id="15" dur="500"/>
                                        <p:tgtEl>
                                          <p:spTgt spid="28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88">
                                            <p:txEl>
                                              <p:pRg st="2" end="2"/>
                                            </p:txEl>
                                          </p:spTgt>
                                        </p:tgtEl>
                                        <p:attrNameLst>
                                          <p:attrName>style.visibility</p:attrName>
                                        </p:attrNameLst>
                                      </p:cBhvr>
                                      <p:to>
                                        <p:strVal val="visible"/>
                                      </p:to>
                                    </p:set>
                                    <p:animEffect transition="in" filter="dissolve">
                                      <p:cBhvr>
                                        <p:cTn id="20" dur="500"/>
                                        <p:tgtEl>
                                          <p:spTgt spid="28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88">
                                            <p:txEl>
                                              <p:pRg st="3" end="3"/>
                                            </p:txEl>
                                          </p:spTgt>
                                        </p:tgtEl>
                                        <p:attrNameLst>
                                          <p:attrName>style.visibility</p:attrName>
                                        </p:attrNameLst>
                                      </p:cBhvr>
                                      <p:to>
                                        <p:strVal val="visible"/>
                                      </p:to>
                                    </p:set>
                                    <p:animEffect transition="in" filter="dissolve">
                                      <p:cBhvr>
                                        <p:cTn id="25" dur="500"/>
                                        <p:tgtEl>
                                          <p:spTgt spid="288">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88">
                                            <p:txEl>
                                              <p:pRg st="4" end="4"/>
                                            </p:txEl>
                                          </p:spTgt>
                                        </p:tgtEl>
                                        <p:attrNameLst>
                                          <p:attrName>style.visibility</p:attrName>
                                        </p:attrNameLst>
                                      </p:cBhvr>
                                      <p:to>
                                        <p:strVal val="visible"/>
                                      </p:to>
                                    </p:set>
                                    <p:animEffect transition="in" filter="dissolve">
                                      <p:cBhvr>
                                        <p:cTn id="30" dur="500"/>
                                        <p:tgtEl>
                                          <p:spTgt spid="2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 grpId="1" build="p" animBg="1" advAuto="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0"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91" name="Shape 291"/>
          <p:cNvSpPr>
            <a:spLocks noGrp="1"/>
          </p:cNvSpPr>
          <p:nvPr>
            <p:ph type="body" idx="1"/>
          </p:nvPr>
        </p:nvSpPr>
        <p:spPr>
          <a:xfrm>
            <a:off x="1127311" y="874935"/>
            <a:ext cx="7007286" cy="5290916"/>
          </a:xfrm>
          <a:prstGeom prst="rect">
            <a:avLst/>
          </a:prstGeom>
        </p:spPr>
        <p:txBody>
          <a:bodyPr lIns="45719" tIns="45719" rIns="45719" bIns="45719"/>
          <a:lstStyle/>
          <a:p>
            <a:pPr marL="336042" indent="-336042" algn="l" defTabSz="896111">
              <a:spcBef>
                <a:spcPts val="800"/>
              </a:spcBef>
              <a:buSzPct val="100000"/>
              <a:buFont typeface="Arial"/>
              <a:buChar char="•"/>
              <a:defRPr sz="3528">
                <a:latin typeface="Cambria"/>
                <a:ea typeface="Cambria"/>
                <a:cs typeface="Cambria"/>
                <a:sym typeface="Cambria"/>
              </a:defRPr>
            </a:pPr>
            <a:r>
              <a:rPr b="1" i="1" dirty="0"/>
              <a:t>Discipline yourselves for success</a:t>
            </a:r>
            <a:r>
              <a:rPr dirty="0"/>
              <a:t> and not for failure.</a:t>
            </a:r>
          </a:p>
          <a:p>
            <a:pPr marL="336042" indent="-336042" algn="l" defTabSz="896111">
              <a:spcBef>
                <a:spcPts val="800"/>
              </a:spcBef>
              <a:buSzPct val="100000"/>
              <a:buFont typeface="Arial"/>
              <a:buChar char="•"/>
              <a:defRPr sz="3528">
                <a:latin typeface="Cambria"/>
                <a:ea typeface="Cambria"/>
                <a:cs typeface="Cambria"/>
                <a:sym typeface="Cambria"/>
              </a:defRPr>
            </a:pPr>
            <a:r>
              <a:rPr dirty="0"/>
              <a:t>Put </a:t>
            </a:r>
            <a:r>
              <a:rPr b="1" i="1" dirty="0"/>
              <a:t>people first</a:t>
            </a:r>
            <a:r>
              <a:rPr i="1" dirty="0"/>
              <a:t>.</a:t>
            </a:r>
          </a:p>
          <a:p>
            <a:pPr marL="336042" indent="-336042" algn="l" defTabSz="896111">
              <a:spcBef>
                <a:spcPts val="800"/>
              </a:spcBef>
              <a:buSzPct val="100000"/>
              <a:buFont typeface="Arial"/>
              <a:buChar char="•"/>
              <a:defRPr sz="3528">
                <a:latin typeface="Cambria"/>
                <a:ea typeface="Cambria"/>
                <a:cs typeface="Cambria"/>
                <a:sym typeface="Cambria"/>
              </a:defRPr>
            </a:pPr>
            <a:r>
              <a:rPr dirty="0"/>
              <a:t>Develop the </a:t>
            </a:r>
            <a:r>
              <a:rPr b="1" i="1" dirty="0"/>
              <a:t>habit of giving</a:t>
            </a:r>
            <a:r>
              <a:rPr i="1" dirty="0"/>
              <a:t>.</a:t>
            </a:r>
          </a:p>
          <a:p>
            <a:pPr marL="336042" indent="-336042" algn="l" defTabSz="896111">
              <a:spcBef>
                <a:spcPts val="800"/>
              </a:spcBef>
              <a:buSzPct val="100000"/>
              <a:buFont typeface="Arial"/>
              <a:buChar char="•"/>
              <a:defRPr sz="3528">
                <a:latin typeface="Cambria"/>
                <a:ea typeface="Cambria"/>
                <a:cs typeface="Cambria"/>
                <a:sym typeface="Cambria"/>
              </a:defRPr>
            </a:pPr>
            <a:r>
              <a:rPr dirty="0"/>
              <a:t>Do not allow a desire for </a:t>
            </a:r>
            <a:r>
              <a:rPr b="1" i="1" dirty="0"/>
              <a:t>material possessions to control you</a:t>
            </a:r>
            <a:r>
              <a:rPr i="1" dirty="0"/>
              <a:t>.</a:t>
            </a:r>
          </a:p>
          <a:p>
            <a:pPr marL="336042" indent="-336042" algn="l" defTabSz="896111">
              <a:spcBef>
                <a:spcPts val="800"/>
              </a:spcBef>
              <a:buSzPct val="100000"/>
              <a:buFont typeface="Arial"/>
              <a:buChar char="•"/>
              <a:defRPr sz="3528">
                <a:latin typeface="Cambria"/>
                <a:ea typeface="Cambria"/>
                <a:cs typeface="Cambria"/>
                <a:sym typeface="Cambria"/>
              </a:defRPr>
            </a:pPr>
            <a:r>
              <a:rPr dirty="0"/>
              <a:t>Do not compare yourselves to others; </a:t>
            </a:r>
            <a:r>
              <a:rPr b="1" i="1" dirty="0"/>
              <a:t>compare yourselves with you</a:t>
            </a:r>
            <a:r>
              <a:rPr dirty="0"/>
              <a: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91">
                                            <p:bg/>
                                          </p:spTgt>
                                        </p:tgtEl>
                                        <p:attrNameLst>
                                          <p:attrName>style.visibility</p:attrName>
                                        </p:attrNameLst>
                                      </p:cBhvr>
                                      <p:to>
                                        <p:strVal val="visible"/>
                                      </p:to>
                                    </p:set>
                                    <p:animEffect transition="in" filter="dissolve">
                                      <p:cBhvr>
                                        <p:cTn id="7" dur="500"/>
                                        <p:tgtEl>
                                          <p:spTgt spid="291">
                                            <p:bg/>
                                          </p:spTgt>
                                        </p:tgtEl>
                                      </p:cBhvr>
                                    </p:animEffect>
                                  </p:childTnLst>
                                </p:cTn>
                              </p:par>
                              <p:par>
                                <p:cTn id="8" presetID="9" presetClass="entr" presetSubtype="0" fill="hold" grpId="1" nodeType="withEffect">
                                  <p:stCondLst>
                                    <p:cond delay="0"/>
                                  </p:stCondLst>
                                  <p:iterate>
                                    <p:tmAbs val="0"/>
                                  </p:iterate>
                                  <p:childTnLst>
                                    <p:set>
                                      <p:cBhvr>
                                        <p:cTn id="9" fill="hold"/>
                                        <p:tgtEl>
                                          <p:spTgt spid="291">
                                            <p:txEl>
                                              <p:pRg st="0" end="0"/>
                                            </p:txEl>
                                          </p:spTgt>
                                        </p:tgtEl>
                                        <p:attrNameLst>
                                          <p:attrName>style.visibility</p:attrName>
                                        </p:attrNameLst>
                                      </p:cBhvr>
                                      <p:to>
                                        <p:strVal val="visible"/>
                                      </p:to>
                                    </p:set>
                                    <p:animEffect transition="in" filter="dissolve">
                                      <p:cBhvr>
                                        <p:cTn id="10" dur="500"/>
                                        <p:tgtEl>
                                          <p:spTgt spid="29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91">
                                            <p:txEl>
                                              <p:pRg st="1" end="1"/>
                                            </p:txEl>
                                          </p:spTgt>
                                        </p:tgtEl>
                                        <p:attrNameLst>
                                          <p:attrName>style.visibility</p:attrName>
                                        </p:attrNameLst>
                                      </p:cBhvr>
                                      <p:to>
                                        <p:strVal val="visible"/>
                                      </p:to>
                                    </p:set>
                                    <p:animEffect transition="in" filter="dissolve">
                                      <p:cBhvr>
                                        <p:cTn id="15" dur="500"/>
                                        <p:tgtEl>
                                          <p:spTgt spid="29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291">
                                            <p:txEl>
                                              <p:pRg st="2" end="2"/>
                                            </p:txEl>
                                          </p:spTgt>
                                        </p:tgtEl>
                                        <p:attrNameLst>
                                          <p:attrName>style.visibility</p:attrName>
                                        </p:attrNameLst>
                                      </p:cBhvr>
                                      <p:to>
                                        <p:strVal val="visible"/>
                                      </p:to>
                                    </p:set>
                                    <p:animEffect transition="in" filter="dissolve">
                                      <p:cBhvr>
                                        <p:cTn id="20" dur="500"/>
                                        <p:tgtEl>
                                          <p:spTgt spid="29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291">
                                            <p:txEl>
                                              <p:pRg st="3" end="3"/>
                                            </p:txEl>
                                          </p:spTgt>
                                        </p:tgtEl>
                                        <p:attrNameLst>
                                          <p:attrName>style.visibility</p:attrName>
                                        </p:attrNameLst>
                                      </p:cBhvr>
                                      <p:to>
                                        <p:strVal val="visible"/>
                                      </p:to>
                                    </p:set>
                                    <p:animEffect transition="in" filter="dissolve">
                                      <p:cBhvr>
                                        <p:cTn id="25" dur="500"/>
                                        <p:tgtEl>
                                          <p:spTgt spid="291">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291">
                                            <p:txEl>
                                              <p:pRg st="4" end="4"/>
                                            </p:txEl>
                                          </p:spTgt>
                                        </p:tgtEl>
                                        <p:attrNameLst>
                                          <p:attrName>style.visibility</p:attrName>
                                        </p:attrNameLst>
                                      </p:cBhvr>
                                      <p:to>
                                        <p:strVal val="visible"/>
                                      </p:to>
                                    </p:set>
                                    <p:animEffect transition="in" filter="dissolve">
                                      <p:cBhvr>
                                        <p:cTn id="30" dur="500"/>
                                        <p:tgtEl>
                                          <p:spTgt spid="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 grpId="1" build="p"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58" name="Shape 158"/>
          <p:cNvSpPr>
            <a:spLocks noGrp="1"/>
          </p:cNvSpPr>
          <p:nvPr>
            <p:ph type="body" idx="1"/>
          </p:nvPr>
        </p:nvSpPr>
        <p:spPr>
          <a:xfrm>
            <a:off x="1266403" y="1646485"/>
            <a:ext cx="7093794" cy="3565030"/>
          </a:xfrm>
          <a:prstGeom prst="rect">
            <a:avLst/>
          </a:prstGeom>
        </p:spPr>
        <p:txBody>
          <a:bodyPr lIns="45719" tIns="45719" rIns="45719" bIns="45719"/>
          <a:lstStyle/>
          <a:p>
            <a:pPr marL="342900" indent="-342900" algn="l" defTabSz="914400">
              <a:buSzPct val="100000"/>
              <a:buFont typeface="Arial"/>
              <a:buChar char="•"/>
              <a:defRPr sz="4400">
                <a:latin typeface="Cambria"/>
                <a:ea typeface="Cambria"/>
                <a:cs typeface="Cambria"/>
                <a:sym typeface="Cambria"/>
              </a:defRPr>
            </a:pPr>
            <a:r>
              <a:t>Leaders are those who are able to influence others.</a:t>
            </a:r>
          </a:p>
          <a:p>
            <a:pPr marL="342900" indent="-342900" algn="l" defTabSz="914400">
              <a:buSzPct val="100000"/>
              <a:buFont typeface="Arial"/>
              <a:buChar char="•"/>
              <a:defRPr sz="4400">
                <a:latin typeface="Cambria"/>
                <a:ea typeface="Cambria"/>
                <a:cs typeface="Cambria"/>
                <a:sym typeface="Cambria"/>
              </a:defRPr>
            </a:pPr>
            <a:r>
              <a:t>Leaders are the “prominent voice” within a group. Their opinion is the highest valued.</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58">
                                            <p:bg/>
                                          </p:spTgt>
                                        </p:tgtEl>
                                        <p:attrNameLst>
                                          <p:attrName>style.visibility</p:attrName>
                                        </p:attrNameLst>
                                      </p:cBhvr>
                                      <p:to>
                                        <p:strVal val="visible"/>
                                      </p:to>
                                    </p:set>
                                    <p:animEffect transition="in" filter="dissolve">
                                      <p:cBhvr>
                                        <p:cTn id="7" dur="500"/>
                                        <p:tgtEl>
                                          <p:spTgt spid="158">
                                            <p:bg/>
                                          </p:spTgt>
                                        </p:tgtEl>
                                      </p:cBhvr>
                                    </p:animEffect>
                                  </p:childTnLst>
                                </p:cTn>
                              </p:par>
                              <p:par>
                                <p:cTn id="8" presetID="9" presetClass="entr" presetSubtype="0" fill="hold" grpId="1" nodeType="withEffect">
                                  <p:stCondLst>
                                    <p:cond delay="0"/>
                                  </p:stCondLst>
                                  <p:iterate>
                                    <p:tmAbs val="0"/>
                                  </p:iterate>
                                  <p:childTnLst>
                                    <p:set>
                                      <p:cBhvr>
                                        <p:cTn id="9" fill="hold"/>
                                        <p:tgtEl>
                                          <p:spTgt spid="158">
                                            <p:txEl>
                                              <p:pRg st="0" end="0"/>
                                            </p:txEl>
                                          </p:spTgt>
                                        </p:tgtEl>
                                        <p:attrNameLst>
                                          <p:attrName>style.visibility</p:attrName>
                                        </p:attrNameLst>
                                      </p:cBhvr>
                                      <p:to>
                                        <p:strVal val="visible"/>
                                      </p:to>
                                    </p:set>
                                    <p:animEffect transition="in" filter="dissolve">
                                      <p:cBhvr>
                                        <p:cTn id="10" dur="500"/>
                                        <p:tgtEl>
                                          <p:spTgt spid="15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58">
                                            <p:txEl>
                                              <p:pRg st="1" end="1"/>
                                            </p:txEl>
                                          </p:spTgt>
                                        </p:tgtEl>
                                        <p:attrNameLst>
                                          <p:attrName>style.visibility</p:attrName>
                                        </p:attrNameLst>
                                      </p:cBhvr>
                                      <p:to>
                                        <p:strVal val="visible"/>
                                      </p:to>
                                    </p:set>
                                    <p:animEffect transition="in" filter="dissolve">
                                      <p:cBhvr>
                                        <p:cTn id="15" dur="5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1" build="p" animBg="1" advAuto="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3"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94" name="Shape 294"/>
          <p:cNvSpPr>
            <a:spLocks noGrp="1"/>
          </p:cNvSpPr>
          <p:nvPr>
            <p:ph type="body" idx="1"/>
          </p:nvPr>
        </p:nvSpPr>
        <p:spPr>
          <a:xfrm>
            <a:off x="1339652" y="1119850"/>
            <a:ext cx="7032452" cy="4642050"/>
          </a:xfrm>
          <a:prstGeom prst="rect">
            <a:avLst/>
          </a:prstGeom>
        </p:spPr>
        <p:txBody>
          <a:bodyPr lIns="45719" tIns="45719" rIns="45719" bIns="45719"/>
          <a:lstStyle/>
          <a:p>
            <a:pPr marL="305180" indent="-305180" algn="l" defTabSz="813816">
              <a:spcBef>
                <a:spcPts val="800"/>
              </a:spcBef>
              <a:buSzPct val="100000"/>
              <a:buFont typeface="Arial"/>
              <a:buChar char="•"/>
              <a:defRPr sz="3559">
                <a:latin typeface="Cambria"/>
                <a:ea typeface="Cambria"/>
                <a:cs typeface="Cambria"/>
                <a:sym typeface="Cambria"/>
              </a:defRPr>
            </a:pPr>
            <a:r>
              <a:rPr dirty="0"/>
              <a:t>Dedicate time to </a:t>
            </a:r>
            <a:r>
              <a:rPr b="1" i="1" dirty="0"/>
              <a:t>reading and discover in yourselves new talents</a:t>
            </a:r>
            <a:r>
              <a:rPr i="1" dirty="0"/>
              <a:t>.</a:t>
            </a:r>
          </a:p>
          <a:p>
            <a:pPr marL="305180" indent="-305180" algn="l" defTabSz="813816">
              <a:spcBef>
                <a:spcPts val="800"/>
              </a:spcBef>
              <a:buSzPct val="100000"/>
              <a:buFont typeface="Arial"/>
              <a:buChar char="•"/>
              <a:defRPr sz="3559">
                <a:latin typeface="Cambria"/>
                <a:ea typeface="Cambria"/>
                <a:cs typeface="Cambria"/>
                <a:sym typeface="Cambria"/>
              </a:defRPr>
            </a:pPr>
            <a:r>
              <a:rPr dirty="0"/>
              <a:t>Choose </a:t>
            </a:r>
            <a:r>
              <a:rPr b="1" i="1" dirty="0"/>
              <a:t>JESUS as your role model for leadership. Imitate Him, be inspired by Him, learn from Him</a:t>
            </a:r>
            <a:r>
              <a:rPr i="1" dirty="0"/>
              <a:t>, </a:t>
            </a:r>
            <a:r>
              <a:rPr dirty="0"/>
              <a:t>talk to Him and you will be able to serve as He would, live as He would, and be leaders like Him.</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294">
                                            <p:bg/>
                                          </p:spTgt>
                                        </p:tgtEl>
                                        <p:attrNameLst>
                                          <p:attrName>style.visibility</p:attrName>
                                        </p:attrNameLst>
                                      </p:cBhvr>
                                      <p:to>
                                        <p:strVal val="visible"/>
                                      </p:to>
                                    </p:set>
                                    <p:animEffect transition="in" filter="dissolve">
                                      <p:cBhvr>
                                        <p:cTn id="7" dur="500"/>
                                        <p:tgtEl>
                                          <p:spTgt spid="294">
                                            <p:bg/>
                                          </p:spTgt>
                                        </p:tgtEl>
                                      </p:cBhvr>
                                    </p:animEffect>
                                  </p:childTnLst>
                                </p:cTn>
                              </p:par>
                              <p:par>
                                <p:cTn id="8" presetID="9" presetClass="entr" presetSubtype="0" fill="hold" grpId="1" nodeType="withEffect">
                                  <p:stCondLst>
                                    <p:cond delay="0"/>
                                  </p:stCondLst>
                                  <p:iterate>
                                    <p:tmAbs val="0"/>
                                  </p:iterate>
                                  <p:childTnLst>
                                    <p:set>
                                      <p:cBhvr>
                                        <p:cTn id="9" fill="hold"/>
                                        <p:tgtEl>
                                          <p:spTgt spid="294">
                                            <p:txEl>
                                              <p:pRg st="0" end="0"/>
                                            </p:txEl>
                                          </p:spTgt>
                                        </p:tgtEl>
                                        <p:attrNameLst>
                                          <p:attrName>style.visibility</p:attrName>
                                        </p:attrNameLst>
                                      </p:cBhvr>
                                      <p:to>
                                        <p:strVal val="visible"/>
                                      </p:to>
                                    </p:set>
                                    <p:animEffect transition="in" filter="dissolve">
                                      <p:cBhvr>
                                        <p:cTn id="10" dur="500"/>
                                        <p:tgtEl>
                                          <p:spTgt spid="29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294">
                                            <p:txEl>
                                              <p:pRg st="1" end="1"/>
                                            </p:txEl>
                                          </p:spTgt>
                                        </p:tgtEl>
                                        <p:attrNameLst>
                                          <p:attrName>style.visibility</p:attrName>
                                        </p:attrNameLst>
                                      </p:cBhvr>
                                      <p:to>
                                        <p:strVal val="visible"/>
                                      </p:to>
                                    </p:set>
                                    <p:animEffect transition="in" filter="dissolve">
                                      <p:cBhvr>
                                        <p:cTn id="15" dur="500"/>
                                        <p:tgtEl>
                                          <p:spTgt spid="29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 grpId="1" build="p" animBg="1" advAuto="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297" name="Shape 297"/>
          <p:cNvSpPr>
            <a:spLocks noGrp="1"/>
          </p:cNvSpPr>
          <p:nvPr>
            <p:ph type="title"/>
          </p:nvPr>
        </p:nvSpPr>
        <p:spPr>
          <a:xfrm>
            <a:off x="1323752" y="2344811"/>
            <a:ext cx="6496496" cy="2448273"/>
          </a:xfrm>
          <a:prstGeom prst="rect">
            <a:avLst/>
          </a:prstGeom>
        </p:spPr>
        <p:txBody>
          <a:bodyPr lIns="45719" tIns="45719" rIns="45719" bIns="45719" anchor="t"/>
          <a:lstStyle>
            <a:lvl1pPr defTabSz="914400">
              <a:defRPr sz="6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Recapitulating what we studied</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9"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300" name="Shape 300"/>
          <p:cNvSpPr>
            <a:spLocks noGrp="1"/>
          </p:cNvSpPr>
          <p:nvPr>
            <p:ph type="title"/>
          </p:nvPr>
        </p:nvSpPr>
        <p:spPr>
          <a:xfrm>
            <a:off x="1280343" y="803051"/>
            <a:ext cx="6398519" cy="1981623"/>
          </a:xfrm>
          <a:prstGeom prst="rect">
            <a:avLst/>
          </a:prstGeom>
        </p:spPr>
        <p:txBody>
          <a:bodyPr lIns="45719" tIns="45719" rIns="45719" bIns="45719" anchor="t"/>
          <a:lstStyle>
            <a:lvl1pPr marL="609600" indent="-609600" algn="l" defTabSz="914400">
              <a:defRPr sz="4400" b="1" i="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1- Four characteristics of traditional leadership</a:t>
            </a:r>
          </a:p>
        </p:txBody>
      </p:sp>
      <p:sp>
        <p:nvSpPr>
          <p:cNvPr id="301" name="Shape 301"/>
          <p:cNvSpPr>
            <a:spLocks noGrp="1"/>
          </p:cNvSpPr>
          <p:nvPr>
            <p:ph type="body" idx="1"/>
          </p:nvPr>
        </p:nvSpPr>
        <p:spPr>
          <a:xfrm>
            <a:off x="1428428" y="2327919"/>
            <a:ext cx="6634608" cy="3812234"/>
          </a:xfrm>
          <a:prstGeom prst="rect">
            <a:avLst/>
          </a:prstGeom>
        </p:spPr>
        <p:txBody>
          <a:bodyPr lIns="45719" tIns="45719" rIns="45719" bIns="45719"/>
          <a:lstStyle/>
          <a:p>
            <a:pPr marL="342900" indent="-342900" algn="l" defTabSz="914400">
              <a:spcBef>
                <a:spcPts val="900"/>
              </a:spcBef>
              <a:buSzPct val="100000"/>
              <a:buFont typeface="Arial"/>
              <a:buChar char="•"/>
              <a:defRPr sz="4000">
                <a:latin typeface="Cambria"/>
                <a:ea typeface="Cambria"/>
                <a:cs typeface="Cambria"/>
                <a:sym typeface="Cambria"/>
              </a:defRPr>
            </a:pPr>
            <a:r>
              <a:t>Synonymous with power.</a:t>
            </a:r>
          </a:p>
          <a:p>
            <a:pPr marL="342900" indent="-342900" algn="l" defTabSz="914400">
              <a:spcBef>
                <a:spcPts val="900"/>
              </a:spcBef>
              <a:buSzPct val="100000"/>
              <a:buFont typeface="Arial"/>
              <a:buChar char="•"/>
              <a:defRPr sz="4000">
                <a:latin typeface="Cambria"/>
                <a:ea typeface="Cambria"/>
                <a:cs typeface="Cambria"/>
                <a:sym typeface="Cambria"/>
              </a:defRPr>
            </a:pPr>
            <a:r>
              <a:t>Exalt self.</a:t>
            </a:r>
          </a:p>
          <a:p>
            <a:pPr marL="342900" indent="-342900" algn="l" defTabSz="914400">
              <a:spcBef>
                <a:spcPts val="900"/>
              </a:spcBef>
              <a:buSzPct val="100000"/>
              <a:buFont typeface="Arial"/>
              <a:buChar char="•"/>
              <a:defRPr sz="4000">
                <a:latin typeface="Cambria"/>
                <a:ea typeface="Cambria"/>
                <a:cs typeface="Cambria"/>
                <a:sym typeface="Cambria"/>
              </a:defRPr>
            </a:pPr>
            <a:r>
              <a:t>Chase after material gains.</a:t>
            </a:r>
          </a:p>
          <a:p>
            <a:pPr marL="342900" indent="-342900" algn="l" defTabSz="914400">
              <a:spcBef>
                <a:spcPts val="900"/>
              </a:spcBef>
              <a:buSzPct val="100000"/>
              <a:buFont typeface="Arial"/>
              <a:buChar char="•"/>
              <a:defRPr sz="4000">
                <a:latin typeface="Cambria"/>
                <a:ea typeface="Cambria"/>
                <a:cs typeface="Cambria"/>
                <a:sym typeface="Cambria"/>
              </a:defRPr>
            </a:pPr>
            <a:r>
              <a:t>God is not a part of their structure.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301">
                                            <p:bg/>
                                          </p:spTgt>
                                        </p:tgtEl>
                                        <p:attrNameLst>
                                          <p:attrName>style.visibility</p:attrName>
                                        </p:attrNameLst>
                                      </p:cBhvr>
                                      <p:to>
                                        <p:strVal val="visible"/>
                                      </p:to>
                                    </p:set>
                                    <p:animEffect transition="in" filter="dissolve">
                                      <p:cBhvr>
                                        <p:cTn id="7" dur="500"/>
                                        <p:tgtEl>
                                          <p:spTgt spid="301">
                                            <p:bg/>
                                          </p:spTgt>
                                        </p:tgtEl>
                                      </p:cBhvr>
                                    </p:animEffect>
                                  </p:childTnLst>
                                </p:cTn>
                              </p:par>
                              <p:par>
                                <p:cTn id="8" presetID="9" presetClass="entr" presetSubtype="0" fill="hold" grpId="1" nodeType="withEffect">
                                  <p:stCondLst>
                                    <p:cond delay="0"/>
                                  </p:stCondLst>
                                  <p:iterate>
                                    <p:tmAbs val="0"/>
                                  </p:iterate>
                                  <p:childTnLst>
                                    <p:set>
                                      <p:cBhvr>
                                        <p:cTn id="9" fill="hold"/>
                                        <p:tgtEl>
                                          <p:spTgt spid="301">
                                            <p:txEl>
                                              <p:pRg st="0" end="0"/>
                                            </p:txEl>
                                          </p:spTgt>
                                        </p:tgtEl>
                                        <p:attrNameLst>
                                          <p:attrName>style.visibility</p:attrName>
                                        </p:attrNameLst>
                                      </p:cBhvr>
                                      <p:to>
                                        <p:strVal val="visible"/>
                                      </p:to>
                                    </p:set>
                                    <p:animEffect transition="in" filter="dissolve">
                                      <p:cBhvr>
                                        <p:cTn id="10" dur="500"/>
                                        <p:tgtEl>
                                          <p:spTgt spid="30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301">
                                            <p:txEl>
                                              <p:pRg st="1" end="1"/>
                                            </p:txEl>
                                          </p:spTgt>
                                        </p:tgtEl>
                                        <p:attrNameLst>
                                          <p:attrName>style.visibility</p:attrName>
                                        </p:attrNameLst>
                                      </p:cBhvr>
                                      <p:to>
                                        <p:strVal val="visible"/>
                                      </p:to>
                                    </p:set>
                                    <p:animEffect transition="in" filter="dissolve">
                                      <p:cBhvr>
                                        <p:cTn id="15" dur="500"/>
                                        <p:tgtEl>
                                          <p:spTgt spid="30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301">
                                            <p:txEl>
                                              <p:pRg st="2" end="2"/>
                                            </p:txEl>
                                          </p:spTgt>
                                        </p:tgtEl>
                                        <p:attrNameLst>
                                          <p:attrName>style.visibility</p:attrName>
                                        </p:attrNameLst>
                                      </p:cBhvr>
                                      <p:to>
                                        <p:strVal val="visible"/>
                                      </p:to>
                                    </p:set>
                                    <p:animEffect transition="in" filter="dissolve">
                                      <p:cBhvr>
                                        <p:cTn id="20" dur="500"/>
                                        <p:tgtEl>
                                          <p:spTgt spid="30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301">
                                            <p:txEl>
                                              <p:pRg st="3" end="3"/>
                                            </p:txEl>
                                          </p:spTgt>
                                        </p:tgtEl>
                                        <p:attrNameLst>
                                          <p:attrName>style.visibility</p:attrName>
                                        </p:attrNameLst>
                                      </p:cBhvr>
                                      <p:to>
                                        <p:strVal val="visible"/>
                                      </p:to>
                                    </p:set>
                                    <p:animEffect transition="in" filter="dissolve">
                                      <p:cBhvr>
                                        <p:cTn id="25" dur="500"/>
                                        <p:tgtEl>
                                          <p:spTgt spid="30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 grpId="1" build="p" animBg="1" advAuto="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3"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304" name="Shape 304"/>
          <p:cNvSpPr>
            <a:spLocks noGrp="1"/>
          </p:cNvSpPr>
          <p:nvPr>
            <p:ph type="title"/>
          </p:nvPr>
        </p:nvSpPr>
        <p:spPr>
          <a:xfrm>
            <a:off x="1250007" y="917104"/>
            <a:ext cx="7075786" cy="1567012"/>
          </a:xfrm>
          <a:prstGeom prst="rect">
            <a:avLst/>
          </a:prstGeom>
        </p:spPr>
        <p:txBody>
          <a:bodyPr lIns="45719" tIns="45719" rIns="45719" bIns="45719" anchor="t"/>
          <a:lstStyle>
            <a:lvl1pPr marL="584200" indent="-584200" algn="l" defTabSz="914400">
              <a:defRPr sz="4400" b="1" i="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2- Four characteristics of spiritual leadership</a:t>
            </a:r>
          </a:p>
        </p:txBody>
      </p:sp>
      <p:sp>
        <p:nvSpPr>
          <p:cNvPr id="305" name="Shape 305"/>
          <p:cNvSpPr>
            <a:spLocks noGrp="1"/>
          </p:cNvSpPr>
          <p:nvPr>
            <p:ph type="body" sz="half" idx="1"/>
          </p:nvPr>
        </p:nvSpPr>
        <p:spPr>
          <a:xfrm>
            <a:off x="1178520" y="2511045"/>
            <a:ext cx="6517482" cy="3404296"/>
          </a:xfrm>
          <a:prstGeom prst="rect">
            <a:avLst/>
          </a:prstGeom>
        </p:spPr>
        <p:txBody>
          <a:bodyPr lIns="45719" tIns="45719" rIns="45719" bIns="45719"/>
          <a:lstStyle/>
          <a:p>
            <a:pPr marL="356936" indent="-356936" algn="l" defTabSz="813816">
              <a:spcBef>
                <a:spcPts val="800"/>
              </a:spcBef>
              <a:buSzPct val="100000"/>
              <a:buChar char="•"/>
              <a:defRPr sz="3559">
                <a:latin typeface="Cambria"/>
                <a:ea typeface="Cambria"/>
                <a:cs typeface="Cambria"/>
                <a:sym typeface="Cambria"/>
              </a:defRPr>
            </a:pPr>
            <a:r>
              <a:t>Their foundation is service.</a:t>
            </a:r>
          </a:p>
          <a:p>
            <a:pPr marL="356936" indent="-356936" algn="l" defTabSz="813816">
              <a:spcBef>
                <a:spcPts val="800"/>
              </a:spcBef>
              <a:buSzPct val="100000"/>
              <a:buChar char="•"/>
              <a:defRPr sz="3559">
                <a:latin typeface="Cambria"/>
                <a:ea typeface="Cambria"/>
                <a:cs typeface="Cambria"/>
                <a:sym typeface="Cambria"/>
              </a:defRPr>
            </a:pPr>
            <a:r>
              <a:t>They promote respect for people.</a:t>
            </a:r>
          </a:p>
          <a:p>
            <a:pPr marL="356936" indent="-356936" algn="l" defTabSz="813816">
              <a:spcBef>
                <a:spcPts val="800"/>
              </a:spcBef>
              <a:buSzPct val="100000"/>
              <a:buChar char="•"/>
              <a:defRPr sz="3559">
                <a:latin typeface="Cambria"/>
                <a:ea typeface="Cambria"/>
                <a:cs typeface="Cambria"/>
                <a:sym typeface="Cambria"/>
              </a:defRPr>
            </a:pPr>
            <a:r>
              <a:t>They are God-centered.</a:t>
            </a:r>
          </a:p>
          <a:p>
            <a:pPr marL="356936" indent="-356936" algn="l" defTabSz="813816">
              <a:spcBef>
                <a:spcPts val="800"/>
              </a:spcBef>
              <a:buSzPct val="100000"/>
              <a:buChar char="•"/>
              <a:defRPr sz="3559">
                <a:latin typeface="Cambria"/>
                <a:ea typeface="Cambria"/>
                <a:cs typeface="Cambria"/>
                <a:sym typeface="Cambria"/>
              </a:defRPr>
            </a:pPr>
            <a:r>
              <a:t>The well-being of all is their united concern.</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305">
                                            <p:bg/>
                                          </p:spTgt>
                                        </p:tgtEl>
                                        <p:attrNameLst>
                                          <p:attrName>style.visibility</p:attrName>
                                        </p:attrNameLst>
                                      </p:cBhvr>
                                      <p:to>
                                        <p:strVal val="visible"/>
                                      </p:to>
                                    </p:set>
                                    <p:animEffect transition="in" filter="dissolve">
                                      <p:cBhvr>
                                        <p:cTn id="7" dur="500"/>
                                        <p:tgtEl>
                                          <p:spTgt spid="305">
                                            <p:bg/>
                                          </p:spTgt>
                                        </p:tgtEl>
                                      </p:cBhvr>
                                    </p:animEffect>
                                  </p:childTnLst>
                                </p:cTn>
                              </p:par>
                              <p:par>
                                <p:cTn id="8" presetID="9" presetClass="entr" presetSubtype="0" fill="hold" grpId="1" nodeType="withEffect">
                                  <p:stCondLst>
                                    <p:cond delay="0"/>
                                  </p:stCondLst>
                                  <p:iterate>
                                    <p:tmAbs val="0"/>
                                  </p:iterate>
                                  <p:childTnLst>
                                    <p:set>
                                      <p:cBhvr>
                                        <p:cTn id="9" fill="hold"/>
                                        <p:tgtEl>
                                          <p:spTgt spid="305">
                                            <p:txEl>
                                              <p:pRg st="0" end="0"/>
                                            </p:txEl>
                                          </p:spTgt>
                                        </p:tgtEl>
                                        <p:attrNameLst>
                                          <p:attrName>style.visibility</p:attrName>
                                        </p:attrNameLst>
                                      </p:cBhvr>
                                      <p:to>
                                        <p:strVal val="visible"/>
                                      </p:to>
                                    </p:set>
                                    <p:animEffect transition="in" filter="dissolve">
                                      <p:cBhvr>
                                        <p:cTn id="10" dur="500"/>
                                        <p:tgtEl>
                                          <p:spTgt spid="30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305">
                                            <p:txEl>
                                              <p:pRg st="1" end="1"/>
                                            </p:txEl>
                                          </p:spTgt>
                                        </p:tgtEl>
                                        <p:attrNameLst>
                                          <p:attrName>style.visibility</p:attrName>
                                        </p:attrNameLst>
                                      </p:cBhvr>
                                      <p:to>
                                        <p:strVal val="visible"/>
                                      </p:to>
                                    </p:set>
                                    <p:animEffect transition="in" filter="dissolve">
                                      <p:cBhvr>
                                        <p:cTn id="15" dur="500"/>
                                        <p:tgtEl>
                                          <p:spTgt spid="30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305">
                                            <p:txEl>
                                              <p:pRg st="2" end="2"/>
                                            </p:txEl>
                                          </p:spTgt>
                                        </p:tgtEl>
                                        <p:attrNameLst>
                                          <p:attrName>style.visibility</p:attrName>
                                        </p:attrNameLst>
                                      </p:cBhvr>
                                      <p:to>
                                        <p:strVal val="visible"/>
                                      </p:to>
                                    </p:set>
                                    <p:animEffect transition="in" filter="dissolve">
                                      <p:cBhvr>
                                        <p:cTn id="20" dur="500"/>
                                        <p:tgtEl>
                                          <p:spTgt spid="30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305">
                                            <p:txEl>
                                              <p:pRg st="3" end="3"/>
                                            </p:txEl>
                                          </p:spTgt>
                                        </p:tgtEl>
                                        <p:attrNameLst>
                                          <p:attrName>style.visibility</p:attrName>
                                        </p:attrNameLst>
                                      </p:cBhvr>
                                      <p:to>
                                        <p:strVal val="visible"/>
                                      </p:to>
                                    </p:set>
                                    <p:animEffect transition="in" filter="dissolve">
                                      <p:cBhvr>
                                        <p:cTn id="25" dur="500"/>
                                        <p:tgtEl>
                                          <p:spTgt spid="30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1" build="p" animBg="1" advAuto="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308" name="Shape 308"/>
          <p:cNvSpPr>
            <a:spLocks noGrp="1"/>
          </p:cNvSpPr>
          <p:nvPr>
            <p:ph type="title"/>
          </p:nvPr>
        </p:nvSpPr>
        <p:spPr>
          <a:xfrm>
            <a:off x="1143905" y="523279"/>
            <a:ext cx="6258570" cy="1546995"/>
          </a:xfrm>
          <a:prstGeom prst="rect">
            <a:avLst/>
          </a:prstGeom>
        </p:spPr>
        <p:txBody>
          <a:bodyPr lIns="45719" tIns="45719" rIns="45719" bIns="45719" anchor="t"/>
          <a:lstStyle>
            <a:lvl1pPr marL="485775" indent="-485775" algn="l" defTabSz="777240">
              <a:defRPr sz="5100" b="1" i="1">
                <a:solidFill>
                  <a:srgbClr val="A00000"/>
                </a:solidFill>
                <a:effectLst>
                  <a:outerShdw blurRad="32385" dist="32385" dir="2700000" rotWithShape="0">
                    <a:srgbClr val="000000">
                      <a:alpha val="43137"/>
                    </a:srgbClr>
                  </a:outerShdw>
                </a:effectLst>
                <a:latin typeface="Cambria"/>
                <a:ea typeface="Cambria"/>
                <a:cs typeface="Cambria"/>
                <a:sym typeface="Cambria"/>
              </a:defRPr>
            </a:lvl1pPr>
          </a:lstStyle>
          <a:p>
            <a:r>
              <a:t>3- Five qualities of successful leaders</a:t>
            </a:r>
          </a:p>
        </p:txBody>
      </p:sp>
      <p:sp>
        <p:nvSpPr>
          <p:cNvPr id="309" name="Shape 309"/>
          <p:cNvSpPr>
            <a:spLocks noGrp="1"/>
          </p:cNvSpPr>
          <p:nvPr>
            <p:ph type="body" idx="1"/>
          </p:nvPr>
        </p:nvSpPr>
        <p:spPr>
          <a:xfrm>
            <a:off x="1114437" y="2127715"/>
            <a:ext cx="7340794" cy="4186858"/>
          </a:xfrm>
          <a:prstGeom prst="rect">
            <a:avLst/>
          </a:prstGeom>
        </p:spPr>
        <p:txBody>
          <a:bodyPr lIns="45719" tIns="45719" rIns="45719" bIns="45719"/>
          <a:lstStyle/>
          <a:p>
            <a:pPr marL="288757" indent="-288757" algn="l" defTabSz="822959">
              <a:spcBef>
                <a:spcPts val="600"/>
              </a:spcBef>
              <a:buSzPct val="100000"/>
              <a:buChar char="•"/>
              <a:defRPr sz="3239">
                <a:latin typeface="Cambria"/>
                <a:ea typeface="Cambria"/>
                <a:cs typeface="Cambria"/>
                <a:sym typeface="Cambria"/>
              </a:defRPr>
            </a:pPr>
            <a:r>
              <a:rPr dirty="0"/>
              <a:t>They know what they want.</a:t>
            </a:r>
          </a:p>
          <a:p>
            <a:pPr marL="288757" indent="-288757" algn="l" defTabSz="822959">
              <a:spcBef>
                <a:spcPts val="600"/>
              </a:spcBef>
              <a:buSzPct val="100000"/>
              <a:buChar char="•"/>
              <a:defRPr sz="3239">
                <a:latin typeface="Cambria"/>
                <a:ea typeface="Cambria"/>
                <a:cs typeface="Cambria"/>
                <a:sym typeface="Cambria"/>
              </a:defRPr>
            </a:pPr>
            <a:r>
              <a:rPr dirty="0"/>
              <a:t>They make an effort to reach their goal.</a:t>
            </a:r>
          </a:p>
          <a:p>
            <a:pPr marL="288757" indent="-288757" algn="l" defTabSz="822959">
              <a:spcBef>
                <a:spcPts val="600"/>
              </a:spcBef>
              <a:buSzPct val="100000"/>
              <a:buChar char="•"/>
              <a:defRPr sz="3239">
                <a:latin typeface="Cambria"/>
                <a:ea typeface="Cambria"/>
                <a:cs typeface="Cambria"/>
                <a:sym typeface="Cambria"/>
              </a:defRPr>
            </a:pPr>
            <a:r>
              <a:rPr dirty="0"/>
              <a:t>They risk more trying to reach their goal.</a:t>
            </a:r>
          </a:p>
          <a:p>
            <a:pPr marL="288757" indent="-288757" algn="l" defTabSz="822959">
              <a:spcBef>
                <a:spcPts val="600"/>
              </a:spcBef>
              <a:buSzPct val="100000"/>
              <a:buChar char="•"/>
              <a:defRPr sz="3239">
                <a:latin typeface="Cambria"/>
                <a:ea typeface="Cambria"/>
                <a:cs typeface="Cambria"/>
                <a:sym typeface="Cambria"/>
              </a:defRPr>
            </a:pPr>
            <a:r>
              <a:rPr dirty="0"/>
              <a:t>They make more mistakes trying to reach their goal.</a:t>
            </a:r>
          </a:p>
          <a:p>
            <a:pPr marL="288757" indent="-288757" algn="l" defTabSz="822959">
              <a:spcBef>
                <a:spcPts val="600"/>
              </a:spcBef>
              <a:buSzPct val="100000"/>
              <a:buChar char="•"/>
              <a:defRPr sz="3239">
                <a:latin typeface="Cambria"/>
                <a:ea typeface="Cambria"/>
                <a:cs typeface="Cambria"/>
                <a:sym typeface="Cambria"/>
              </a:defRPr>
            </a:pPr>
            <a:r>
              <a:rPr dirty="0"/>
              <a:t>They go to God in order to achieve their goal.</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309">
                                            <p:bg/>
                                          </p:spTgt>
                                        </p:tgtEl>
                                        <p:attrNameLst>
                                          <p:attrName>style.visibility</p:attrName>
                                        </p:attrNameLst>
                                      </p:cBhvr>
                                      <p:to>
                                        <p:strVal val="visible"/>
                                      </p:to>
                                    </p:set>
                                    <p:animEffect transition="in" filter="dissolve">
                                      <p:cBhvr>
                                        <p:cTn id="7" dur="500"/>
                                        <p:tgtEl>
                                          <p:spTgt spid="309">
                                            <p:bg/>
                                          </p:spTgt>
                                        </p:tgtEl>
                                      </p:cBhvr>
                                    </p:animEffect>
                                  </p:childTnLst>
                                </p:cTn>
                              </p:par>
                              <p:par>
                                <p:cTn id="8" presetID="9" presetClass="entr" presetSubtype="0" fill="hold" grpId="1" nodeType="withEffect">
                                  <p:stCondLst>
                                    <p:cond delay="0"/>
                                  </p:stCondLst>
                                  <p:iterate>
                                    <p:tmAbs val="0"/>
                                  </p:iterate>
                                  <p:childTnLst>
                                    <p:set>
                                      <p:cBhvr>
                                        <p:cTn id="9" fill="hold"/>
                                        <p:tgtEl>
                                          <p:spTgt spid="309">
                                            <p:txEl>
                                              <p:pRg st="0" end="0"/>
                                            </p:txEl>
                                          </p:spTgt>
                                        </p:tgtEl>
                                        <p:attrNameLst>
                                          <p:attrName>style.visibility</p:attrName>
                                        </p:attrNameLst>
                                      </p:cBhvr>
                                      <p:to>
                                        <p:strVal val="visible"/>
                                      </p:to>
                                    </p:set>
                                    <p:animEffect transition="in" filter="dissolve">
                                      <p:cBhvr>
                                        <p:cTn id="10" dur="500"/>
                                        <p:tgtEl>
                                          <p:spTgt spid="30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309">
                                            <p:txEl>
                                              <p:pRg st="1" end="1"/>
                                            </p:txEl>
                                          </p:spTgt>
                                        </p:tgtEl>
                                        <p:attrNameLst>
                                          <p:attrName>style.visibility</p:attrName>
                                        </p:attrNameLst>
                                      </p:cBhvr>
                                      <p:to>
                                        <p:strVal val="visible"/>
                                      </p:to>
                                    </p:set>
                                    <p:animEffect transition="in" filter="dissolve">
                                      <p:cBhvr>
                                        <p:cTn id="15" dur="500"/>
                                        <p:tgtEl>
                                          <p:spTgt spid="30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309">
                                            <p:txEl>
                                              <p:pRg st="2" end="2"/>
                                            </p:txEl>
                                          </p:spTgt>
                                        </p:tgtEl>
                                        <p:attrNameLst>
                                          <p:attrName>style.visibility</p:attrName>
                                        </p:attrNameLst>
                                      </p:cBhvr>
                                      <p:to>
                                        <p:strVal val="visible"/>
                                      </p:to>
                                    </p:set>
                                    <p:animEffect transition="in" filter="dissolve">
                                      <p:cBhvr>
                                        <p:cTn id="20" dur="500"/>
                                        <p:tgtEl>
                                          <p:spTgt spid="30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309">
                                            <p:txEl>
                                              <p:pRg st="3" end="3"/>
                                            </p:txEl>
                                          </p:spTgt>
                                        </p:tgtEl>
                                        <p:attrNameLst>
                                          <p:attrName>style.visibility</p:attrName>
                                        </p:attrNameLst>
                                      </p:cBhvr>
                                      <p:to>
                                        <p:strVal val="visible"/>
                                      </p:to>
                                    </p:set>
                                    <p:animEffect transition="in" filter="dissolve">
                                      <p:cBhvr>
                                        <p:cTn id="25" dur="500"/>
                                        <p:tgtEl>
                                          <p:spTgt spid="30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309">
                                            <p:txEl>
                                              <p:pRg st="4" end="4"/>
                                            </p:txEl>
                                          </p:spTgt>
                                        </p:tgtEl>
                                        <p:attrNameLst>
                                          <p:attrName>style.visibility</p:attrName>
                                        </p:attrNameLst>
                                      </p:cBhvr>
                                      <p:to>
                                        <p:strVal val="visible"/>
                                      </p:to>
                                    </p:set>
                                    <p:animEffect transition="in" filter="dissolve">
                                      <p:cBhvr>
                                        <p:cTn id="30" dur="500"/>
                                        <p:tgtEl>
                                          <p:spTgt spid="30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 grpId="1" build="p" animBg="1" advAuto="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1"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312" name="Shape 312"/>
          <p:cNvSpPr>
            <a:spLocks noGrp="1"/>
          </p:cNvSpPr>
          <p:nvPr>
            <p:ph type="title"/>
          </p:nvPr>
        </p:nvSpPr>
        <p:spPr>
          <a:xfrm>
            <a:off x="1199951" y="832395"/>
            <a:ext cx="7150498" cy="1800896"/>
          </a:xfrm>
          <a:prstGeom prst="rect">
            <a:avLst/>
          </a:prstGeom>
        </p:spPr>
        <p:txBody>
          <a:bodyPr lIns="45719" tIns="45719" rIns="45719" bIns="45719" anchor="t"/>
          <a:lstStyle>
            <a:lvl1pPr marL="584200" indent="-584200" algn="l" defTabSz="914400">
              <a:defRPr sz="4500" b="1" i="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4- Five words of advice for successful leaders</a:t>
            </a:r>
          </a:p>
        </p:txBody>
      </p:sp>
      <p:sp>
        <p:nvSpPr>
          <p:cNvPr id="313" name="Shape 313"/>
          <p:cNvSpPr>
            <a:spLocks noGrp="1"/>
          </p:cNvSpPr>
          <p:nvPr>
            <p:ph type="body" idx="1"/>
          </p:nvPr>
        </p:nvSpPr>
        <p:spPr>
          <a:xfrm>
            <a:off x="1196451" y="2315219"/>
            <a:ext cx="6751098" cy="3872236"/>
          </a:xfrm>
          <a:prstGeom prst="rect">
            <a:avLst/>
          </a:prstGeom>
        </p:spPr>
        <p:txBody>
          <a:bodyPr lIns="45719" tIns="45719" rIns="45719" bIns="45719"/>
          <a:lstStyle/>
          <a:p>
            <a:pPr marL="360947" indent="-360947" algn="l" defTabSz="914400">
              <a:spcBef>
                <a:spcPts val="800"/>
              </a:spcBef>
              <a:buSzPct val="100000"/>
              <a:buChar char="•"/>
              <a:defRPr sz="3600">
                <a:latin typeface="Cambria"/>
                <a:ea typeface="Cambria"/>
                <a:cs typeface="Cambria"/>
                <a:sym typeface="Cambria"/>
              </a:defRPr>
            </a:pPr>
            <a:r>
              <a:t>Always seek excellence.</a:t>
            </a:r>
          </a:p>
          <a:p>
            <a:pPr marL="360947" indent="-360947" algn="l" defTabSz="914400">
              <a:spcBef>
                <a:spcPts val="800"/>
              </a:spcBef>
              <a:buSzPct val="100000"/>
              <a:buChar char="•"/>
              <a:defRPr sz="3600">
                <a:latin typeface="Cambria"/>
                <a:ea typeface="Cambria"/>
                <a:cs typeface="Cambria"/>
                <a:sym typeface="Cambria"/>
              </a:defRPr>
            </a:pPr>
            <a:r>
              <a:t>Keep yourselves improving.</a:t>
            </a:r>
          </a:p>
          <a:p>
            <a:pPr marL="360947" indent="-360947" algn="l" defTabSz="914400">
              <a:spcBef>
                <a:spcPts val="800"/>
              </a:spcBef>
              <a:buSzPct val="100000"/>
              <a:buChar char="•"/>
              <a:defRPr sz="3600">
                <a:latin typeface="Cambria"/>
                <a:ea typeface="Cambria"/>
                <a:cs typeface="Cambria"/>
                <a:sym typeface="Cambria"/>
              </a:defRPr>
            </a:pPr>
            <a:r>
              <a:t>Inspire others.</a:t>
            </a:r>
          </a:p>
          <a:p>
            <a:pPr marL="360947" indent="-360947" algn="l" defTabSz="914400">
              <a:spcBef>
                <a:spcPts val="800"/>
              </a:spcBef>
              <a:buSzPct val="100000"/>
              <a:buChar char="•"/>
              <a:defRPr sz="3600">
                <a:latin typeface="Cambria"/>
                <a:ea typeface="Cambria"/>
                <a:cs typeface="Cambria"/>
                <a:sym typeface="Cambria"/>
              </a:defRPr>
            </a:pPr>
            <a:r>
              <a:t>Rebel against mediocrity.</a:t>
            </a:r>
          </a:p>
          <a:p>
            <a:pPr marL="360947" indent="-360947" algn="l" defTabSz="914400">
              <a:spcBef>
                <a:spcPts val="800"/>
              </a:spcBef>
              <a:buSzPct val="100000"/>
              <a:buChar char="•"/>
              <a:defRPr sz="3600">
                <a:latin typeface="Cambria"/>
                <a:ea typeface="Cambria"/>
                <a:cs typeface="Cambria"/>
                <a:sym typeface="Cambria"/>
              </a:defRPr>
            </a:pPr>
            <a:r>
              <a:t>Choose Jesus as your role model for leadership.</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313">
                                            <p:bg/>
                                          </p:spTgt>
                                        </p:tgtEl>
                                        <p:attrNameLst>
                                          <p:attrName>style.visibility</p:attrName>
                                        </p:attrNameLst>
                                      </p:cBhvr>
                                      <p:to>
                                        <p:strVal val="visible"/>
                                      </p:to>
                                    </p:set>
                                    <p:animEffect transition="in" filter="dissolve">
                                      <p:cBhvr>
                                        <p:cTn id="7" dur="500"/>
                                        <p:tgtEl>
                                          <p:spTgt spid="313">
                                            <p:bg/>
                                          </p:spTgt>
                                        </p:tgtEl>
                                      </p:cBhvr>
                                    </p:animEffect>
                                  </p:childTnLst>
                                </p:cTn>
                              </p:par>
                              <p:par>
                                <p:cTn id="8" presetID="9" presetClass="entr" presetSubtype="0" fill="hold" grpId="1" nodeType="withEffect">
                                  <p:stCondLst>
                                    <p:cond delay="0"/>
                                  </p:stCondLst>
                                  <p:iterate>
                                    <p:tmAbs val="0"/>
                                  </p:iterate>
                                  <p:childTnLst>
                                    <p:set>
                                      <p:cBhvr>
                                        <p:cTn id="9" fill="hold"/>
                                        <p:tgtEl>
                                          <p:spTgt spid="313">
                                            <p:txEl>
                                              <p:pRg st="0" end="0"/>
                                            </p:txEl>
                                          </p:spTgt>
                                        </p:tgtEl>
                                        <p:attrNameLst>
                                          <p:attrName>style.visibility</p:attrName>
                                        </p:attrNameLst>
                                      </p:cBhvr>
                                      <p:to>
                                        <p:strVal val="visible"/>
                                      </p:to>
                                    </p:set>
                                    <p:animEffect transition="in" filter="dissolve">
                                      <p:cBhvr>
                                        <p:cTn id="10" dur="500"/>
                                        <p:tgtEl>
                                          <p:spTgt spid="31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313">
                                            <p:txEl>
                                              <p:pRg st="1" end="1"/>
                                            </p:txEl>
                                          </p:spTgt>
                                        </p:tgtEl>
                                        <p:attrNameLst>
                                          <p:attrName>style.visibility</p:attrName>
                                        </p:attrNameLst>
                                      </p:cBhvr>
                                      <p:to>
                                        <p:strVal val="visible"/>
                                      </p:to>
                                    </p:set>
                                    <p:animEffect transition="in" filter="dissolve">
                                      <p:cBhvr>
                                        <p:cTn id="15" dur="500"/>
                                        <p:tgtEl>
                                          <p:spTgt spid="31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313">
                                            <p:txEl>
                                              <p:pRg st="2" end="2"/>
                                            </p:txEl>
                                          </p:spTgt>
                                        </p:tgtEl>
                                        <p:attrNameLst>
                                          <p:attrName>style.visibility</p:attrName>
                                        </p:attrNameLst>
                                      </p:cBhvr>
                                      <p:to>
                                        <p:strVal val="visible"/>
                                      </p:to>
                                    </p:set>
                                    <p:animEffect transition="in" filter="dissolve">
                                      <p:cBhvr>
                                        <p:cTn id="20" dur="500"/>
                                        <p:tgtEl>
                                          <p:spTgt spid="31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313">
                                            <p:txEl>
                                              <p:pRg st="3" end="3"/>
                                            </p:txEl>
                                          </p:spTgt>
                                        </p:tgtEl>
                                        <p:attrNameLst>
                                          <p:attrName>style.visibility</p:attrName>
                                        </p:attrNameLst>
                                      </p:cBhvr>
                                      <p:to>
                                        <p:strVal val="visible"/>
                                      </p:to>
                                    </p:set>
                                    <p:animEffect transition="in" filter="dissolve">
                                      <p:cBhvr>
                                        <p:cTn id="25" dur="500"/>
                                        <p:tgtEl>
                                          <p:spTgt spid="31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313">
                                            <p:txEl>
                                              <p:pRg st="4" end="4"/>
                                            </p:txEl>
                                          </p:spTgt>
                                        </p:tgtEl>
                                        <p:attrNameLst>
                                          <p:attrName>style.visibility</p:attrName>
                                        </p:attrNameLst>
                                      </p:cBhvr>
                                      <p:to>
                                        <p:strVal val="visible"/>
                                      </p:to>
                                    </p:set>
                                    <p:animEffect transition="in" filter="dissolve">
                                      <p:cBhvr>
                                        <p:cTn id="30" dur="500"/>
                                        <p:tgtEl>
                                          <p:spTgt spid="3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 grpId="1" build="p"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64" name="Shape 164"/>
          <p:cNvSpPr>
            <a:spLocks noGrp="1"/>
          </p:cNvSpPr>
          <p:nvPr>
            <p:ph type="body" idx="1"/>
          </p:nvPr>
        </p:nvSpPr>
        <p:spPr>
          <a:xfrm>
            <a:off x="1339651" y="1209203"/>
            <a:ext cx="6918450" cy="4712916"/>
          </a:xfrm>
          <a:prstGeom prst="rect">
            <a:avLst/>
          </a:prstGeom>
        </p:spPr>
        <p:txBody>
          <a:bodyPr lIns="45719" tIns="45719" rIns="45719" bIns="45719"/>
          <a:lstStyle>
            <a:lvl1pPr algn="l" defTabSz="832104">
              <a:spcBef>
                <a:spcPts val="800"/>
              </a:spcBef>
              <a:defRPr sz="3640" i="1">
                <a:latin typeface="Cambria"/>
                <a:ea typeface="Cambria"/>
                <a:cs typeface="Cambria"/>
                <a:sym typeface="Cambria"/>
              </a:defRPr>
            </a:lvl1pPr>
          </a:lstStyle>
          <a:p>
            <a:pPr>
              <a:defRPr sz="2548">
                <a:latin typeface="+mj-lt"/>
                <a:ea typeface="+mj-ea"/>
                <a:cs typeface="+mj-cs"/>
                <a:sym typeface="Century Schoolbook"/>
              </a:defRPr>
            </a:pPr>
            <a:r>
              <a:rPr sz="3640">
                <a:latin typeface="Cambria"/>
                <a:ea typeface="Cambria"/>
                <a:cs typeface="Cambria"/>
                <a:sym typeface="Cambria"/>
              </a:rPr>
              <a:t>“A person can be the head of a group and not be its leader and, conversely, can be its leader without being the boss. A boss decides what to do under the authority granted by his hierarchical position. The leader, without necessarily having such hierarchical authority, </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67" name="Shape 167"/>
          <p:cNvSpPr>
            <a:spLocks noGrp="1"/>
          </p:cNvSpPr>
          <p:nvPr>
            <p:ph type="body" idx="1"/>
          </p:nvPr>
        </p:nvSpPr>
        <p:spPr>
          <a:xfrm>
            <a:off x="1629779" y="856282"/>
            <a:ext cx="6778551" cy="5145436"/>
          </a:xfrm>
          <a:prstGeom prst="rect">
            <a:avLst/>
          </a:prstGeom>
        </p:spPr>
        <p:txBody>
          <a:bodyPr lIns="45719" tIns="45719" rIns="45719" bIns="45719"/>
          <a:lstStyle/>
          <a:p>
            <a:pPr algn="l" defTabSz="877823">
              <a:defRPr sz="3455" i="1">
                <a:latin typeface="Cambria"/>
                <a:ea typeface="Cambria"/>
                <a:cs typeface="Cambria"/>
                <a:sym typeface="Cambria"/>
              </a:defRPr>
            </a:pPr>
            <a:r>
              <a:t>also has the ability to decide the group’s performance based upon the influence he emits, which is determined by the ‘moral authority’ he exerts over the rest of the team. Trust is inspired into the team members when they know that a leader is in charge of their group.”</a:t>
            </a:r>
          </a:p>
          <a:p>
            <a:pPr algn="l" defTabSz="877823">
              <a:defRPr sz="3455" i="1">
                <a:solidFill>
                  <a:srgbClr val="FF2600"/>
                </a:solidFill>
                <a:latin typeface="Cambria"/>
                <a:ea typeface="Cambria"/>
                <a:cs typeface="Cambria"/>
                <a:sym typeface="Cambria"/>
              </a:defRPr>
            </a:pPr>
            <a:r>
              <a:rPr i="0"/>
              <a:t>John Maxwell</a:t>
            </a:r>
            <a:r>
              <a:t>, 21 Indispensable Qualities of a Leader</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70" name="Shape 170"/>
          <p:cNvSpPr>
            <a:spLocks noGrp="1"/>
          </p:cNvSpPr>
          <p:nvPr>
            <p:ph type="title"/>
          </p:nvPr>
        </p:nvSpPr>
        <p:spPr>
          <a:xfrm>
            <a:off x="1462807" y="895647"/>
            <a:ext cx="6159141" cy="1300362"/>
          </a:xfrm>
          <a:prstGeom prst="rect">
            <a:avLst/>
          </a:prstGeom>
        </p:spPr>
        <p:txBody>
          <a:bodyPr lIns="45719" tIns="45719" rIns="45719" bIns="45719" anchor="t"/>
          <a:lstStyle>
            <a:lvl1pPr marL="609600" indent="-609600"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rPr dirty="0"/>
              <a:t>1. The traditional leadership of the world</a:t>
            </a:r>
          </a:p>
        </p:txBody>
      </p:sp>
      <p:sp>
        <p:nvSpPr>
          <p:cNvPr id="171" name="Shape 171"/>
          <p:cNvSpPr>
            <a:spLocks noGrp="1"/>
          </p:cNvSpPr>
          <p:nvPr>
            <p:ph type="body" sz="half" idx="1"/>
          </p:nvPr>
        </p:nvSpPr>
        <p:spPr>
          <a:xfrm>
            <a:off x="1253443" y="2700040"/>
            <a:ext cx="6368505" cy="3373200"/>
          </a:xfrm>
          <a:prstGeom prst="rect">
            <a:avLst/>
          </a:prstGeom>
        </p:spPr>
        <p:txBody>
          <a:bodyPr lIns="45719" tIns="45719" rIns="45719" bIns="45719"/>
          <a:lstStyle/>
          <a:p>
            <a:pPr marL="342900" indent="-342900" algn="l" defTabSz="914400">
              <a:lnSpc>
                <a:spcPct val="90000"/>
              </a:lnSpc>
              <a:spcBef>
                <a:spcPts val="700"/>
              </a:spcBef>
              <a:buSzPct val="100000"/>
              <a:buFont typeface="Arial"/>
              <a:buChar char="•"/>
              <a:defRPr sz="3000">
                <a:latin typeface="Cambria"/>
                <a:ea typeface="Cambria"/>
                <a:cs typeface="Cambria"/>
                <a:sym typeface="Cambria"/>
              </a:defRPr>
            </a:pPr>
            <a:r>
              <a:t>Synonymous with </a:t>
            </a:r>
            <a:r>
              <a:rPr i="1"/>
              <a:t>power</a:t>
            </a:r>
            <a:r>
              <a:t>. Success is based on achieving </a:t>
            </a:r>
            <a:r>
              <a:rPr i="1"/>
              <a:t>material things</a:t>
            </a:r>
            <a:r>
              <a:t>.</a:t>
            </a:r>
          </a:p>
          <a:p>
            <a:pPr marL="342900" indent="-342900" algn="l" defTabSz="914400">
              <a:lnSpc>
                <a:spcPct val="90000"/>
              </a:lnSpc>
              <a:spcBef>
                <a:spcPts val="700"/>
              </a:spcBef>
              <a:buSzPct val="100000"/>
              <a:buFont typeface="Arial"/>
              <a:buChar char="•"/>
              <a:defRPr sz="3000">
                <a:latin typeface="Cambria"/>
                <a:ea typeface="Cambria"/>
                <a:cs typeface="Cambria"/>
                <a:sym typeface="Cambria"/>
              </a:defRPr>
            </a:pPr>
            <a:r>
              <a:t>The end justifies the means.</a:t>
            </a:r>
          </a:p>
          <a:p>
            <a:pPr marL="342900" indent="-342900" algn="l" defTabSz="914400">
              <a:lnSpc>
                <a:spcPct val="90000"/>
              </a:lnSpc>
              <a:spcBef>
                <a:spcPts val="700"/>
              </a:spcBef>
              <a:buSzPct val="100000"/>
              <a:buFont typeface="Arial"/>
              <a:buChar char="•"/>
              <a:defRPr sz="3000">
                <a:latin typeface="Cambria"/>
                <a:ea typeface="Cambria"/>
                <a:cs typeface="Cambria"/>
                <a:sym typeface="Cambria"/>
              </a:defRPr>
            </a:pPr>
            <a:r>
              <a:t>If to achieve objectives they have to crush down people, so be it.</a:t>
            </a:r>
          </a:p>
          <a:p>
            <a:pPr marL="342900" indent="-342900" algn="l" defTabSz="914400">
              <a:lnSpc>
                <a:spcPct val="90000"/>
              </a:lnSpc>
              <a:spcBef>
                <a:spcPts val="700"/>
              </a:spcBef>
              <a:buSzPct val="100000"/>
              <a:buFont typeface="Arial"/>
              <a:buChar char="•"/>
              <a:defRPr sz="3000">
                <a:latin typeface="Cambria"/>
                <a:ea typeface="Cambria"/>
                <a:cs typeface="Cambria"/>
                <a:sym typeface="Cambria"/>
              </a:defRPr>
            </a:pPr>
            <a:r>
              <a:t>Achieving success is more important than upholding principles.</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71">
                                            <p:bg/>
                                          </p:spTgt>
                                        </p:tgtEl>
                                        <p:attrNameLst>
                                          <p:attrName>style.visibility</p:attrName>
                                        </p:attrNameLst>
                                      </p:cBhvr>
                                      <p:to>
                                        <p:strVal val="visible"/>
                                      </p:to>
                                    </p:set>
                                    <p:animEffect transition="in" filter="dissolve">
                                      <p:cBhvr>
                                        <p:cTn id="7" dur="500"/>
                                        <p:tgtEl>
                                          <p:spTgt spid="171">
                                            <p:bg/>
                                          </p:spTgt>
                                        </p:tgtEl>
                                      </p:cBhvr>
                                    </p:animEffect>
                                  </p:childTnLst>
                                </p:cTn>
                              </p:par>
                              <p:par>
                                <p:cTn id="8" presetID="9" presetClass="entr" presetSubtype="0" fill="hold" grpId="1" nodeType="withEffect">
                                  <p:stCondLst>
                                    <p:cond delay="0"/>
                                  </p:stCondLst>
                                  <p:iterate>
                                    <p:tmAbs val="0"/>
                                  </p:iterate>
                                  <p:childTnLst>
                                    <p:set>
                                      <p:cBhvr>
                                        <p:cTn id="9" fill="hold"/>
                                        <p:tgtEl>
                                          <p:spTgt spid="171">
                                            <p:txEl>
                                              <p:pRg st="0" end="0"/>
                                            </p:txEl>
                                          </p:spTgt>
                                        </p:tgtEl>
                                        <p:attrNameLst>
                                          <p:attrName>style.visibility</p:attrName>
                                        </p:attrNameLst>
                                      </p:cBhvr>
                                      <p:to>
                                        <p:strVal val="visible"/>
                                      </p:to>
                                    </p:set>
                                    <p:animEffect transition="in" filter="dissolve">
                                      <p:cBhvr>
                                        <p:cTn id="10" dur="500"/>
                                        <p:tgtEl>
                                          <p:spTgt spid="17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71">
                                            <p:txEl>
                                              <p:pRg st="1" end="1"/>
                                            </p:txEl>
                                          </p:spTgt>
                                        </p:tgtEl>
                                        <p:attrNameLst>
                                          <p:attrName>style.visibility</p:attrName>
                                        </p:attrNameLst>
                                      </p:cBhvr>
                                      <p:to>
                                        <p:strVal val="visible"/>
                                      </p:to>
                                    </p:set>
                                    <p:animEffect transition="in" filter="dissolve">
                                      <p:cBhvr>
                                        <p:cTn id="15" dur="500"/>
                                        <p:tgtEl>
                                          <p:spTgt spid="17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171">
                                            <p:txEl>
                                              <p:pRg st="2" end="2"/>
                                            </p:txEl>
                                          </p:spTgt>
                                        </p:tgtEl>
                                        <p:attrNameLst>
                                          <p:attrName>style.visibility</p:attrName>
                                        </p:attrNameLst>
                                      </p:cBhvr>
                                      <p:to>
                                        <p:strVal val="visible"/>
                                      </p:to>
                                    </p:set>
                                    <p:animEffect transition="in" filter="dissolve">
                                      <p:cBhvr>
                                        <p:cTn id="20" dur="500"/>
                                        <p:tgtEl>
                                          <p:spTgt spid="17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171">
                                            <p:txEl>
                                              <p:pRg st="3" end="3"/>
                                            </p:txEl>
                                          </p:spTgt>
                                        </p:tgtEl>
                                        <p:attrNameLst>
                                          <p:attrName>style.visibility</p:attrName>
                                        </p:attrNameLst>
                                      </p:cBhvr>
                                      <p:to>
                                        <p:strVal val="visible"/>
                                      </p:to>
                                    </p:set>
                                    <p:animEffect transition="in" filter="dissolve">
                                      <p:cBhvr>
                                        <p:cTn id="25" dur="500"/>
                                        <p:tgtEl>
                                          <p:spTgt spid="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 grpId="1" build="p"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74" name="Shape 174"/>
          <p:cNvSpPr>
            <a:spLocks noGrp="1"/>
          </p:cNvSpPr>
          <p:nvPr>
            <p:ph type="body" idx="1"/>
          </p:nvPr>
        </p:nvSpPr>
        <p:spPr>
          <a:xfrm>
            <a:off x="1257908" y="925450"/>
            <a:ext cx="6628184" cy="5007100"/>
          </a:xfrm>
          <a:prstGeom prst="rect">
            <a:avLst/>
          </a:prstGeom>
        </p:spPr>
        <p:txBody>
          <a:bodyPr lIns="45719" tIns="45719" rIns="45719" bIns="45719"/>
          <a:lstStyle/>
          <a:p>
            <a:pPr marL="305180" indent="-305180" algn="l" defTabSz="813816">
              <a:spcBef>
                <a:spcPts val="600"/>
              </a:spcBef>
              <a:buSzPct val="100000"/>
              <a:buFont typeface="Arial"/>
              <a:buChar char="•"/>
              <a:defRPr sz="2848">
                <a:latin typeface="Cambria"/>
                <a:ea typeface="Cambria"/>
                <a:cs typeface="Cambria"/>
                <a:sym typeface="Cambria"/>
              </a:defRPr>
            </a:pPr>
            <a:r>
              <a:t>The more people serve leaders, the bigger and more powerful they consider themselves.</a:t>
            </a:r>
          </a:p>
          <a:p>
            <a:pPr marL="305180" indent="-305180" algn="l" defTabSz="813816">
              <a:spcBef>
                <a:spcPts val="600"/>
              </a:spcBef>
              <a:buSzPct val="100000"/>
              <a:buFont typeface="Arial"/>
              <a:buChar char="•"/>
              <a:defRPr sz="2848">
                <a:latin typeface="Cambria"/>
                <a:ea typeface="Cambria"/>
                <a:cs typeface="Cambria"/>
                <a:sym typeface="Cambria"/>
              </a:defRPr>
            </a:pPr>
            <a:r>
              <a:t>Pursue things like: </a:t>
            </a:r>
            <a:r>
              <a:rPr i="1"/>
              <a:t>money, fame, social status, political greatness, popularity</a:t>
            </a:r>
            <a:r>
              <a:t>, etc.</a:t>
            </a:r>
          </a:p>
          <a:p>
            <a:pPr marL="305180" indent="-305180" algn="l" defTabSz="813816">
              <a:spcBef>
                <a:spcPts val="600"/>
              </a:spcBef>
              <a:buSzPct val="100000"/>
              <a:buFont typeface="Arial"/>
              <a:buChar char="•"/>
              <a:defRPr sz="2848">
                <a:latin typeface="Cambria"/>
                <a:ea typeface="Cambria"/>
                <a:cs typeface="Cambria"/>
                <a:sym typeface="Cambria"/>
              </a:defRPr>
            </a:pPr>
            <a:r>
              <a:t>Exert </a:t>
            </a:r>
            <a:r>
              <a:rPr i="1"/>
              <a:t>authority over others as synonymous with greatness and success</a:t>
            </a:r>
            <a:r>
              <a:t>.</a:t>
            </a:r>
          </a:p>
          <a:p>
            <a:pPr marL="305180" indent="-305180" algn="l" defTabSz="813816">
              <a:spcBef>
                <a:spcPts val="600"/>
              </a:spcBef>
              <a:buSzPct val="100000"/>
              <a:buFont typeface="Arial"/>
              <a:buChar char="•"/>
              <a:defRPr sz="2848">
                <a:latin typeface="Cambria"/>
                <a:ea typeface="Cambria"/>
                <a:cs typeface="Cambria"/>
                <a:sym typeface="Cambria"/>
              </a:defRPr>
            </a:pPr>
            <a:r>
              <a:t>The exaltation of self is their ultimate goal.</a:t>
            </a:r>
          </a:p>
          <a:p>
            <a:pPr marL="305180" indent="-305180" algn="l" defTabSz="813816">
              <a:spcBef>
                <a:spcPts val="600"/>
              </a:spcBef>
              <a:buSzPct val="100000"/>
              <a:buFont typeface="Arial"/>
              <a:buChar char="•"/>
              <a:defRPr sz="2848">
                <a:latin typeface="Cambria"/>
                <a:ea typeface="Cambria"/>
                <a:cs typeface="Cambria"/>
                <a:sym typeface="Cambria"/>
              </a:defRPr>
            </a:pPr>
            <a:r>
              <a:t>Generally, God is not part of their structure.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74">
                                            <p:bg/>
                                          </p:spTgt>
                                        </p:tgtEl>
                                        <p:attrNameLst>
                                          <p:attrName>style.visibility</p:attrName>
                                        </p:attrNameLst>
                                      </p:cBhvr>
                                      <p:to>
                                        <p:strVal val="visible"/>
                                      </p:to>
                                    </p:set>
                                    <p:animEffect transition="in" filter="dissolve">
                                      <p:cBhvr>
                                        <p:cTn id="7" dur="500"/>
                                        <p:tgtEl>
                                          <p:spTgt spid="174">
                                            <p:bg/>
                                          </p:spTgt>
                                        </p:tgtEl>
                                      </p:cBhvr>
                                    </p:animEffect>
                                  </p:childTnLst>
                                </p:cTn>
                              </p:par>
                              <p:par>
                                <p:cTn id="8" presetID="9" presetClass="entr" presetSubtype="0" fill="hold" grpId="1" nodeType="withEffect">
                                  <p:stCondLst>
                                    <p:cond delay="0"/>
                                  </p:stCondLst>
                                  <p:iterate>
                                    <p:tmAbs val="0"/>
                                  </p:iterate>
                                  <p:childTnLst>
                                    <p:set>
                                      <p:cBhvr>
                                        <p:cTn id="9" fill="hold"/>
                                        <p:tgtEl>
                                          <p:spTgt spid="174">
                                            <p:txEl>
                                              <p:pRg st="0" end="0"/>
                                            </p:txEl>
                                          </p:spTgt>
                                        </p:tgtEl>
                                        <p:attrNameLst>
                                          <p:attrName>style.visibility</p:attrName>
                                        </p:attrNameLst>
                                      </p:cBhvr>
                                      <p:to>
                                        <p:strVal val="visible"/>
                                      </p:to>
                                    </p:set>
                                    <p:animEffect transition="in" filter="dissolve">
                                      <p:cBhvr>
                                        <p:cTn id="10" dur="500"/>
                                        <p:tgtEl>
                                          <p:spTgt spid="17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74">
                                            <p:txEl>
                                              <p:pRg st="1" end="1"/>
                                            </p:txEl>
                                          </p:spTgt>
                                        </p:tgtEl>
                                        <p:attrNameLst>
                                          <p:attrName>style.visibility</p:attrName>
                                        </p:attrNameLst>
                                      </p:cBhvr>
                                      <p:to>
                                        <p:strVal val="visible"/>
                                      </p:to>
                                    </p:set>
                                    <p:animEffect transition="in" filter="dissolve">
                                      <p:cBhvr>
                                        <p:cTn id="15" dur="500"/>
                                        <p:tgtEl>
                                          <p:spTgt spid="17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174">
                                            <p:txEl>
                                              <p:pRg st="2" end="2"/>
                                            </p:txEl>
                                          </p:spTgt>
                                        </p:tgtEl>
                                        <p:attrNameLst>
                                          <p:attrName>style.visibility</p:attrName>
                                        </p:attrNameLst>
                                      </p:cBhvr>
                                      <p:to>
                                        <p:strVal val="visible"/>
                                      </p:to>
                                    </p:set>
                                    <p:animEffect transition="in" filter="dissolve">
                                      <p:cBhvr>
                                        <p:cTn id="20" dur="500"/>
                                        <p:tgtEl>
                                          <p:spTgt spid="17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174">
                                            <p:txEl>
                                              <p:pRg st="3" end="3"/>
                                            </p:txEl>
                                          </p:spTgt>
                                        </p:tgtEl>
                                        <p:attrNameLst>
                                          <p:attrName>style.visibility</p:attrName>
                                        </p:attrNameLst>
                                      </p:cBhvr>
                                      <p:to>
                                        <p:strVal val="visible"/>
                                      </p:to>
                                    </p:set>
                                    <p:animEffect transition="in" filter="dissolve">
                                      <p:cBhvr>
                                        <p:cTn id="25" dur="500"/>
                                        <p:tgtEl>
                                          <p:spTgt spid="174">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fill="hold" grpId="1" nodeType="clickEffect">
                                  <p:stCondLst>
                                    <p:cond delay="0"/>
                                  </p:stCondLst>
                                  <p:iterate>
                                    <p:tmAbs val="0"/>
                                  </p:iterate>
                                  <p:childTnLst>
                                    <p:set>
                                      <p:cBhvr>
                                        <p:cTn id="29" fill="hold"/>
                                        <p:tgtEl>
                                          <p:spTgt spid="174">
                                            <p:txEl>
                                              <p:pRg st="4" end="4"/>
                                            </p:txEl>
                                          </p:spTgt>
                                        </p:tgtEl>
                                        <p:attrNameLst>
                                          <p:attrName>style.visibility</p:attrName>
                                        </p:attrNameLst>
                                      </p:cBhvr>
                                      <p:to>
                                        <p:strVal val="visible"/>
                                      </p:to>
                                    </p:set>
                                    <p:animEffect transition="in" filter="dissolve">
                                      <p:cBhvr>
                                        <p:cTn id="30" dur="500"/>
                                        <p:tgtEl>
                                          <p:spTgt spid="1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 grpId="1" build="p"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 name="pasted-image.pdf"/>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77" name="Shape 177"/>
          <p:cNvSpPr>
            <a:spLocks noGrp="1"/>
          </p:cNvSpPr>
          <p:nvPr>
            <p:ph type="title"/>
          </p:nvPr>
        </p:nvSpPr>
        <p:spPr>
          <a:xfrm>
            <a:off x="1369367" y="997495"/>
            <a:ext cx="5533009" cy="715964"/>
          </a:xfrm>
          <a:prstGeom prst="rect">
            <a:avLst/>
          </a:prstGeom>
        </p:spPr>
        <p:txBody>
          <a:bodyPr lIns="45719" tIns="45719" rIns="45719" bIns="45719" anchor="t"/>
          <a:lstStyle>
            <a:lvl1pPr algn="l" defTabSz="914400">
              <a:defRPr sz="4000" b="1">
                <a:solidFill>
                  <a:srgbClr val="A00000"/>
                </a:solidFill>
                <a:effectLst>
                  <a:outerShdw blurRad="38100" dist="38100" dir="2700000" rotWithShape="0">
                    <a:srgbClr val="000000">
                      <a:alpha val="43137"/>
                    </a:srgbClr>
                  </a:outerShdw>
                </a:effectLst>
                <a:latin typeface="Cambria"/>
                <a:ea typeface="Cambria"/>
                <a:cs typeface="Cambria"/>
                <a:sym typeface="Cambria"/>
              </a:defRPr>
            </a:lvl1pPr>
          </a:lstStyle>
          <a:p>
            <a:r>
              <a:t>2. Spiritual leadership</a:t>
            </a:r>
          </a:p>
        </p:txBody>
      </p:sp>
      <p:sp>
        <p:nvSpPr>
          <p:cNvPr id="178" name="Shape 178"/>
          <p:cNvSpPr>
            <a:spLocks noGrp="1"/>
          </p:cNvSpPr>
          <p:nvPr>
            <p:ph type="body" idx="1"/>
          </p:nvPr>
        </p:nvSpPr>
        <p:spPr>
          <a:xfrm>
            <a:off x="1398711" y="2074049"/>
            <a:ext cx="6840464" cy="3909269"/>
          </a:xfrm>
          <a:prstGeom prst="rect">
            <a:avLst/>
          </a:prstGeom>
        </p:spPr>
        <p:txBody>
          <a:bodyPr lIns="45719" tIns="45719" rIns="45719" bIns="45719"/>
          <a:lstStyle/>
          <a:p>
            <a:pPr marL="329184" indent="-329184" algn="l" defTabSz="877823">
              <a:spcBef>
                <a:spcPts val="800"/>
              </a:spcBef>
              <a:buSzPct val="100000"/>
              <a:buFont typeface="Arial"/>
              <a:buChar char="•"/>
              <a:defRPr sz="3455">
                <a:latin typeface="Cambria"/>
                <a:ea typeface="Cambria"/>
                <a:cs typeface="Cambria"/>
                <a:sym typeface="Cambria"/>
              </a:defRPr>
            </a:pPr>
            <a:r>
              <a:t>It is based on </a:t>
            </a:r>
            <a:r>
              <a:rPr b="1" i="1"/>
              <a:t>service to others</a:t>
            </a:r>
            <a:r>
              <a:t>.</a:t>
            </a:r>
          </a:p>
          <a:p>
            <a:pPr marL="329184" indent="-329184" algn="l" defTabSz="877823">
              <a:spcBef>
                <a:spcPts val="800"/>
              </a:spcBef>
              <a:buSzPct val="100000"/>
              <a:buFont typeface="Arial"/>
              <a:buChar char="•"/>
              <a:defRPr sz="3455">
                <a:latin typeface="Cambria"/>
                <a:ea typeface="Cambria"/>
                <a:cs typeface="Cambria"/>
                <a:sym typeface="Cambria"/>
              </a:defRPr>
            </a:pPr>
            <a:r>
              <a:t>It is structured on </a:t>
            </a:r>
            <a:r>
              <a:rPr b="1" i="1"/>
              <a:t>principles</a:t>
            </a:r>
            <a:r>
              <a:t>.</a:t>
            </a:r>
          </a:p>
          <a:p>
            <a:pPr marL="329184" indent="-329184" algn="l" defTabSz="877823">
              <a:spcBef>
                <a:spcPts val="800"/>
              </a:spcBef>
              <a:buSzPct val="100000"/>
              <a:buFont typeface="Arial"/>
              <a:buChar char="•"/>
              <a:defRPr sz="3455">
                <a:latin typeface="Cambria"/>
                <a:ea typeface="Cambria"/>
                <a:cs typeface="Cambria"/>
                <a:sym typeface="Cambria"/>
              </a:defRPr>
            </a:pPr>
            <a:r>
              <a:rPr b="1" i="1"/>
              <a:t>Respect</a:t>
            </a:r>
            <a:r>
              <a:t> for people is paramount.</a:t>
            </a:r>
          </a:p>
          <a:p>
            <a:pPr marL="329184" indent="-329184" algn="l" defTabSz="877823">
              <a:spcBef>
                <a:spcPts val="800"/>
              </a:spcBef>
              <a:buSzPct val="100000"/>
              <a:buFont typeface="Arial"/>
              <a:buChar char="•"/>
              <a:defRPr sz="3455">
                <a:latin typeface="Cambria"/>
                <a:ea typeface="Cambria"/>
                <a:cs typeface="Cambria"/>
                <a:sym typeface="Cambria"/>
              </a:defRPr>
            </a:pPr>
            <a:r>
              <a:t>The goal is important to achieve, but in ways that are consistent with the will of God without abusing </a:t>
            </a:r>
            <a:r>
              <a:rPr b="1" i="1"/>
              <a:t>human dignity.</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fill="hold" grpId="1" nodeType="clickEffect">
                                  <p:stCondLst>
                                    <p:cond delay="0"/>
                                  </p:stCondLst>
                                  <p:iterate>
                                    <p:tmAbs val="0"/>
                                  </p:iterate>
                                  <p:childTnLst>
                                    <p:set>
                                      <p:cBhvr>
                                        <p:cTn id="6" fill="hold"/>
                                        <p:tgtEl>
                                          <p:spTgt spid="178">
                                            <p:bg/>
                                          </p:spTgt>
                                        </p:tgtEl>
                                        <p:attrNameLst>
                                          <p:attrName>style.visibility</p:attrName>
                                        </p:attrNameLst>
                                      </p:cBhvr>
                                      <p:to>
                                        <p:strVal val="visible"/>
                                      </p:to>
                                    </p:set>
                                    <p:animEffect transition="in" filter="dissolve">
                                      <p:cBhvr>
                                        <p:cTn id="7" dur="500"/>
                                        <p:tgtEl>
                                          <p:spTgt spid="178">
                                            <p:bg/>
                                          </p:spTgt>
                                        </p:tgtEl>
                                      </p:cBhvr>
                                    </p:animEffect>
                                  </p:childTnLst>
                                </p:cTn>
                              </p:par>
                              <p:par>
                                <p:cTn id="8" presetID="9" presetClass="entr" presetSubtype="0" fill="hold" grpId="1" nodeType="withEffect">
                                  <p:stCondLst>
                                    <p:cond delay="0"/>
                                  </p:stCondLst>
                                  <p:iterate>
                                    <p:tmAbs val="0"/>
                                  </p:iterate>
                                  <p:childTnLst>
                                    <p:set>
                                      <p:cBhvr>
                                        <p:cTn id="9" fill="hold"/>
                                        <p:tgtEl>
                                          <p:spTgt spid="178">
                                            <p:txEl>
                                              <p:pRg st="0" end="0"/>
                                            </p:txEl>
                                          </p:spTgt>
                                        </p:tgtEl>
                                        <p:attrNameLst>
                                          <p:attrName>style.visibility</p:attrName>
                                        </p:attrNameLst>
                                      </p:cBhvr>
                                      <p:to>
                                        <p:strVal val="visible"/>
                                      </p:to>
                                    </p:set>
                                    <p:animEffect transition="in" filter="dissolve">
                                      <p:cBhvr>
                                        <p:cTn id="10" dur="500"/>
                                        <p:tgtEl>
                                          <p:spTgt spid="17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fill="hold" grpId="1" nodeType="clickEffect">
                                  <p:stCondLst>
                                    <p:cond delay="0"/>
                                  </p:stCondLst>
                                  <p:iterate>
                                    <p:tmAbs val="0"/>
                                  </p:iterate>
                                  <p:childTnLst>
                                    <p:set>
                                      <p:cBhvr>
                                        <p:cTn id="14" fill="hold"/>
                                        <p:tgtEl>
                                          <p:spTgt spid="178">
                                            <p:txEl>
                                              <p:pRg st="1" end="1"/>
                                            </p:txEl>
                                          </p:spTgt>
                                        </p:tgtEl>
                                        <p:attrNameLst>
                                          <p:attrName>style.visibility</p:attrName>
                                        </p:attrNameLst>
                                      </p:cBhvr>
                                      <p:to>
                                        <p:strVal val="visible"/>
                                      </p:to>
                                    </p:set>
                                    <p:animEffect transition="in" filter="dissolve">
                                      <p:cBhvr>
                                        <p:cTn id="15" dur="500"/>
                                        <p:tgtEl>
                                          <p:spTgt spid="17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fill="hold" grpId="1" nodeType="clickEffect">
                                  <p:stCondLst>
                                    <p:cond delay="0"/>
                                  </p:stCondLst>
                                  <p:iterate>
                                    <p:tmAbs val="0"/>
                                  </p:iterate>
                                  <p:childTnLst>
                                    <p:set>
                                      <p:cBhvr>
                                        <p:cTn id="19" fill="hold"/>
                                        <p:tgtEl>
                                          <p:spTgt spid="178">
                                            <p:txEl>
                                              <p:pRg st="2" end="2"/>
                                            </p:txEl>
                                          </p:spTgt>
                                        </p:tgtEl>
                                        <p:attrNameLst>
                                          <p:attrName>style.visibility</p:attrName>
                                        </p:attrNameLst>
                                      </p:cBhvr>
                                      <p:to>
                                        <p:strVal val="visible"/>
                                      </p:to>
                                    </p:set>
                                    <p:animEffect transition="in" filter="dissolve">
                                      <p:cBhvr>
                                        <p:cTn id="20" dur="500"/>
                                        <p:tgtEl>
                                          <p:spTgt spid="17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fill="hold" grpId="1" nodeType="clickEffect">
                                  <p:stCondLst>
                                    <p:cond delay="0"/>
                                  </p:stCondLst>
                                  <p:iterate>
                                    <p:tmAbs val="0"/>
                                  </p:iterate>
                                  <p:childTnLst>
                                    <p:set>
                                      <p:cBhvr>
                                        <p:cTn id="24" fill="hold"/>
                                        <p:tgtEl>
                                          <p:spTgt spid="178">
                                            <p:txEl>
                                              <p:pRg st="3" end="3"/>
                                            </p:txEl>
                                          </p:spTgt>
                                        </p:tgtEl>
                                        <p:attrNameLst>
                                          <p:attrName>style.visibility</p:attrName>
                                        </p:attrNameLst>
                                      </p:cBhvr>
                                      <p:to>
                                        <p:strVal val="visible"/>
                                      </p:to>
                                    </p:set>
                                    <p:animEffect transition="in" filter="dissolve">
                                      <p:cBhvr>
                                        <p:cTn id="25" dur="500"/>
                                        <p:tgtEl>
                                          <p:spTgt spid="1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1" build="p" animBg="1" advAuto="0"/>
    </p:bldLst>
  </p:timing>
</p:sld>
</file>

<file path=ppt/theme/theme1.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ema de Office">
      <a:majorFont>
        <a:latin typeface="Century Schoolbook"/>
        <a:ea typeface="Century Schoolbook"/>
        <a:cs typeface="Century Schoolbook"/>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Tema de Office">
      <a:majorFont>
        <a:latin typeface="Century Schoolbook"/>
        <a:ea typeface="Century Schoolbook"/>
        <a:cs typeface="Century Schoolbook"/>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219</TotalTime>
  <Words>1893</Words>
  <Application>Microsoft Macintosh PowerPoint</Application>
  <PresentationFormat>On-screen Show (4:3)</PresentationFormat>
  <Paragraphs>133</Paragraphs>
  <Slides>45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Arial</vt:lpstr>
      <vt:lpstr>Calibri</vt:lpstr>
      <vt:lpstr>Cambria</vt:lpstr>
      <vt:lpstr>Century</vt:lpstr>
      <vt:lpstr>Century Schoolbook</vt:lpstr>
      <vt:lpstr>Helvetica Light</vt:lpstr>
      <vt:lpstr>Times New Roman</vt:lpstr>
      <vt:lpstr>Tema de Office</vt:lpstr>
      <vt:lpstr>PowerPoint Presentation</vt:lpstr>
      <vt:lpstr>PowerPoint Presentation</vt:lpstr>
      <vt:lpstr>I- Elders are leaders </vt:lpstr>
      <vt:lpstr>PowerPoint Presentation</vt:lpstr>
      <vt:lpstr>PowerPoint Presentation</vt:lpstr>
      <vt:lpstr>PowerPoint Presentation</vt:lpstr>
      <vt:lpstr>1. The traditional leadership of the world</vt:lpstr>
      <vt:lpstr>PowerPoint Presentation</vt:lpstr>
      <vt:lpstr>2. Spiritual leadership</vt:lpstr>
      <vt:lpstr>PowerPoint Presentation</vt:lpstr>
      <vt:lpstr>PowerPoint Presentation</vt:lpstr>
      <vt:lpstr>II- Five characteristics of successful leaders</vt:lpstr>
      <vt:lpstr>1. They know what they want</vt:lpstr>
      <vt:lpstr>PowerPoint Presentation</vt:lpstr>
      <vt:lpstr>2. They strive to achieve their goal </vt:lpstr>
      <vt:lpstr>In just one chapter the Lord told Joshua four times:</vt:lpstr>
      <vt:lpstr>PowerPoint Presentation</vt:lpstr>
      <vt:lpstr>PowerPoint Presentation</vt:lpstr>
      <vt:lpstr>PowerPoint Presentation</vt:lpstr>
      <vt:lpstr>PowerPoint Presentation</vt:lpstr>
      <vt:lpstr>3. They risk more in order to achieve their goal</vt:lpstr>
      <vt:lpstr>PowerPoint Presentation</vt:lpstr>
      <vt:lpstr>PowerPoint Presentation</vt:lpstr>
      <vt:lpstr>PowerPoint Presentation</vt:lpstr>
      <vt:lpstr>Inspiration reminds us:</vt:lpstr>
      <vt:lpstr>4. They make mistakes trying to achieve their goal</vt:lpstr>
      <vt:lpstr>PowerPoint Presentation</vt:lpstr>
      <vt:lpstr>PowerPoint Presentation</vt:lpstr>
      <vt:lpstr>5. They seek God in order to attain their goal</vt:lpstr>
      <vt:lpstr>PowerPoint Presentation</vt:lpstr>
      <vt:lpstr>Later on when the project was finished, Nehemiah again said:</vt:lpstr>
      <vt:lpstr>PowerPoint Presentation</vt:lpstr>
      <vt:lpstr>III- Practical advice for spiritual leaders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Recapitulating what we studied</vt:lpstr>
      <vt:lpstr>1- Four characteristics of traditional leadership</vt:lpstr>
      <vt:lpstr>2- Four characteristics of spiritual leadership</vt:lpstr>
      <vt:lpstr>3- Five qualities of successful leaders</vt:lpstr>
      <vt:lpstr>4- Five words of advice for successful leaders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Samuel Ouadjo</cp:lastModifiedBy>
  <cp:revision>5</cp:revision>
  <dcterms:modified xsi:type="dcterms:W3CDTF">2021-06-27T12:15:14Z</dcterms:modified>
</cp:coreProperties>
</file>