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lack Oblique"/>
          <a:ea typeface="Avenir Black Oblique"/>
          <a:cs typeface="Avenir Black Obliqu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Avenir Black Oblique"/>
          <a:ea typeface="Avenir Black Oblique"/>
          <a:cs typeface="Avenir Black Obliqu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Avenir Black Oblique"/>
          <a:ea typeface="Avenir Black Oblique"/>
          <a:cs typeface="Avenir Black Obliqu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Avenir Black Oblique"/>
          <a:ea typeface="Avenir Black Oblique"/>
          <a:cs typeface="Avenir Black Obliq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lack Oblique"/>
          <a:ea typeface="Avenir Black Oblique"/>
          <a:cs typeface="Avenir Black Obliq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Avenir Black Oblique"/>
          <a:ea typeface="Avenir Black Oblique"/>
          <a:cs typeface="Avenir Black Oblique"/>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lack Oblique"/>
          <a:ea typeface="Avenir Black Oblique"/>
          <a:cs typeface="Avenir Black Oblique"/>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Avenir Black Oblique"/>
          <a:ea typeface="Avenir Black Oblique"/>
          <a:cs typeface="Avenir Black Obliqu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Avenir Black Oblique"/>
          <a:ea typeface="Avenir Black Oblique"/>
          <a:cs typeface="Avenir Black Obliqu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Avenir Black Oblique"/>
          <a:ea typeface="Avenir Black Oblique"/>
          <a:cs typeface="Avenir Black Obliqu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venir Black Oblique"/>
          <a:ea typeface="Avenir Black Oblique"/>
          <a:cs typeface="Avenir Black Obliqu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lack Oblique"/>
          <a:ea typeface="Avenir Black Oblique"/>
          <a:cs typeface="Avenir Black Oblique"/>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lack Oblique"/>
          <a:ea typeface="Avenir Black Oblique"/>
          <a:cs typeface="Avenir Black Obliqu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107" d="100"/>
          <a:sy n="107" d="100"/>
        </p:scale>
        <p:origin x="17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755775"/>
          </a:xfrm>
          <a:prstGeom prst="rect">
            <a:avLst/>
          </a:prstGeom>
        </p:spPr>
        <p:txBody>
          <a:bodyPr/>
          <a:lstStyle/>
          <a:p>
            <a:r>
              <a:t>Title Text</a:t>
            </a:r>
          </a:p>
        </p:txBody>
      </p:sp>
      <p:sp>
        <p:nvSpPr>
          <p:cNvPr id="13" name="Shape 13"/>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r>
              <a:t>Title Text</a:t>
            </a:r>
          </a:p>
        </p:txBody>
      </p:sp>
      <p:sp>
        <p:nvSpPr>
          <p:cNvPr id="91" name="Shape 9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2" name="Shape 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99" name="Shape 99"/>
          <p:cNvSpPr>
            <a:spLocks noGrp="1"/>
          </p:cNvSpPr>
          <p:nvPr>
            <p:ph type="title"/>
          </p:nvPr>
        </p:nvSpPr>
        <p:spPr>
          <a:xfrm>
            <a:off x="6629400" y="274638"/>
            <a:ext cx="2057400" cy="6583362"/>
          </a:xfrm>
          <a:prstGeom prst="rect">
            <a:avLst/>
          </a:prstGeom>
        </p:spPr>
        <p:txBody>
          <a:bodyPr/>
          <a:lstStyle/>
          <a:p>
            <a:r>
              <a:t>Title Text</a:t>
            </a:r>
          </a:p>
        </p:txBody>
      </p:sp>
      <p:sp>
        <p:nvSpPr>
          <p:cNvPr id="100" name="Shape 100"/>
          <p:cNvSpPr>
            <a:spLocks noGrp="1"/>
          </p:cNvSpPr>
          <p:nvPr>
            <p:ph type="body" idx="1"/>
          </p:nvPr>
        </p:nvSpPr>
        <p:spPr>
          <a:xfrm>
            <a:off x="457200" y="274638"/>
            <a:ext cx="6019800" cy="65833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08" name="Shape 108"/>
          <p:cNvSpPr>
            <a:spLocks noGrp="1"/>
          </p:cNvSpPr>
          <p:nvPr>
            <p:ph type="title"/>
          </p:nvPr>
        </p:nvSpPr>
        <p:spPr>
          <a:xfrm>
            <a:off x="892968" y="1151929"/>
            <a:ext cx="7358064" cy="2321720"/>
          </a:xfrm>
          <a:prstGeom prst="rect">
            <a:avLst/>
          </a:prstGeom>
        </p:spPr>
        <p:txBody>
          <a:bodyPr lIns="35718" tIns="35718" rIns="35718" bIns="35718" anchor="b">
            <a:normAutofit/>
          </a:bodyPr>
          <a:lstStyle>
            <a:lvl1pPr defTabSz="410765">
              <a:defRPr sz="5600">
                <a:latin typeface="Helvetica Light"/>
                <a:ea typeface="Helvetica Light"/>
                <a:cs typeface="Helvetica Light"/>
                <a:sym typeface="Helvetica Light"/>
              </a:defRPr>
            </a:lvl1pPr>
          </a:lstStyle>
          <a:p>
            <a:r>
              <a:t>Title Text</a:t>
            </a:r>
          </a:p>
        </p:txBody>
      </p:sp>
      <p:sp>
        <p:nvSpPr>
          <p:cNvPr id="109" name="Shape 109"/>
          <p:cNvSpPr>
            <a:spLocks noGrp="1"/>
          </p:cNvSpPr>
          <p:nvPr>
            <p:ph type="body" sz="quarter" idx="1"/>
          </p:nvPr>
        </p:nvSpPr>
        <p:spPr>
          <a:xfrm>
            <a:off x="892968" y="3536156"/>
            <a:ext cx="7358064" cy="794743"/>
          </a:xfrm>
          <a:prstGeom prst="rect">
            <a:avLst/>
          </a:prstGeom>
        </p:spPr>
        <p:txBody>
          <a:bodyPr lIns="35718" tIns="35718" rIns="35718" bIns="35718">
            <a:normAutofit/>
          </a:bodyPr>
          <a:lstStyle>
            <a:lvl1pPr marL="0" indent="0" algn="ctr" defTabSz="410765">
              <a:spcBef>
                <a:spcPts val="0"/>
              </a:spcBef>
              <a:buSzTx/>
              <a:buFontTx/>
              <a:buNone/>
              <a:defRPr sz="2200">
                <a:latin typeface="Helvetica Light"/>
                <a:ea typeface="Helvetica Light"/>
                <a:cs typeface="Helvetica Light"/>
                <a:sym typeface="Helvetica Light"/>
              </a:defRPr>
            </a:lvl1pPr>
            <a:lvl2pPr marL="0" indent="228600" algn="ctr" defTabSz="410765">
              <a:spcBef>
                <a:spcPts val="0"/>
              </a:spcBef>
              <a:buSzTx/>
              <a:buFontTx/>
              <a:buNone/>
              <a:defRPr sz="2200">
                <a:latin typeface="Helvetica Light"/>
                <a:ea typeface="Helvetica Light"/>
                <a:cs typeface="Helvetica Light"/>
                <a:sym typeface="Helvetica Light"/>
              </a:defRPr>
            </a:lvl2pPr>
            <a:lvl3pPr marL="0" indent="457200" algn="ctr" defTabSz="410765">
              <a:spcBef>
                <a:spcPts val="0"/>
              </a:spcBef>
              <a:buSzTx/>
              <a:buFontTx/>
              <a:buNone/>
              <a:defRPr sz="2200">
                <a:latin typeface="Helvetica Light"/>
                <a:ea typeface="Helvetica Light"/>
                <a:cs typeface="Helvetica Light"/>
                <a:sym typeface="Helvetica Light"/>
              </a:defRPr>
            </a:lvl3pPr>
            <a:lvl4pPr marL="0" indent="685800" algn="ctr" defTabSz="410765">
              <a:spcBef>
                <a:spcPts val="0"/>
              </a:spcBef>
              <a:buSzTx/>
              <a:buFontTx/>
              <a:buNone/>
              <a:defRPr sz="2200">
                <a:latin typeface="Helvetica Light"/>
                <a:ea typeface="Helvetica Light"/>
                <a:cs typeface="Helvetica Light"/>
                <a:sym typeface="Helvetica Light"/>
              </a:defRPr>
            </a:lvl4pPr>
            <a:lvl5pPr marL="0" indent="914400" algn="ctr" defTabSz="410765">
              <a:spcBef>
                <a:spcPts val="0"/>
              </a:spcBef>
              <a:buSzTx/>
              <a:buFontTx/>
              <a:buNone/>
              <a:defRPr sz="22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xfrm>
            <a:off x="4440732" y="6505277"/>
            <a:ext cx="253607" cy="249238"/>
          </a:xfrm>
          <a:prstGeom prst="rect">
            <a:avLst/>
          </a:prstGeom>
        </p:spPr>
        <p:txBody>
          <a:bodyPr wrap="none" lIns="35718" tIns="35718" rIns="35718" bIns="35718"/>
          <a:lstStyle>
            <a:lvl1pPr algn="ctr" defTabSz="410765">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30" name="Shape 30"/>
          <p:cNvSpPr>
            <a:spLocks noGrp="1"/>
          </p:cNvSpPr>
          <p:nvPr>
            <p:ph type="title"/>
          </p:nvPr>
        </p:nvSpPr>
        <p:spPr>
          <a:xfrm>
            <a:off x="722312" y="4406900"/>
            <a:ext cx="7772401" cy="2451100"/>
          </a:xfrm>
          <a:prstGeom prst="rect">
            <a:avLst/>
          </a:prstGeom>
        </p:spPr>
        <p:txBody>
          <a:bodyPr/>
          <a:lstStyle>
            <a:lvl1pPr algn="l">
              <a:defRPr sz="4000" b="1" cap="all"/>
            </a:lvl1pPr>
          </a:lstStyle>
          <a:p>
            <a:r>
              <a:t>Title Text</a:t>
            </a:r>
          </a:p>
        </p:txBody>
      </p:sp>
      <p:sp>
        <p:nvSpPr>
          <p:cNvPr id="31" name="Shape 31"/>
          <p:cNvSpPr>
            <a:spLocks noGrp="1"/>
          </p:cNvSpPr>
          <p:nvPr>
            <p:ph type="body" idx="1"/>
          </p:nvPr>
        </p:nvSpPr>
        <p:spPr>
          <a:xfrm>
            <a:off x="722312" y="0"/>
            <a:ext cx="7772401" cy="440690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half" idx="1"/>
          </p:nvPr>
        </p:nvSpPr>
        <p:spPr>
          <a:xfrm>
            <a:off x="457200" y="1600199"/>
            <a:ext cx="4038600" cy="5257802"/>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8" name="Shape 48"/>
          <p:cNvSpPr>
            <a:spLocks noGrp="1"/>
          </p:cNvSpPr>
          <p:nvPr>
            <p:ph type="title"/>
          </p:nvPr>
        </p:nvSpPr>
        <p:spPr>
          <a:xfrm>
            <a:off x="457200" y="274638"/>
            <a:ext cx="8229600" cy="1204981"/>
          </a:xfrm>
          <a:prstGeom prst="rect">
            <a:avLst/>
          </a:prstGeom>
        </p:spPr>
        <p:txBody>
          <a:bodyPr/>
          <a:lstStyle/>
          <a:p>
            <a:r>
              <a:t>Title Text</a:t>
            </a:r>
          </a:p>
        </p:txBody>
      </p:sp>
      <p:sp>
        <p:nvSpPr>
          <p:cNvPr id="49" name="Shape 49"/>
          <p:cNvSpPr>
            <a:spLocks noGrp="1"/>
          </p:cNvSpPr>
          <p:nvPr>
            <p:ph type="body" sz="quarter" idx="1"/>
          </p:nvPr>
        </p:nvSpPr>
        <p:spPr>
          <a:xfrm>
            <a:off x="457200" y="1479616"/>
            <a:ext cx="4040188" cy="695259"/>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7" name="Shape 57"/>
          <p:cNvSpPr>
            <a:spLocks noGrp="1"/>
          </p:cNvSpPr>
          <p:nvPr>
            <p:ph type="title"/>
          </p:nvPr>
        </p:nvSpPr>
        <p:spPr>
          <a:xfrm>
            <a:off x="457200" y="274638"/>
            <a:ext cx="8229600" cy="2163763"/>
          </a:xfrm>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3008314" cy="143510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1" name="Shape 81"/>
          <p:cNvSpPr>
            <a:spLocks noGrp="1"/>
          </p:cNvSpPr>
          <p:nvPr>
            <p:ph type="title"/>
          </p:nvPr>
        </p:nvSpPr>
        <p:spPr>
          <a:xfrm>
            <a:off x="1792288" y="3086100"/>
            <a:ext cx="5486401" cy="2281239"/>
          </a:xfrm>
          <a:prstGeom prst="rect">
            <a:avLst/>
          </a:prstGeom>
        </p:spPr>
        <p:txBody>
          <a:bodyPr anchor="b"/>
          <a:lstStyle>
            <a:lvl1pPr algn="l">
              <a:defRPr sz="2000" b="1"/>
            </a:lvl1pPr>
          </a:lstStyle>
          <a:p>
            <a:r>
              <a:t>Title Text</a:t>
            </a:r>
          </a:p>
        </p:txBody>
      </p:sp>
      <p:sp>
        <p:nvSpPr>
          <p:cNvPr id="82" name="Shape 82"/>
          <p:cNvSpPr>
            <a:spLocks noGrp="1"/>
          </p:cNvSpPr>
          <p:nvPr>
            <p:ph type="body" sz="quarter" idx="1"/>
          </p:nvPr>
        </p:nvSpPr>
        <p:spPr>
          <a:xfrm>
            <a:off x="1792288" y="5367337"/>
            <a:ext cx="5486401" cy="1490663"/>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a:picLocks noChangeAspect="1"/>
          </p:cNvPicPr>
          <p:nvPr/>
        </p:nvPicPr>
        <p:blipFill>
          <a:blip r:embed="rId14"/>
          <a:stretch>
            <a:fillRect/>
          </a:stretch>
        </p:blipFill>
        <p:spPr>
          <a:xfrm>
            <a:off x="0" y="0"/>
            <a:ext cx="9144000" cy="6858000"/>
          </a:xfrm>
          <a:prstGeom prst="rect">
            <a:avLst/>
          </a:prstGeom>
          <a:ln w="12700">
            <a:miter lim="400000"/>
          </a:ln>
        </p:spPr>
      </p:pic>
      <p:sp>
        <p:nvSpPr>
          <p:cNvPr id="3" name="Shape 3"/>
          <p:cNvSpPr>
            <a:spLocks noGrp="1"/>
          </p:cNvSpPr>
          <p:nvPr>
            <p:ph type="title"/>
          </p:nvPr>
        </p:nvSpPr>
        <p:spPr>
          <a:xfrm>
            <a:off x="457200" y="274638"/>
            <a:ext cx="8229600" cy="13255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r>
              <a:t>Title Text</a:t>
            </a:r>
          </a:p>
        </p:txBody>
      </p:sp>
      <p:sp>
        <p:nvSpPr>
          <p:cNvPr id="4" name="Shape 4"/>
          <p:cNvSpPr>
            <a:spLocks noGrp="1"/>
          </p:cNvSpPr>
          <p:nvPr>
            <p:ph type="body" idx="1"/>
          </p:nvPr>
        </p:nvSpPr>
        <p:spPr>
          <a:xfrm>
            <a:off x="457200" y="1600199"/>
            <a:ext cx="8229600" cy="525780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553200" y="6356348"/>
            <a:ext cx="2133600" cy="358139"/>
          </a:xfrm>
          <a:prstGeom prst="rect">
            <a:avLst/>
          </a:prstGeom>
          <a:ln w="12700">
            <a:miter lim="400000"/>
          </a:ln>
        </p:spPr>
        <p:txBody>
          <a:bodyPr lIns="45718" tIns="45718" rIns="45718" bIns="45718">
            <a:spAutoFit/>
          </a:bodyPr>
          <a:lstStyle>
            <a:lvl1pPr>
              <a:defRPr>
                <a:latin typeface="Candara"/>
                <a:ea typeface="Candara"/>
                <a:cs typeface="Candara"/>
                <a:sym typeface="Candar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158" name="Shape 158"/>
          <p:cNvSpPr>
            <a:spLocks noGrp="1"/>
          </p:cNvSpPr>
          <p:nvPr>
            <p:ph type="body" sz="half" idx="1"/>
          </p:nvPr>
        </p:nvSpPr>
        <p:spPr>
          <a:xfrm>
            <a:off x="1112093" y="1892449"/>
            <a:ext cx="6154936" cy="3073102"/>
          </a:xfrm>
          <a:prstGeom prst="rect">
            <a:avLst/>
          </a:prstGeom>
        </p:spPr>
        <p:txBody>
          <a:bodyPr lIns="0" tIns="0" rIns="0" bIns="0"/>
          <a:lstStyle/>
          <a:p>
            <a:pPr algn="l" defTabSz="877822">
              <a:spcBef>
                <a:spcPts val="1300"/>
              </a:spcBef>
              <a:defRPr sz="4800" i="1">
                <a:latin typeface="Candara"/>
                <a:ea typeface="Candara"/>
                <a:cs typeface="Candara"/>
                <a:sym typeface="Candara"/>
              </a:defRPr>
            </a:pPr>
            <a:r>
              <a:t>“</a:t>
            </a:r>
            <a:r>
              <a:rPr>
                <a:solidFill>
                  <a:srgbClr val="094167"/>
                </a:solidFill>
              </a:rPr>
              <a:t>Be diligent in </a:t>
            </a:r>
            <a:r>
              <a:rPr b="1">
                <a:solidFill>
                  <a:srgbClr val="5D2779"/>
                </a:solidFill>
                <a:effectLst>
                  <a:outerShdw blurRad="38100" dist="36576" dir="2700000" rotWithShape="0">
                    <a:srgbClr val="000000">
                      <a:alpha val="43137"/>
                    </a:srgbClr>
                  </a:outerShdw>
                </a:effectLst>
              </a:rPr>
              <a:t>presenting yourself to God</a:t>
            </a:r>
            <a:r>
              <a:rPr>
                <a:solidFill>
                  <a:srgbClr val="094167"/>
                </a:solidFill>
              </a:rPr>
              <a:t>.”</a:t>
            </a:r>
            <a:endParaRPr b="1">
              <a:solidFill>
                <a:srgbClr val="5D2779"/>
              </a:solidFill>
              <a:effectLst>
                <a:outerShdw blurRad="38100" dist="36576" dir="2700000" rotWithShape="0">
                  <a:srgbClr val="000000">
                    <a:alpha val="43137"/>
                  </a:srgbClr>
                </a:outerShdw>
              </a:effectLst>
            </a:endParaRPr>
          </a:p>
          <a:p>
            <a:pPr algn="l" defTabSz="877822">
              <a:spcBef>
                <a:spcPts val="700"/>
              </a:spcBef>
              <a:defRPr sz="4800" i="1">
                <a:latin typeface="Candara"/>
                <a:ea typeface="Candara"/>
                <a:cs typeface="Candara"/>
                <a:sym typeface="Candara"/>
              </a:defRPr>
            </a:pPr>
            <a:r>
              <a:rPr sz="3200">
                <a:solidFill>
                  <a:srgbClr val="FF2600"/>
                </a:solidFill>
                <a:effectLst>
                  <a:outerShdw blurRad="38100" dist="36576" dir="2700000" rotWithShape="0">
                    <a:srgbClr val="000000">
                      <a:alpha val="43137"/>
                    </a:srgbClr>
                  </a:outerShdw>
                </a:effectLst>
              </a:rPr>
              <a:t>2 Timothy 2:15 (Paraphrased)</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61" name="Shape 161"/>
          <p:cNvSpPr>
            <a:spLocks noGrp="1"/>
          </p:cNvSpPr>
          <p:nvPr>
            <p:ph type="body" idx="1"/>
          </p:nvPr>
        </p:nvSpPr>
        <p:spPr>
          <a:xfrm>
            <a:off x="1522647" y="1477045"/>
            <a:ext cx="6684047" cy="3903910"/>
          </a:xfrm>
          <a:prstGeom prst="rect">
            <a:avLst/>
          </a:prstGeom>
        </p:spPr>
        <p:txBody>
          <a:bodyPr lIns="0" tIns="0" rIns="0" bIns="0"/>
          <a:lstStyle>
            <a:lvl1pPr algn="l" defTabSz="868680">
              <a:spcBef>
                <a:spcPts val="900"/>
              </a:spcBef>
              <a:defRPr sz="4500">
                <a:solidFill>
                  <a:srgbClr val="094167"/>
                </a:solidFill>
                <a:latin typeface="Candara"/>
                <a:ea typeface="Candara"/>
                <a:cs typeface="Candara"/>
                <a:sym typeface="Candara"/>
              </a:defRPr>
            </a:lvl1pPr>
          </a:lstStyle>
          <a:p>
            <a:pPr>
              <a:defRPr>
                <a:solidFill>
                  <a:srgbClr val="000000"/>
                </a:solidFill>
              </a:defRPr>
            </a:pPr>
            <a:r>
              <a:rPr>
                <a:solidFill>
                  <a:srgbClr val="094167"/>
                </a:solidFill>
              </a:rPr>
              <a:t>If elders are to be diligent in any way, it must be, first and foremost, in submitting themselves daily to God.</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64" name="Shape 164"/>
          <p:cNvSpPr>
            <a:spLocks noGrp="1"/>
          </p:cNvSpPr>
          <p:nvPr>
            <p:ph type="title"/>
          </p:nvPr>
        </p:nvSpPr>
        <p:spPr>
          <a:xfrm>
            <a:off x="1541536" y="688626"/>
            <a:ext cx="6594328" cy="1259237"/>
          </a:xfrm>
          <a:prstGeom prst="rect">
            <a:avLst/>
          </a:prstGeom>
        </p:spPr>
        <p:txBody>
          <a:bodyPr lIns="0" tIns="0" rIns="0" bIns="0" anchor="t"/>
          <a:lstStyle>
            <a:lvl1pPr algn="l" defTabSz="691285">
              <a:defRPr sz="3275" b="1" i="1">
                <a:solidFill>
                  <a:srgbClr val="5D2779"/>
                </a:solidFill>
                <a:effectLst>
                  <a:outerShdw blurRad="32004" dist="28802" dir="2700000" rotWithShape="0">
                    <a:srgbClr val="000000">
                      <a:alpha val="43137"/>
                    </a:srgbClr>
                  </a:outerShdw>
                </a:effectLst>
                <a:latin typeface="Candara"/>
                <a:ea typeface="Candara"/>
                <a:cs typeface="Candara"/>
                <a:sym typeface="Candara"/>
              </a:defRPr>
            </a:lvl1pPr>
          </a:lstStyle>
          <a:p>
            <a:pPr>
              <a:defRPr sz="1512" b="0" i="0">
                <a:solidFill>
                  <a:srgbClr val="000000"/>
                </a:solidFill>
                <a:effectLst/>
              </a:defRPr>
            </a:pPr>
            <a:r>
              <a:rPr sz="3275" b="1" i="1">
                <a:solidFill>
                  <a:srgbClr val="5D2779"/>
                </a:solidFill>
                <a:effectLst>
                  <a:outerShdw blurRad="32004" dist="28802" dir="2700000" rotWithShape="0">
                    <a:srgbClr val="000000">
                      <a:alpha val="43137"/>
                    </a:srgbClr>
                  </a:outerShdw>
                </a:effectLst>
              </a:rPr>
              <a:t>Elders present themselves to God daily in prayer, before they:</a:t>
            </a:r>
          </a:p>
        </p:txBody>
      </p:sp>
      <p:sp>
        <p:nvSpPr>
          <p:cNvPr id="165" name="Shape 165"/>
          <p:cNvSpPr>
            <a:spLocks noGrp="1"/>
          </p:cNvSpPr>
          <p:nvPr>
            <p:ph type="body" idx="1"/>
          </p:nvPr>
        </p:nvSpPr>
        <p:spPr>
          <a:xfrm>
            <a:off x="1435694" y="2006102"/>
            <a:ext cx="6806012" cy="3758707"/>
          </a:xfrm>
          <a:prstGeom prst="rect">
            <a:avLst/>
          </a:prstGeom>
        </p:spPr>
        <p:txBody>
          <a:bodyPr lIns="0" tIns="0" rIns="0" bIns="0">
            <a:normAutofit lnSpcReduction="10000"/>
          </a:bodyPr>
          <a:lstStyle/>
          <a:p>
            <a:pPr marL="281760" indent="-281760" algn="l" defTabSz="751361">
              <a:spcBef>
                <a:spcPts val="500"/>
              </a:spcBef>
              <a:buClr>
                <a:srgbClr val="094167"/>
              </a:buClr>
              <a:buSzPct val="100000"/>
              <a:buFont typeface="Arial"/>
              <a:buChar char="•"/>
              <a:defRPr sz="3320">
                <a:latin typeface="Candara"/>
                <a:ea typeface="Candara"/>
                <a:cs typeface="Candara"/>
                <a:sym typeface="Candara"/>
              </a:defRPr>
            </a:pPr>
            <a:r>
              <a:rPr>
                <a:solidFill>
                  <a:srgbClr val="094167"/>
                </a:solidFill>
              </a:rPr>
              <a:t>Speak to their </a:t>
            </a:r>
            <a:r>
              <a:rPr i="1">
                <a:solidFill>
                  <a:srgbClr val="094167"/>
                </a:solidFill>
              </a:rPr>
              <a:t>family during morning worship.</a:t>
            </a:r>
          </a:p>
          <a:p>
            <a:pPr marL="281760" indent="-281760" algn="l" defTabSz="751361">
              <a:spcBef>
                <a:spcPts val="500"/>
              </a:spcBef>
              <a:buClr>
                <a:srgbClr val="094167"/>
              </a:buClr>
              <a:buSzPct val="100000"/>
              <a:buFont typeface="Arial"/>
              <a:buChar char="•"/>
              <a:defRPr sz="3320">
                <a:latin typeface="Candara"/>
                <a:ea typeface="Candara"/>
                <a:cs typeface="Candara"/>
                <a:sym typeface="Candara"/>
              </a:defRPr>
            </a:pPr>
            <a:r>
              <a:rPr>
                <a:solidFill>
                  <a:srgbClr val="094167"/>
                </a:solidFill>
              </a:rPr>
              <a:t>Go to </a:t>
            </a:r>
            <a:r>
              <a:rPr i="1">
                <a:solidFill>
                  <a:srgbClr val="094167"/>
                </a:solidFill>
              </a:rPr>
              <a:t>work.</a:t>
            </a:r>
          </a:p>
          <a:p>
            <a:pPr marL="281760" indent="-281760" algn="l" defTabSz="751361">
              <a:spcBef>
                <a:spcPts val="500"/>
              </a:spcBef>
              <a:buClr>
                <a:srgbClr val="094167"/>
              </a:buClr>
              <a:buSzPct val="100000"/>
              <a:buFont typeface="Arial"/>
              <a:buChar char="•"/>
              <a:defRPr sz="3320">
                <a:latin typeface="Candara"/>
                <a:ea typeface="Candara"/>
                <a:cs typeface="Candara"/>
                <a:sym typeface="Candara"/>
              </a:defRPr>
            </a:pPr>
            <a:r>
              <a:rPr>
                <a:solidFill>
                  <a:srgbClr val="094167"/>
                </a:solidFill>
              </a:rPr>
              <a:t>Participate in the church board</a:t>
            </a:r>
            <a:r>
              <a:rPr i="1">
                <a:solidFill>
                  <a:srgbClr val="094167"/>
                </a:solidFill>
              </a:rPr>
              <a:t>.</a:t>
            </a:r>
          </a:p>
          <a:p>
            <a:pPr marL="281760" indent="-281760" algn="l" defTabSz="751361">
              <a:spcBef>
                <a:spcPts val="500"/>
              </a:spcBef>
              <a:buClr>
                <a:srgbClr val="094167"/>
              </a:buClr>
              <a:buSzPct val="100000"/>
              <a:buFont typeface="Arial"/>
              <a:buChar char="•"/>
              <a:defRPr sz="3320">
                <a:latin typeface="Candara"/>
                <a:ea typeface="Candara"/>
                <a:cs typeface="Candara"/>
                <a:sym typeface="Candara"/>
              </a:defRPr>
            </a:pPr>
            <a:r>
              <a:rPr>
                <a:solidFill>
                  <a:srgbClr val="094167"/>
                </a:solidFill>
              </a:rPr>
              <a:t>Admonish their </a:t>
            </a:r>
            <a:r>
              <a:rPr i="1">
                <a:solidFill>
                  <a:srgbClr val="094167"/>
                </a:solidFill>
              </a:rPr>
              <a:t>brethren who have erred.</a:t>
            </a:r>
          </a:p>
          <a:p>
            <a:pPr marL="281760" indent="-281760" algn="l" defTabSz="751361">
              <a:spcBef>
                <a:spcPts val="500"/>
              </a:spcBef>
              <a:buClr>
                <a:srgbClr val="094167"/>
              </a:buClr>
              <a:buSzPct val="100000"/>
              <a:buFont typeface="Arial"/>
              <a:buChar char="•"/>
              <a:defRPr sz="3320">
                <a:latin typeface="Candara"/>
                <a:ea typeface="Candara"/>
                <a:cs typeface="Candara"/>
                <a:sym typeface="Candara"/>
              </a:defRPr>
            </a:pPr>
            <a:r>
              <a:rPr i="1">
                <a:solidFill>
                  <a:srgbClr val="094167"/>
                </a:solidFill>
              </a:rPr>
              <a:t>Anoint the sick.</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animEffect transition="in" filter="dissolve">
                                      <p:cBhvr>
                                        <p:cTn id="7" dur="500"/>
                                        <p:tgtEl>
                                          <p:spTgt spid="165">
                                            <p:bg/>
                                          </p:spTgt>
                                        </p:tgtEl>
                                      </p:cBhvr>
                                    </p:animEffect>
                                  </p:childTnLst>
                                </p:cTn>
                              </p:par>
                              <p:par>
                                <p:cTn id="8" presetID="9" presetClass="entr" presetSubtype="0" fill="hold" grpId="1" nodeType="withEffect">
                                  <p:stCondLst>
                                    <p:cond delay="0"/>
                                  </p:stCondLst>
                                  <p:iterate>
                                    <p:tmAbs val="0"/>
                                  </p:iterate>
                                  <p:childTnLst>
                                    <p:set>
                                      <p:cBhvr>
                                        <p:cTn id="9" fill="hold"/>
                                        <p:tgtEl>
                                          <p:spTgt spid="165">
                                            <p:txEl>
                                              <p:pRg st="0" end="0"/>
                                            </p:txEl>
                                          </p:spTgt>
                                        </p:tgtEl>
                                        <p:attrNameLst>
                                          <p:attrName>style.visibility</p:attrName>
                                        </p:attrNameLst>
                                      </p:cBhvr>
                                      <p:to>
                                        <p:strVal val="visible"/>
                                      </p:to>
                                    </p:set>
                                    <p:animEffect transition="in" filter="dissolve">
                                      <p:cBhvr>
                                        <p:cTn id="10" dur="500"/>
                                        <p:tgtEl>
                                          <p:spTgt spid="1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5">
                                            <p:txEl>
                                              <p:pRg st="1" end="1"/>
                                            </p:txEl>
                                          </p:spTgt>
                                        </p:tgtEl>
                                        <p:attrNameLst>
                                          <p:attrName>style.visibility</p:attrName>
                                        </p:attrNameLst>
                                      </p:cBhvr>
                                      <p:to>
                                        <p:strVal val="visible"/>
                                      </p:to>
                                    </p:set>
                                    <p:animEffect transition="in" filter="dissolve">
                                      <p:cBhvr>
                                        <p:cTn id="15" dur="500"/>
                                        <p:tgtEl>
                                          <p:spTgt spid="1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5">
                                            <p:txEl>
                                              <p:pRg st="2" end="2"/>
                                            </p:txEl>
                                          </p:spTgt>
                                        </p:tgtEl>
                                        <p:attrNameLst>
                                          <p:attrName>style.visibility</p:attrName>
                                        </p:attrNameLst>
                                      </p:cBhvr>
                                      <p:to>
                                        <p:strVal val="visible"/>
                                      </p:to>
                                    </p:set>
                                    <p:animEffect transition="in" filter="dissolve">
                                      <p:cBhvr>
                                        <p:cTn id="20" dur="500"/>
                                        <p:tgtEl>
                                          <p:spTgt spid="16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65">
                                            <p:txEl>
                                              <p:pRg st="3" end="3"/>
                                            </p:txEl>
                                          </p:spTgt>
                                        </p:tgtEl>
                                        <p:attrNameLst>
                                          <p:attrName>style.visibility</p:attrName>
                                        </p:attrNameLst>
                                      </p:cBhvr>
                                      <p:to>
                                        <p:strVal val="visible"/>
                                      </p:to>
                                    </p:set>
                                    <p:animEffect transition="in" filter="dissolve">
                                      <p:cBhvr>
                                        <p:cTn id="25" dur="500"/>
                                        <p:tgtEl>
                                          <p:spTgt spid="16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65">
                                            <p:txEl>
                                              <p:pRg st="4" end="4"/>
                                            </p:txEl>
                                          </p:spTgt>
                                        </p:tgtEl>
                                        <p:attrNameLst>
                                          <p:attrName>style.visibility</p:attrName>
                                        </p:attrNameLst>
                                      </p:cBhvr>
                                      <p:to>
                                        <p:strVal val="visible"/>
                                      </p:to>
                                    </p:set>
                                    <p:animEffect transition="in" filter="dissolve">
                                      <p:cBhvr>
                                        <p:cTn id="30" dur="500"/>
                                        <p:tgtEl>
                                          <p:spTgt spid="1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68" name="Shape 168"/>
          <p:cNvSpPr>
            <a:spLocks noGrp="1"/>
          </p:cNvSpPr>
          <p:nvPr>
            <p:ph type="body" idx="1"/>
          </p:nvPr>
        </p:nvSpPr>
        <p:spPr>
          <a:xfrm>
            <a:off x="1479599" y="1078855"/>
            <a:ext cx="6628830" cy="4700290"/>
          </a:xfrm>
          <a:prstGeom prst="rect">
            <a:avLst/>
          </a:prstGeom>
        </p:spPr>
        <p:txBody>
          <a:bodyPr lIns="0" tIns="0" rIns="0" bIns="0"/>
          <a:lstStyle/>
          <a:p>
            <a:pPr marL="272194" indent="-272194" algn="l" defTabSz="725849">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Dedicate the children.</a:t>
            </a:r>
          </a:p>
          <a:p>
            <a:pPr marL="272194" indent="-272194" algn="l" defTabSz="725849">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Officiate at the communion table.</a:t>
            </a:r>
          </a:p>
          <a:p>
            <a:pPr marL="272194" indent="-272194" algn="l" defTabSz="725849">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Make missionary visits.</a:t>
            </a:r>
          </a:p>
          <a:p>
            <a:pPr marL="272194" indent="-272194" algn="l" defTabSz="725849">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Use the pulpit to preach.</a:t>
            </a:r>
          </a:p>
          <a:p>
            <a:pPr marL="272194" indent="-272194" algn="l" defTabSz="725849">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Assist in church by leading out in Sabbath activities.</a:t>
            </a:r>
          </a:p>
          <a:p>
            <a:pPr marL="272194" indent="-272194" algn="l" defTabSz="725849">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Fellowship with visitors who come to the church.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8">
                                            <p:bg/>
                                          </p:spTgt>
                                        </p:tgtEl>
                                        <p:attrNameLst>
                                          <p:attrName>style.visibility</p:attrName>
                                        </p:attrNameLst>
                                      </p:cBhvr>
                                      <p:to>
                                        <p:strVal val="visible"/>
                                      </p:to>
                                    </p:set>
                                    <p:animEffect transition="in" filter="dissolve">
                                      <p:cBhvr>
                                        <p:cTn id="7" dur="500"/>
                                        <p:tgtEl>
                                          <p:spTgt spid="168">
                                            <p:bg/>
                                          </p:spTgt>
                                        </p:tgtEl>
                                      </p:cBhvr>
                                    </p:animEffect>
                                  </p:childTnLst>
                                </p:cTn>
                              </p:par>
                              <p:par>
                                <p:cTn id="8" presetID="9" presetClass="entr" presetSubtype="0" fill="hold" grpId="1" nodeType="withEffect">
                                  <p:stCondLst>
                                    <p:cond delay="0"/>
                                  </p:stCondLst>
                                  <p:iterate>
                                    <p:tmAbs val="0"/>
                                  </p:iterate>
                                  <p:childTnLst>
                                    <p:set>
                                      <p:cBhvr>
                                        <p:cTn id="9" fill="hold"/>
                                        <p:tgtEl>
                                          <p:spTgt spid="168">
                                            <p:txEl>
                                              <p:pRg st="0" end="0"/>
                                            </p:txEl>
                                          </p:spTgt>
                                        </p:tgtEl>
                                        <p:attrNameLst>
                                          <p:attrName>style.visibility</p:attrName>
                                        </p:attrNameLst>
                                      </p:cBhvr>
                                      <p:to>
                                        <p:strVal val="visible"/>
                                      </p:to>
                                    </p:set>
                                    <p:animEffect transition="in" filter="dissolve">
                                      <p:cBhvr>
                                        <p:cTn id="10" dur="500"/>
                                        <p:tgtEl>
                                          <p:spTgt spid="16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8">
                                            <p:txEl>
                                              <p:pRg st="1" end="1"/>
                                            </p:txEl>
                                          </p:spTgt>
                                        </p:tgtEl>
                                        <p:attrNameLst>
                                          <p:attrName>style.visibility</p:attrName>
                                        </p:attrNameLst>
                                      </p:cBhvr>
                                      <p:to>
                                        <p:strVal val="visible"/>
                                      </p:to>
                                    </p:set>
                                    <p:animEffect transition="in" filter="dissolve">
                                      <p:cBhvr>
                                        <p:cTn id="15" dur="500"/>
                                        <p:tgtEl>
                                          <p:spTgt spid="1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8">
                                            <p:txEl>
                                              <p:pRg st="2" end="2"/>
                                            </p:txEl>
                                          </p:spTgt>
                                        </p:tgtEl>
                                        <p:attrNameLst>
                                          <p:attrName>style.visibility</p:attrName>
                                        </p:attrNameLst>
                                      </p:cBhvr>
                                      <p:to>
                                        <p:strVal val="visible"/>
                                      </p:to>
                                    </p:set>
                                    <p:animEffect transition="in" filter="dissolve">
                                      <p:cBhvr>
                                        <p:cTn id="20" dur="500"/>
                                        <p:tgtEl>
                                          <p:spTgt spid="16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68">
                                            <p:txEl>
                                              <p:pRg st="3" end="3"/>
                                            </p:txEl>
                                          </p:spTgt>
                                        </p:tgtEl>
                                        <p:attrNameLst>
                                          <p:attrName>style.visibility</p:attrName>
                                        </p:attrNameLst>
                                      </p:cBhvr>
                                      <p:to>
                                        <p:strVal val="visible"/>
                                      </p:to>
                                    </p:set>
                                    <p:animEffect transition="in" filter="dissolve">
                                      <p:cBhvr>
                                        <p:cTn id="25" dur="500"/>
                                        <p:tgtEl>
                                          <p:spTgt spid="16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68">
                                            <p:txEl>
                                              <p:pRg st="4" end="4"/>
                                            </p:txEl>
                                          </p:spTgt>
                                        </p:tgtEl>
                                        <p:attrNameLst>
                                          <p:attrName>style.visibility</p:attrName>
                                        </p:attrNameLst>
                                      </p:cBhvr>
                                      <p:to>
                                        <p:strVal val="visible"/>
                                      </p:to>
                                    </p:set>
                                    <p:animEffect transition="in" filter="dissolve">
                                      <p:cBhvr>
                                        <p:cTn id="30" dur="500"/>
                                        <p:tgtEl>
                                          <p:spTgt spid="16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p:tmAbs val="0"/>
                                  </p:iterate>
                                  <p:childTnLst>
                                    <p:set>
                                      <p:cBhvr>
                                        <p:cTn id="34" fill="hold"/>
                                        <p:tgtEl>
                                          <p:spTgt spid="168">
                                            <p:txEl>
                                              <p:pRg st="5" end="5"/>
                                            </p:txEl>
                                          </p:spTgt>
                                        </p:tgtEl>
                                        <p:attrNameLst>
                                          <p:attrName>style.visibility</p:attrName>
                                        </p:attrNameLst>
                                      </p:cBhvr>
                                      <p:to>
                                        <p:strVal val="visible"/>
                                      </p:to>
                                    </p:set>
                                    <p:animEffect transition="in" filter="dissolve">
                                      <p:cBhvr>
                                        <p:cTn id="35" dur="500"/>
                                        <p:tgtEl>
                                          <p:spTgt spid="1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71" name="Shape 171"/>
          <p:cNvSpPr>
            <a:spLocks noGrp="1"/>
          </p:cNvSpPr>
          <p:nvPr>
            <p:ph type="body" idx="1"/>
          </p:nvPr>
        </p:nvSpPr>
        <p:spPr>
          <a:xfrm>
            <a:off x="1326927" y="1020476"/>
            <a:ext cx="6874321" cy="4817048"/>
          </a:xfrm>
          <a:prstGeom prst="rect">
            <a:avLst/>
          </a:prstGeom>
        </p:spPr>
        <p:txBody>
          <a:bodyPr lIns="0" tIns="0" rIns="0" bIns="0"/>
          <a:lstStyle/>
          <a:p>
            <a:pPr marL="271302" indent="-271302" algn="l" defTabSz="723472">
              <a:spcBef>
                <a:spcPts val="600"/>
              </a:spcBef>
              <a:buClr>
                <a:srgbClr val="094167"/>
              </a:buClr>
              <a:buSzPct val="100000"/>
              <a:buFont typeface="Arial"/>
              <a:buChar char="•"/>
              <a:defRPr sz="3440">
                <a:latin typeface="Candara"/>
                <a:ea typeface="Candara"/>
                <a:cs typeface="Candara"/>
                <a:sym typeface="Candara"/>
              </a:defRPr>
            </a:pPr>
            <a:r>
              <a:rPr>
                <a:solidFill>
                  <a:srgbClr val="094167"/>
                </a:solidFill>
              </a:rPr>
              <a:t>Visit those who </a:t>
            </a:r>
            <a:r>
              <a:rPr i="1">
                <a:solidFill>
                  <a:srgbClr val="094167"/>
                </a:solidFill>
              </a:rPr>
              <a:t>mourn because they have lost a loved one.</a:t>
            </a:r>
          </a:p>
          <a:p>
            <a:pPr marL="271302" indent="-271302" algn="l" defTabSz="723472">
              <a:spcBef>
                <a:spcPts val="600"/>
              </a:spcBef>
              <a:buClr>
                <a:srgbClr val="094167"/>
              </a:buClr>
              <a:buSzPct val="100000"/>
              <a:buFont typeface="Arial"/>
              <a:buChar char="•"/>
              <a:defRPr sz="3440">
                <a:latin typeface="Candara"/>
                <a:ea typeface="Candara"/>
                <a:cs typeface="Candara"/>
                <a:sym typeface="Candara"/>
              </a:defRPr>
            </a:pPr>
            <a:r>
              <a:rPr>
                <a:solidFill>
                  <a:srgbClr val="094167"/>
                </a:solidFill>
              </a:rPr>
              <a:t>Propose a new project to the church</a:t>
            </a:r>
            <a:r>
              <a:rPr i="1">
                <a:solidFill>
                  <a:srgbClr val="094167"/>
                </a:solidFill>
              </a:rPr>
              <a:t>.</a:t>
            </a:r>
          </a:p>
          <a:p>
            <a:pPr marL="271302" indent="-271302" algn="l" defTabSz="723472">
              <a:spcBef>
                <a:spcPts val="600"/>
              </a:spcBef>
              <a:buClr>
                <a:srgbClr val="094167"/>
              </a:buClr>
              <a:buSzPct val="100000"/>
              <a:buFont typeface="Arial"/>
              <a:buChar char="•"/>
              <a:defRPr sz="3440">
                <a:latin typeface="Candara"/>
                <a:ea typeface="Candara"/>
                <a:cs typeface="Candara"/>
                <a:sym typeface="Candara"/>
              </a:defRPr>
            </a:pPr>
            <a:r>
              <a:rPr i="1">
                <a:solidFill>
                  <a:srgbClr val="094167"/>
                </a:solidFill>
              </a:rPr>
              <a:t>Make important decisions that affect the brethren in the church.</a:t>
            </a:r>
          </a:p>
          <a:p>
            <a:pPr marL="271302" indent="-271302" algn="l" defTabSz="723472">
              <a:spcBef>
                <a:spcPts val="600"/>
              </a:spcBef>
              <a:buClr>
                <a:srgbClr val="094167"/>
              </a:buClr>
              <a:buSzPct val="100000"/>
              <a:buFont typeface="Arial"/>
              <a:buChar char="•"/>
              <a:defRPr sz="3440">
                <a:latin typeface="Candara"/>
                <a:ea typeface="Candara"/>
                <a:cs typeface="Candara"/>
                <a:sym typeface="Candara"/>
              </a:defRPr>
            </a:pPr>
            <a:r>
              <a:rPr i="1">
                <a:solidFill>
                  <a:srgbClr val="094167"/>
                </a:solidFill>
              </a:rPr>
              <a:t>Discipline a church member who has erred.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1">
                                            <p:bg/>
                                          </p:spTgt>
                                        </p:tgtEl>
                                        <p:attrNameLst>
                                          <p:attrName>style.visibility</p:attrName>
                                        </p:attrNameLst>
                                      </p:cBhvr>
                                      <p:to>
                                        <p:strVal val="visible"/>
                                      </p:to>
                                    </p:set>
                                    <p:animEffect transition="in" filter="dissolve">
                                      <p:cBhvr>
                                        <p:cTn id="7" dur="500"/>
                                        <p:tgtEl>
                                          <p:spTgt spid="171">
                                            <p:bg/>
                                          </p:spTgt>
                                        </p:tgtEl>
                                      </p:cBhvr>
                                    </p:animEffect>
                                  </p:childTnLst>
                                </p:cTn>
                              </p:par>
                              <p:par>
                                <p:cTn id="8" presetID="9" presetClass="entr" presetSubtype="0" fill="hold" grpId="1" nodeType="withEffect">
                                  <p:stCondLst>
                                    <p:cond delay="0"/>
                                  </p:stCondLst>
                                  <p:iterate>
                                    <p:tmAbs val="0"/>
                                  </p:iterate>
                                  <p:childTnLst>
                                    <p:set>
                                      <p:cBhvr>
                                        <p:cTn id="9" fill="hold"/>
                                        <p:tgtEl>
                                          <p:spTgt spid="171">
                                            <p:txEl>
                                              <p:pRg st="0" end="0"/>
                                            </p:txEl>
                                          </p:spTgt>
                                        </p:tgtEl>
                                        <p:attrNameLst>
                                          <p:attrName>style.visibility</p:attrName>
                                        </p:attrNameLst>
                                      </p:cBhvr>
                                      <p:to>
                                        <p:strVal val="visible"/>
                                      </p:to>
                                    </p:set>
                                    <p:animEffect transition="in" filter="dissolve">
                                      <p:cBhvr>
                                        <p:cTn id="10" dur="500"/>
                                        <p:tgtEl>
                                          <p:spTgt spid="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71">
                                            <p:txEl>
                                              <p:pRg st="1" end="1"/>
                                            </p:txEl>
                                          </p:spTgt>
                                        </p:tgtEl>
                                        <p:attrNameLst>
                                          <p:attrName>style.visibility</p:attrName>
                                        </p:attrNameLst>
                                      </p:cBhvr>
                                      <p:to>
                                        <p:strVal val="visible"/>
                                      </p:to>
                                    </p:set>
                                    <p:animEffect transition="in" filter="dissolve">
                                      <p:cBhvr>
                                        <p:cTn id="15" dur="500"/>
                                        <p:tgtEl>
                                          <p:spTgt spid="1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71">
                                            <p:txEl>
                                              <p:pRg st="2" end="2"/>
                                            </p:txEl>
                                          </p:spTgt>
                                        </p:tgtEl>
                                        <p:attrNameLst>
                                          <p:attrName>style.visibility</p:attrName>
                                        </p:attrNameLst>
                                      </p:cBhvr>
                                      <p:to>
                                        <p:strVal val="visible"/>
                                      </p:to>
                                    </p:set>
                                    <p:animEffect transition="in" filter="dissolve">
                                      <p:cBhvr>
                                        <p:cTn id="20" dur="500"/>
                                        <p:tgtEl>
                                          <p:spTgt spid="1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71">
                                            <p:txEl>
                                              <p:pRg st="3" end="3"/>
                                            </p:txEl>
                                          </p:spTgt>
                                        </p:tgtEl>
                                        <p:attrNameLst>
                                          <p:attrName>style.visibility</p:attrName>
                                        </p:attrNameLst>
                                      </p:cBhvr>
                                      <p:to>
                                        <p:strVal val="visible"/>
                                      </p:to>
                                    </p:set>
                                    <p:animEffect transition="in" filter="dissolve">
                                      <p:cBhvr>
                                        <p:cTn id="25" dur="500"/>
                                        <p:tgtEl>
                                          <p:spTgt spid="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74" name="Shape 174"/>
          <p:cNvSpPr>
            <a:spLocks noGrp="1"/>
          </p:cNvSpPr>
          <p:nvPr>
            <p:ph type="body" idx="1"/>
          </p:nvPr>
        </p:nvSpPr>
        <p:spPr>
          <a:xfrm>
            <a:off x="1720651" y="1090339"/>
            <a:ext cx="5970886" cy="4677322"/>
          </a:xfrm>
          <a:prstGeom prst="rect">
            <a:avLst/>
          </a:prstGeom>
        </p:spPr>
        <p:txBody>
          <a:bodyPr lIns="0" tIns="0" rIns="0" bIns="0"/>
          <a:lstStyle/>
          <a:p>
            <a:pPr algn="l" defTabSz="822959">
              <a:spcBef>
                <a:spcPts val="600"/>
              </a:spcBef>
              <a:defRPr sz="3420">
                <a:latin typeface="Candara"/>
                <a:ea typeface="Candara"/>
                <a:cs typeface="Candara"/>
                <a:sym typeface="Candara"/>
              </a:defRPr>
            </a:pPr>
            <a:r>
              <a:rPr b="1">
                <a:solidFill>
                  <a:srgbClr val="800000"/>
                </a:solidFill>
              </a:rPr>
              <a:t>The church elders must make their own the counsel of the Psalmist:</a:t>
            </a:r>
          </a:p>
          <a:p>
            <a:pPr algn="l" defTabSz="822959">
              <a:spcBef>
                <a:spcPts val="900"/>
              </a:spcBef>
              <a:defRPr sz="3420">
                <a:latin typeface="Candara"/>
                <a:ea typeface="Candara"/>
                <a:cs typeface="Candara"/>
                <a:sym typeface="Candara"/>
              </a:defRPr>
            </a:pPr>
            <a:r>
              <a:rPr i="1">
                <a:solidFill>
                  <a:srgbClr val="094167"/>
                </a:solidFill>
              </a:rPr>
              <a:t>“In the morning, Lord, you hear my voice; in the morning I lay my requests before you and wait expectantly.”</a:t>
            </a:r>
          </a:p>
          <a:p>
            <a:pPr algn="l" defTabSz="822959">
              <a:defRPr sz="3420">
                <a:latin typeface="Candara"/>
                <a:ea typeface="Candara"/>
                <a:cs typeface="Candara"/>
                <a:sym typeface="Candara"/>
              </a:defRPr>
            </a:pPr>
            <a:r>
              <a:rPr i="1">
                <a:solidFill>
                  <a:srgbClr val="FF2600"/>
                </a:solidFill>
              </a:rPr>
              <a:t>Psalm 5:3</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4"/>
                                        </p:tgtEl>
                                        <p:attrNameLst>
                                          <p:attrName>style.visibility</p:attrName>
                                        </p:attrNameLst>
                                      </p:cBhvr>
                                      <p:to>
                                        <p:strVal val="visible"/>
                                      </p:to>
                                    </p:set>
                                    <p:animEffect transition="in" filter="dissolve">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77" name="Shape 177"/>
          <p:cNvSpPr>
            <a:spLocks noGrp="1"/>
          </p:cNvSpPr>
          <p:nvPr>
            <p:ph type="title"/>
          </p:nvPr>
        </p:nvSpPr>
        <p:spPr>
          <a:xfrm>
            <a:off x="1543893" y="531663"/>
            <a:ext cx="5864486" cy="1512170"/>
          </a:xfrm>
          <a:prstGeom prst="rect">
            <a:avLst/>
          </a:prstGeom>
        </p:spPr>
        <p:txBody>
          <a:bodyPr lIns="0" tIns="0" rIns="0" bIns="0" anchor="t"/>
          <a:lstStyle>
            <a:lvl1pPr defTabSz="896111">
              <a:defRPr sz="4000" b="1">
                <a:solidFill>
                  <a:srgbClr val="5D2779"/>
                </a:solidFill>
                <a:effectLst>
                  <a:outerShdw blurRad="38100" dist="37338" dir="2700000" rotWithShape="0">
                    <a:srgbClr val="000000">
                      <a:alpha val="43137"/>
                    </a:srgbClr>
                  </a:outerShdw>
                </a:effectLst>
                <a:latin typeface="Candara"/>
                <a:ea typeface="Candara"/>
                <a:cs typeface="Candara"/>
                <a:sym typeface="Candara"/>
              </a:defRPr>
            </a:lvl1pPr>
          </a:lstStyle>
          <a:p>
            <a:pPr>
              <a:defRPr b="0">
                <a:solidFill>
                  <a:srgbClr val="000000"/>
                </a:solidFill>
                <a:effectLst/>
              </a:defRPr>
            </a:pPr>
            <a:r>
              <a:rPr b="1">
                <a:solidFill>
                  <a:srgbClr val="5D2779"/>
                </a:solidFill>
                <a:effectLst>
                  <a:outerShdw blurRad="38100" dist="37338" dir="2700000" rotWithShape="0">
                    <a:srgbClr val="000000">
                      <a:alpha val="43137"/>
                    </a:srgbClr>
                  </a:outerShdw>
                </a:effectLst>
              </a:rPr>
              <a:t>Inspired counsel to never be forgotten</a:t>
            </a:r>
          </a:p>
        </p:txBody>
      </p:sp>
      <p:sp>
        <p:nvSpPr>
          <p:cNvPr id="178" name="Shape 178"/>
          <p:cNvSpPr>
            <a:spLocks noGrp="1"/>
          </p:cNvSpPr>
          <p:nvPr>
            <p:ph type="body" idx="1"/>
          </p:nvPr>
        </p:nvSpPr>
        <p:spPr>
          <a:xfrm>
            <a:off x="985093" y="1997348"/>
            <a:ext cx="7469994" cy="3526136"/>
          </a:xfrm>
          <a:prstGeom prst="rect">
            <a:avLst/>
          </a:prstGeom>
        </p:spPr>
        <p:txBody>
          <a:bodyPr lIns="0" tIns="0" rIns="0" bIns="0">
            <a:normAutofit lnSpcReduction="10000"/>
          </a:bodyPr>
          <a:lstStyle>
            <a:lvl1pPr algn="l" defTabSz="752733">
              <a:spcBef>
                <a:spcPts val="600"/>
              </a:spcBef>
              <a:defRPr sz="3359" i="1">
                <a:solidFill>
                  <a:srgbClr val="094167"/>
                </a:solidFill>
                <a:latin typeface="Candara"/>
                <a:ea typeface="Candara"/>
                <a:cs typeface="Candara"/>
                <a:sym typeface="Candara"/>
              </a:defRPr>
            </a:lvl1pPr>
          </a:lstStyle>
          <a:p>
            <a:pPr>
              <a:defRPr i="0">
                <a:solidFill>
                  <a:srgbClr val="000000"/>
                </a:solidFill>
              </a:defRPr>
            </a:pPr>
            <a:r>
              <a:rPr i="1">
                <a:solidFill>
                  <a:srgbClr val="094167"/>
                </a:solidFill>
              </a:rPr>
              <a:t>“Consecrate yourself to God in the morning; make this your very first work. Let your prayer be, ‘Take me, O Lord, as wholly Thine. I lay all my plans at Thy feet. Use me today in Thy service. Abide with me, and let all my work be wrought in Thee.’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8">
                                            <p:bg/>
                                          </p:spTgt>
                                        </p:tgtEl>
                                        <p:attrNameLst>
                                          <p:attrName>style.visibility</p:attrName>
                                        </p:attrNameLst>
                                      </p:cBhvr>
                                      <p:to>
                                        <p:strVal val="visible"/>
                                      </p:to>
                                    </p:set>
                                    <p:animEffect transition="in" filter="dissolve">
                                      <p:cBhvr>
                                        <p:cTn id="7" dur="500"/>
                                        <p:tgtEl>
                                          <p:spTgt spid="178">
                                            <p:bg/>
                                          </p:spTgt>
                                        </p:tgtEl>
                                      </p:cBhvr>
                                    </p:animEffect>
                                  </p:childTnLst>
                                </p:cTn>
                              </p:par>
                              <p:par>
                                <p:cTn id="8" presetID="9" presetClass="entr" presetSubtype="0" fill="hold" grpId="1" nodeType="withEffect">
                                  <p:stCondLst>
                                    <p:cond delay="0"/>
                                  </p:stCondLst>
                                  <p:iterate>
                                    <p:tmAbs val="0"/>
                                  </p:iterate>
                                  <p:childTnLst>
                                    <p:set>
                                      <p:cBhvr>
                                        <p:cTn id="9" fill="hold"/>
                                        <p:tgtEl>
                                          <p:spTgt spid="178">
                                            <p:txEl>
                                              <p:pRg st="0" end="0"/>
                                            </p:txEl>
                                          </p:spTgt>
                                        </p:tgtEl>
                                        <p:attrNameLst>
                                          <p:attrName>style.visibility</p:attrName>
                                        </p:attrNameLst>
                                      </p:cBhvr>
                                      <p:to>
                                        <p:strVal val="visible"/>
                                      </p:to>
                                    </p:set>
                                    <p:animEffect transition="in" filter="dissolve">
                                      <p:cBhvr>
                                        <p:cTn id="10" dur="500"/>
                                        <p:tgtEl>
                                          <p:spTgt spid="1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81" name="Shape 181"/>
          <p:cNvSpPr>
            <a:spLocks noGrp="1"/>
          </p:cNvSpPr>
          <p:nvPr>
            <p:ph type="body" idx="1"/>
          </p:nvPr>
        </p:nvSpPr>
        <p:spPr>
          <a:xfrm>
            <a:off x="1169466" y="1235595"/>
            <a:ext cx="7194700" cy="4386809"/>
          </a:xfrm>
          <a:prstGeom prst="rect">
            <a:avLst/>
          </a:prstGeom>
        </p:spPr>
        <p:txBody>
          <a:bodyPr lIns="0" tIns="0" rIns="0" bIns="0"/>
          <a:lstStyle/>
          <a:p>
            <a:pPr algn="l" defTabSz="722010">
              <a:spcBef>
                <a:spcPts val="600"/>
              </a:spcBef>
              <a:defRPr sz="3359">
                <a:latin typeface="Candara"/>
                <a:ea typeface="Candara"/>
                <a:cs typeface="Candara"/>
                <a:sym typeface="Candara"/>
              </a:defRPr>
            </a:pPr>
            <a:r>
              <a:rPr i="1">
                <a:solidFill>
                  <a:srgbClr val="094167"/>
                </a:solidFill>
              </a:rPr>
              <a:t>“This is a daily matter. Each morning consecrate yourself to God for that day. Surrender all your plans to Him, to be carried out or given up as His providence shall indicate.”</a:t>
            </a:r>
          </a:p>
          <a:p>
            <a:pPr algn="l" defTabSz="722010">
              <a:defRPr sz="3359">
                <a:latin typeface="Candara"/>
                <a:ea typeface="Candara"/>
                <a:cs typeface="Candara"/>
                <a:sym typeface="Candara"/>
              </a:defRPr>
            </a:pPr>
            <a:r>
              <a:rPr i="1">
                <a:solidFill>
                  <a:srgbClr val="FF2600"/>
                </a:solidFill>
              </a:rPr>
              <a:t>SC 70</a:t>
            </a:r>
          </a:p>
          <a:p>
            <a:pPr marL="270752" indent="-270752" algn="l" defTabSz="722010">
              <a:spcBef>
                <a:spcPts val="500"/>
              </a:spcBef>
              <a:defRPr sz="756">
                <a:latin typeface="Candara"/>
                <a:ea typeface="Candara"/>
                <a:cs typeface="Candara"/>
                <a:sym typeface="Candara"/>
              </a:defRPr>
            </a:pPr>
            <a:r>
              <a:rPr>
                <a:solidFill>
                  <a:srgbClr val="094167"/>
                </a:solidFill>
              </a:rPr>
              <a:t>   </a:t>
            </a:r>
            <a:endParaRPr sz="2520">
              <a:solidFill>
                <a:srgbClr val="094167"/>
              </a:solidFill>
            </a:endParaRPr>
          </a:p>
          <a:p>
            <a:pPr marL="953504" indent="-953504" algn="l" defTabSz="722010">
              <a:defRPr sz="1512">
                <a:latin typeface="Candara"/>
                <a:ea typeface="Candara"/>
                <a:cs typeface="Candara"/>
                <a:sym typeface="Candara"/>
              </a:defRPr>
            </a:pPr>
            <a:r>
              <a:rPr sz="2520">
                <a:solidFill>
                  <a:srgbClr val="094167"/>
                </a:solidFill>
              </a:rPr>
              <a:t>(NOTE: </a:t>
            </a:r>
            <a:r>
              <a:rPr sz="2520">
                <a:solidFill>
                  <a:schemeClr val="accent2">
                    <a:satOff val="-4966"/>
                    <a:lumOff val="-10549"/>
                  </a:schemeClr>
                </a:solidFill>
              </a:rPr>
              <a:t>The entire group should recite this quote aloud and in unison.)</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184" name="Shape 184"/>
          <p:cNvSpPr>
            <a:spLocks noGrp="1"/>
          </p:cNvSpPr>
          <p:nvPr>
            <p:ph type="title"/>
          </p:nvPr>
        </p:nvSpPr>
        <p:spPr>
          <a:xfrm>
            <a:off x="973569" y="2440146"/>
            <a:ext cx="7410409" cy="2267819"/>
          </a:xfrm>
          <a:prstGeom prst="rect">
            <a:avLst/>
          </a:prstGeom>
        </p:spPr>
        <p:txBody>
          <a:bodyPr lIns="0" tIns="0" rIns="0" bIns="0" anchor="t">
            <a:normAutofit fontScale="90000"/>
          </a:bodyPr>
          <a:lstStyle>
            <a:lvl1pPr marL="927100" indent="-927100" algn="l" defTabSz="841247">
              <a:defRPr sz="5000" b="1">
                <a:solidFill>
                  <a:srgbClr val="5D2779"/>
                </a:solidFill>
                <a:effectLst>
                  <a:outerShdw blurRad="38100" dist="35052" dir="2700000" rotWithShape="0">
                    <a:srgbClr val="000000">
                      <a:alpha val="43137"/>
                    </a:srgbClr>
                  </a:outerShdw>
                </a:effectLst>
                <a:latin typeface="Candara"/>
                <a:ea typeface="Candara"/>
                <a:cs typeface="Candara"/>
                <a:sym typeface="Candara"/>
              </a:defRPr>
            </a:lvl1pPr>
          </a:lstStyle>
          <a:p>
            <a:pPr>
              <a:defRPr b="0">
                <a:solidFill>
                  <a:srgbClr val="000000"/>
                </a:solidFill>
                <a:effectLst/>
              </a:defRPr>
            </a:pPr>
            <a:r>
              <a:rPr b="1" dirty="0">
                <a:solidFill>
                  <a:srgbClr val="5D2779"/>
                </a:solidFill>
                <a:effectLst>
                  <a:outerShdw blurRad="38100" dist="35052" dir="2700000" rotWithShape="0">
                    <a:srgbClr val="000000">
                      <a:alpha val="43137"/>
                    </a:srgbClr>
                  </a:outerShdw>
                </a:effectLst>
              </a:rPr>
              <a:t>III. Elders should be persons approved of God</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187" name="Shape 187"/>
          <p:cNvSpPr>
            <a:spLocks noGrp="1"/>
          </p:cNvSpPr>
          <p:nvPr>
            <p:ph type="body" sz="half" idx="1"/>
          </p:nvPr>
        </p:nvSpPr>
        <p:spPr>
          <a:xfrm>
            <a:off x="1282526" y="2140594"/>
            <a:ext cx="6578948" cy="2324102"/>
          </a:xfrm>
          <a:prstGeom prst="rect">
            <a:avLst/>
          </a:prstGeom>
        </p:spPr>
        <p:txBody>
          <a:bodyPr lIns="0" tIns="0" rIns="0" bIns="0"/>
          <a:lstStyle/>
          <a:p>
            <a:pPr algn="l" defTabSz="746149">
              <a:spcBef>
                <a:spcPts val="1100"/>
              </a:spcBef>
              <a:defRPr sz="4080" i="1">
                <a:latin typeface="Candara"/>
                <a:ea typeface="Candara"/>
                <a:cs typeface="Candara"/>
                <a:sym typeface="Candara"/>
              </a:defRPr>
            </a:pPr>
            <a:r>
              <a:t>“</a:t>
            </a:r>
            <a:r>
              <a:rPr>
                <a:solidFill>
                  <a:srgbClr val="094167"/>
                </a:solidFill>
              </a:rPr>
              <a:t>Be diligent in presenting yourself to God </a:t>
            </a:r>
            <a:r>
              <a:rPr b="1">
                <a:solidFill>
                  <a:srgbClr val="5D2779"/>
                </a:solidFill>
                <a:effectLst>
                  <a:outerShdw blurRad="32385" dist="31089" dir="2700000" rotWithShape="0">
                    <a:srgbClr val="000000">
                      <a:alpha val="43137"/>
                    </a:srgbClr>
                  </a:outerShdw>
                </a:effectLst>
              </a:rPr>
              <a:t>approved</a:t>
            </a:r>
            <a:r>
              <a:rPr>
                <a:solidFill>
                  <a:srgbClr val="094167"/>
                </a:solidFill>
              </a:rPr>
              <a:t>.”</a:t>
            </a:r>
            <a:r>
              <a:rPr b="1">
                <a:solidFill>
                  <a:srgbClr val="5D2779"/>
                </a:solidFill>
                <a:effectLst>
                  <a:outerShdw blurRad="32385" dist="31089" dir="2700000" rotWithShape="0">
                    <a:srgbClr val="000000">
                      <a:alpha val="43137"/>
                    </a:srgbClr>
                  </a:outerShdw>
                </a:effectLst>
              </a:rPr>
              <a:t> </a:t>
            </a:r>
          </a:p>
          <a:p>
            <a:pPr algn="l" defTabSz="746149">
              <a:spcBef>
                <a:spcPts val="1100"/>
              </a:spcBef>
              <a:defRPr sz="4080" i="1">
                <a:latin typeface="Candara"/>
                <a:ea typeface="Candara"/>
                <a:cs typeface="Candara"/>
                <a:sym typeface="Candara"/>
              </a:defRPr>
            </a:pPr>
            <a:r>
              <a:rPr sz="2720">
                <a:solidFill>
                  <a:srgbClr val="FF2600"/>
                </a:solidFill>
                <a:effectLst>
                  <a:outerShdw blurRad="32385" dist="31089" dir="2700000" rotWithShape="0">
                    <a:srgbClr val="000000">
                      <a:alpha val="43137"/>
                    </a:srgbClr>
                  </a:outerShdw>
                </a:effectLst>
              </a:rPr>
              <a:t>2 Timothy 2:15 (Paraphrased)</a:t>
            </a:r>
            <a:endParaRPr sz="2550">
              <a:solidFill>
                <a:srgbClr val="FF2600"/>
              </a:solidFill>
              <a:effectLst>
                <a:outerShdw blurRad="32385" dist="29794" dir="2700000" rotWithShape="0">
                  <a:srgbClr val="000000">
                    <a:alpha val="43137"/>
                  </a:srgbClr>
                </a:outerShdw>
              </a:effectLst>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22" name="Shape 122"/>
          <p:cNvSpPr>
            <a:spLocks noGrp="1"/>
          </p:cNvSpPr>
          <p:nvPr>
            <p:ph type="body" idx="1"/>
          </p:nvPr>
        </p:nvSpPr>
        <p:spPr>
          <a:xfrm>
            <a:off x="1372145" y="1250230"/>
            <a:ext cx="6399710" cy="4581526"/>
          </a:xfrm>
          <a:prstGeom prst="rect">
            <a:avLst/>
          </a:prstGeom>
        </p:spPr>
        <p:txBody>
          <a:bodyPr lIns="0" tIns="0" rIns="0" bIns="0"/>
          <a:lstStyle/>
          <a:p>
            <a:pPr algn="l" defTabSz="905255">
              <a:spcBef>
                <a:spcPts val="800"/>
              </a:spcBef>
              <a:defRPr sz="1782" i="1">
                <a:latin typeface="Candara"/>
                <a:ea typeface="Candara"/>
                <a:cs typeface="Candara"/>
                <a:sym typeface="Candara"/>
              </a:defRPr>
            </a:pPr>
            <a:r>
              <a:rPr sz="3959">
                <a:solidFill>
                  <a:srgbClr val="004070"/>
                </a:solidFill>
              </a:rPr>
              <a:t>“Do your best to present yourself to God as one approved, a worker who does not need to be ashamed and who correctly handles the word of truth.”</a:t>
            </a:r>
          </a:p>
          <a:p>
            <a:pPr algn="l" defTabSz="905255">
              <a:defRPr sz="1782" i="1">
                <a:latin typeface="Candara"/>
                <a:ea typeface="Candara"/>
                <a:cs typeface="Candara"/>
                <a:sym typeface="Candara"/>
              </a:defRPr>
            </a:pPr>
            <a:r>
              <a:rPr sz="3959">
                <a:solidFill>
                  <a:srgbClr val="FF2600"/>
                </a:solidFill>
              </a:rPr>
              <a:t>2 Timothy 2:15</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190" name="Shape 190"/>
          <p:cNvSpPr>
            <a:spLocks noGrp="1"/>
          </p:cNvSpPr>
          <p:nvPr>
            <p:ph type="body" sz="half" idx="1"/>
          </p:nvPr>
        </p:nvSpPr>
        <p:spPr>
          <a:xfrm>
            <a:off x="1681819" y="2132980"/>
            <a:ext cx="5575029" cy="2326928"/>
          </a:xfrm>
          <a:prstGeom prst="rect">
            <a:avLst/>
          </a:prstGeom>
        </p:spPr>
        <p:txBody>
          <a:bodyPr lIns="0" tIns="0" rIns="0" bIns="0"/>
          <a:lstStyle/>
          <a:p>
            <a:pPr algn="l" defTabSz="832104">
              <a:spcBef>
                <a:spcPts val="1000"/>
              </a:spcBef>
              <a:defRPr sz="1638">
                <a:latin typeface="Candara"/>
                <a:ea typeface="Candara"/>
                <a:cs typeface="Candara"/>
                <a:sym typeface="Candara"/>
              </a:defRPr>
            </a:pPr>
            <a:r>
              <a:rPr sz="4914">
                <a:solidFill>
                  <a:srgbClr val="094167"/>
                </a:solidFill>
              </a:rPr>
              <a:t>Now we ask: </a:t>
            </a:r>
          </a:p>
          <a:p>
            <a:pPr algn="l" defTabSz="832104">
              <a:spcBef>
                <a:spcPts val="1000"/>
              </a:spcBef>
              <a:defRPr sz="1638">
                <a:latin typeface="Candara"/>
                <a:ea typeface="Candara"/>
                <a:cs typeface="Candara"/>
                <a:sym typeface="Candara"/>
              </a:defRPr>
            </a:pPr>
            <a:r>
              <a:rPr sz="4914">
                <a:solidFill>
                  <a:srgbClr val="094167"/>
                </a:solidFill>
              </a:rPr>
              <a:t>Approved by whom?</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193" name="Shape 193"/>
          <p:cNvSpPr>
            <a:spLocks noGrp="1"/>
          </p:cNvSpPr>
          <p:nvPr>
            <p:ph type="body" idx="1"/>
          </p:nvPr>
        </p:nvSpPr>
        <p:spPr>
          <a:xfrm>
            <a:off x="1403151" y="1556791"/>
            <a:ext cx="6834049" cy="3744418"/>
          </a:xfrm>
          <a:prstGeom prst="rect">
            <a:avLst/>
          </a:prstGeom>
        </p:spPr>
        <p:txBody>
          <a:bodyPr lIns="0" tIns="0" rIns="0" bIns="0"/>
          <a:lstStyle/>
          <a:p>
            <a:pPr marL="877728" indent="-877728" algn="l" defTabSz="886967">
              <a:spcBef>
                <a:spcPts val="900"/>
              </a:spcBef>
              <a:buClr>
                <a:srgbClr val="094167"/>
              </a:buClr>
              <a:buSzPct val="100000"/>
              <a:buFont typeface="Arial"/>
              <a:buChar char="•"/>
              <a:defRPr sz="1800">
                <a:latin typeface="Candara"/>
                <a:ea typeface="Candara"/>
                <a:cs typeface="Candara"/>
                <a:sym typeface="Candara"/>
              </a:defRPr>
            </a:pPr>
            <a:r>
              <a:rPr sz="3800">
                <a:solidFill>
                  <a:srgbClr val="094167"/>
                </a:solidFill>
              </a:rPr>
              <a:t>By God, first and foremost.</a:t>
            </a:r>
          </a:p>
          <a:p>
            <a:pPr marL="877728" indent="-877728" algn="l" defTabSz="886967">
              <a:spcBef>
                <a:spcPts val="900"/>
              </a:spcBef>
              <a:buClr>
                <a:srgbClr val="094167"/>
              </a:buClr>
              <a:buSzPct val="100000"/>
              <a:buFont typeface="Arial"/>
              <a:buChar char="•"/>
              <a:defRPr sz="1800">
                <a:latin typeface="Candara"/>
                <a:ea typeface="Candara"/>
                <a:cs typeface="Candara"/>
                <a:sym typeface="Candara"/>
              </a:defRPr>
            </a:pPr>
            <a:r>
              <a:rPr sz="3800">
                <a:solidFill>
                  <a:srgbClr val="094167"/>
                </a:solidFill>
              </a:rPr>
              <a:t>By their families.</a:t>
            </a:r>
          </a:p>
          <a:p>
            <a:pPr marL="877728" indent="-877728" algn="l" defTabSz="886967">
              <a:spcBef>
                <a:spcPts val="900"/>
              </a:spcBef>
              <a:buClr>
                <a:srgbClr val="094167"/>
              </a:buClr>
              <a:buSzPct val="100000"/>
              <a:buFont typeface="Arial"/>
              <a:buChar char="•"/>
              <a:defRPr sz="1800">
                <a:latin typeface="Candara"/>
                <a:ea typeface="Candara"/>
                <a:cs typeface="Candara"/>
                <a:sym typeface="Candara"/>
              </a:defRPr>
            </a:pPr>
            <a:r>
              <a:rPr sz="3800">
                <a:solidFill>
                  <a:srgbClr val="094167"/>
                </a:solidFill>
              </a:rPr>
              <a:t>By their spouses.</a:t>
            </a:r>
          </a:p>
          <a:p>
            <a:pPr marL="877728" indent="-877728" algn="l" defTabSz="886967">
              <a:spcBef>
                <a:spcPts val="900"/>
              </a:spcBef>
              <a:buClr>
                <a:srgbClr val="094167"/>
              </a:buClr>
              <a:buSzPct val="100000"/>
              <a:buFont typeface="Arial"/>
              <a:buChar char="•"/>
              <a:defRPr sz="1800">
                <a:latin typeface="Candara"/>
                <a:ea typeface="Candara"/>
                <a:cs typeface="Candara"/>
                <a:sym typeface="Candara"/>
              </a:defRPr>
            </a:pPr>
            <a:r>
              <a:rPr sz="3800">
                <a:solidFill>
                  <a:srgbClr val="094167"/>
                </a:solidFill>
              </a:rPr>
              <a:t>By their children.</a:t>
            </a:r>
          </a:p>
          <a:p>
            <a:pPr marL="877728" indent="-877728" algn="l" defTabSz="886967">
              <a:spcBef>
                <a:spcPts val="900"/>
              </a:spcBef>
              <a:buClr>
                <a:srgbClr val="094167"/>
              </a:buClr>
              <a:buSzPct val="100000"/>
              <a:buFont typeface="Arial"/>
              <a:buChar char="•"/>
              <a:defRPr sz="1800">
                <a:latin typeface="Candara"/>
                <a:ea typeface="Candara"/>
                <a:cs typeface="Candara"/>
                <a:sym typeface="Candara"/>
              </a:defRPr>
            </a:pPr>
            <a:r>
              <a:rPr sz="3800">
                <a:solidFill>
                  <a:srgbClr val="094167"/>
                </a:solidFill>
              </a:rPr>
              <a:t>By their churches.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3">
                                            <p:bg/>
                                          </p:spTgt>
                                        </p:tgtEl>
                                        <p:attrNameLst>
                                          <p:attrName>style.visibility</p:attrName>
                                        </p:attrNameLst>
                                      </p:cBhvr>
                                      <p:to>
                                        <p:strVal val="visible"/>
                                      </p:to>
                                    </p:set>
                                    <p:animEffect transition="in" filter="dissolve">
                                      <p:cBhvr>
                                        <p:cTn id="7" dur="500"/>
                                        <p:tgtEl>
                                          <p:spTgt spid="193">
                                            <p:bg/>
                                          </p:spTgt>
                                        </p:tgtEl>
                                      </p:cBhvr>
                                    </p:animEffect>
                                  </p:childTnLst>
                                </p:cTn>
                              </p:par>
                              <p:par>
                                <p:cTn id="8" presetID="9" presetClass="entr" presetSubtype="0" fill="hold" grpId="1" nodeType="withEffect">
                                  <p:stCondLst>
                                    <p:cond delay="0"/>
                                  </p:stCondLst>
                                  <p:iterate>
                                    <p:tmAbs val="0"/>
                                  </p:iterate>
                                  <p:childTnLst>
                                    <p:set>
                                      <p:cBhvr>
                                        <p:cTn id="9" fill="hold"/>
                                        <p:tgtEl>
                                          <p:spTgt spid="193">
                                            <p:txEl>
                                              <p:pRg st="0" end="0"/>
                                            </p:txEl>
                                          </p:spTgt>
                                        </p:tgtEl>
                                        <p:attrNameLst>
                                          <p:attrName>style.visibility</p:attrName>
                                        </p:attrNameLst>
                                      </p:cBhvr>
                                      <p:to>
                                        <p:strVal val="visible"/>
                                      </p:to>
                                    </p:set>
                                    <p:animEffect transition="in" filter="dissolve">
                                      <p:cBhvr>
                                        <p:cTn id="10" dur="500"/>
                                        <p:tgtEl>
                                          <p:spTgt spid="1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93">
                                            <p:txEl>
                                              <p:pRg st="1" end="1"/>
                                            </p:txEl>
                                          </p:spTgt>
                                        </p:tgtEl>
                                        <p:attrNameLst>
                                          <p:attrName>style.visibility</p:attrName>
                                        </p:attrNameLst>
                                      </p:cBhvr>
                                      <p:to>
                                        <p:strVal val="visible"/>
                                      </p:to>
                                    </p:set>
                                    <p:animEffect transition="in" filter="dissolve">
                                      <p:cBhvr>
                                        <p:cTn id="15" dur="500"/>
                                        <p:tgtEl>
                                          <p:spTgt spid="19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93">
                                            <p:txEl>
                                              <p:pRg st="2" end="2"/>
                                            </p:txEl>
                                          </p:spTgt>
                                        </p:tgtEl>
                                        <p:attrNameLst>
                                          <p:attrName>style.visibility</p:attrName>
                                        </p:attrNameLst>
                                      </p:cBhvr>
                                      <p:to>
                                        <p:strVal val="visible"/>
                                      </p:to>
                                    </p:set>
                                    <p:animEffect transition="in" filter="dissolve">
                                      <p:cBhvr>
                                        <p:cTn id="20" dur="500"/>
                                        <p:tgtEl>
                                          <p:spTgt spid="19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93">
                                            <p:txEl>
                                              <p:pRg st="3" end="3"/>
                                            </p:txEl>
                                          </p:spTgt>
                                        </p:tgtEl>
                                        <p:attrNameLst>
                                          <p:attrName>style.visibility</p:attrName>
                                        </p:attrNameLst>
                                      </p:cBhvr>
                                      <p:to>
                                        <p:strVal val="visible"/>
                                      </p:to>
                                    </p:set>
                                    <p:animEffect transition="in" filter="dissolve">
                                      <p:cBhvr>
                                        <p:cTn id="25" dur="500"/>
                                        <p:tgtEl>
                                          <p:spTgt spid="19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93">
                                            <p:txEl>
                                              <p:pRg st="4" end="4"/>
                                            </p:txEl>
                                          </p:spTgt>
                                        </p:tgtEl>
                                        <p:attrNameLst>
                                          <p:attrName>style.visibility</p:attrName>
                                        </p:attrNameLst>
                                      </p:cBhvr>
                                      <p:to>
                                        <p:strVal val="visible"/>
                                      </p:to>
                                    </p:set>
                                    <p:animEffect transition="in" filter="dissolve">
                                      <p:cBhvr>
                                        <p:cTn id="30" dur="500"/>
                                        <p:tgtEl>
                                          <p:spTgt spid="1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96" name="Shape 196"/>
          <p:cNvSpPr>
            <a:spLocks noGrp="1"/>
          </p:cNvSpPr>
          <p:nvPr>
            <p:ph type="body" idx="1"/>
          </p:nvPr>
        </p:nvSpPr>
        <p:spPr>
          <a:xfrm>
            <a:off x="1286050" y="1425426"/>
            <a:ext cx="7181500" cy="4007148"/>
          </a:xfrm>
          <a:prstGeom prst="rect">
            <a:avLst/>
          </a:prstGeom>
        </p:spPr>
        <p:txBody>
          <a:bodyPr lIns="0" tIns="0" rIns="0" bIns="0"/>
          <a:lstStyle/>
          <a:p>
            <a:pPr marL="616083" indent="-616083" algn="l" defTabSz="773125">
              <a:spcBef>
                <a:spcPts val="700"/>
              </a:spcBef>
              <a:buClr>
                <a:srgbClr val="094167"/>
              </a:buClr>
              <a:buSzPct val="100000"/>
              <a:buFont typeface="Arial"/>
              <a:buChar char="•"/>
              <a:defRPr sz="1602">
                <a:latin typeface="Candara"/>
                <a:ea typeface="Candara"/>
                <a:cs typeface="Candara"/>
                <a:sym typeface="Candara"/>
              </a:defRPr>
            </a:pPr>
            <a:r>
              <a:rPr sz="3026">
                <a:solidFill>
                  <a:srgbClr val="094167"/>
                </a:solidFill>
              </a:rPr>
              <a:t>By the children and </a:t>
            </a:r>
            <a:r>
              <a:rPr sz="3026" i="1">
                <a:solidFill>
                  <a:srgbClr val="094167"/>
                </a:solidFill>
              </a:rPr>
              <a:t>youth of the church</a:t>
            </a:r>
            <a:r>
              <a:rPr sz="3026">
                <a:solidFill>
                  <a:srgbClr val="094167"/>
                </a:solidFill>
              </a:rPr>
              <a:t>.</a:t>
            </a:r>
          </a:p>
          <a:p>
            <a:pPr marL="616083" indent="-616083" algn="l" defTabSz="773125">
              <a:spcBef>
                <a:spcPts val="700"/>
              </a:spcBef>
              <a:buClr>
                <a:srgbClr val="094167"/>
              </a:buClr>
              <a:buSzPct val="100000"/>
              <a:buFont typeface="Arial"/>
              <a:buChar char="•"/>
              <a:defRPr sz="1602">
                <a:latin typeface="Candara"/>
                <a:ea typeface="Candara"/>
                <a:cs typeface="Candara"/>
                <a:sym typeface="Candara"/>
              </a:defRPr>
            </a:pPr>
            <a:r>
              <a:rPr sz="3026">
                <a:solidFill>
                  <a:srgbClr val="094167"/>
                </a:solidFill>
              </a:rPr>
              <a:t>By all the leaders of the church </a:t>
            </a:r>
            <a:r>
              <a:rPr sz="3026" i="1">
                <a:solidFill>
                  <a:srgbClr val="094167"/>
                </a:solidFill>
              </a:rPr>
              <a:t>who see them as called of God and leaders worthy of being imitated.</a:t>
            </a:r>
          </a:p>
          <a:p>
            <a:pPr marL="616083" indent="-616083" algn="l" defTabSz="773125">
              <a:spcBef>
                <a:spcPts val="700"/>
              </a:spcBef>
              <a:buClr>
                <a:srgbClr val="094167"/>
              </a:buClr>
              <a:buSzPct val="100000"/>
              <a:buFont typeface="Arial"/>
              <a:buChar char="•"/>
              <a:defRPr sz="1602">
                <a:latin typeface="Candara"/>
                <a:ea typeface="Candara"/>
                <a:cs typeface="Candara"/>
                <a:sym typeface="Candara"/>
              </a:defRPr>
            </a:pPr>
            <a:r>
              <a:rPr sz="3026">
                <a:solidFill>
                  <a:srgbClr val="094167"/>
                </a:solidFill>
              </a:rPr>
              <a:t>By the </a:t>
            </a:r>
            <a:r>
              <a:rPr sz="3026" i="1">
                <a:solidFill>
                  <a:srgbClr val="094167"/>
                </a:solidFill>
              </a:rPr>
              <a:t>community</a:t>
            </a:r>
            <a:r>
              <a:rPr sz="3026">
                <a:solidFill>
                  <a:srgbClr val="094167"/>
                </a:solidFill>
              </a:rPr>
              <a:t>.</a:t>
            </a:r>
          </a:p>
          <a:p>
            <a:pPr marL="616083" indent="-616083" algn="l" defTabSz="773125">
              <a:spcBef>
                <a:spcPts val="700"/>
              </a:spcBef>
              <a:buClr>
                <a:srgbClr val="094167"/>
              </a:buClr>
              <a:buSzPct val="100000"/>
              <a:buFont typeface="Arial"/>
              <a:buChar char="•"/>
              <a:defRPr sz="1602">
                <a:latin typeface="Candara"/>
                <a:ea typeface="Candara"/>
                <a:cs typeface="Candara"/>
                <a:sym typeface="Candara"/>
              </a:defRPr>
            </a:pPr>
            <a:r>
              <a:rPr sz="3026">
                <a:solidFill>
                  <a:srgbClr val="094167"/>
                </a:solidFill>
              </a:rPr>
              <a:t>By their </a:t>
            </a:r>
            <a:r>
              <a:rPr sz="3026" i="1">
                <a:solidFill>
                  <a:srgbClr val="094167"/>
                </a:solidFill>
              </a:rPr>
              <a:t>neighbors</a:t>
            </a:r>
            <a:r>
              <a:rPr sz="3026">
                <a:solidFill>
                  <a:srgbClr val="094167"/>
                </a:solidFill>
              </a:rPr>
              <a:t>.</a:t>
            </a:r>
          </a:p>
          <a:p>
            <a:pPr marL="616083" indent="-616083" algn="l" defTabSz="773125">
              <a:spcBef>
                <a:spcPts val="700"/>
              </a:spcBef>
              <a:buClr>
                <a:srgbClr val="094167"/>
              </a:buClr>
              <a:buSzPct val="100000"/>
              <a:buFont typeface="Arial"/>
              <a:buChar char="•"/>
              <a:defRPr sz="1602">
                <a:latin typeface="Candara"/>
                <a:ea typeface="Candara"/>
                <a:cs typeface="Candara"/>
                <a:sym typeface="Candara"/>
              </a:defRPr>
            </a:pPr>
            <a:r>
              <a:rPr sz="3026">
                <a:solidFill>
                  <a:srgbClr val="094167"/>
                </a:solidFill>
              </a:rPr>
              <a:t>By their </a:t>
            </a:r>
            <a:r>
              <a:rPr sz="3026" i="1">
                <a:solidFill>
                  <a:srgbClr val="094167"/>
                </a:solidFill>
              </a:rPr>
              <a:t>own conscience</a:t>
            </a:r>
            <a:r>
              <a:rPr sz="3026">
                <a:solidFill>
                  <a:srgbClr val="094167"/>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6">
                                            <p:bg/>
                                          </p:spTgt>
                                        </p:tgtEl>
                                        <p:attrNameLst>
                                          <p:attrName>style.visibility</p:attrName>
                                        </p:attrNameLst>
                                      </p:cBhvr>
                                      <p:to>
                                        <p:strVal val="visible"/>
                                      </p:to>
                                    </p:set>
                                    <p:animEffect transition="in" filter="dissolve">
                                      <p:cBhvr>
                                        <p:cTn id="7" dur="500"/>
                                        <p:tgtEl>
                                          <p:spTgt spid="196">
                                            <p:bg/>
                                          </p:spTgt>
                                        </p:tgtEl>
                                      </p:cBhvr>
                                    </p:animEffect>
                                  </p:childTnLst>
                                </p:cTn>
                              </p:par>
                              <p:par>
                                <p:cTn id="8" presetID="9" presetClass="entr" presetSubtype="0" fill="hold" grpId="1" nodeType="withEffect">
                                  <p:stCondLst>
                                    <p:cond delay="0"/>
                                  </p:stCondLst>
                                  <p:iterate>
                                    <p:tmAbs val="0"/>
                                  </p:iterate>
                                  <p:childTnLst>
                                    <p:set>
                                      <p:cBhvr>
                                        <p:cTn id="9" fill="hold"/>
                                        <p:tgtEl>
                                          <p:spTgt spid="196">
                                            <p:txEl>
                                              <p:pRg st="0" end="0"/>
                                            </p:txEl>
                                          </p:spTgt>
                                        </p:tgtEl>
                                        <p:attrNameLst>
                                          <p:attrName>style.visibility</p:attrName>
                                        </p:attrNameLst>
                                      </p:cBhvr>
                                      <p:to>
                                        <p:strVal val="visible"/>
                                      </p:to>
                                    </p:set>
                                    <p:animEffect transition="in" filter="dissolve">
                                      <p:cBhvr>
                                        <p:cTn id="10" dur="500"/>
                                        <p:tgtEl>
                                          <p:spTgt spid="1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96">
                                            <p:txEl>
                                              <p:pRg st="1" end="1"/>
                                            </p:txEl>
                                          </p:spTgt>
                                        </p:tgtEl>
                                        <p:attrNameLst>
                                          <p:attrName>style.visibility</p:attrName>
                                        </p:attrNameLst>
                                      </p:cBhvr>
                                      <p:to>
                                        <p:strVal val="visible"/>
                                      </p:to>
                                    </p:set>
                                    <p:animEffect transition="in" filter="dissolve">
                                      <p:cBhvr>
                                        <p:cTn id="15" dur="500"/>
                                        <p:tgtEl>
                                          <p:spTgt spid="1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96">
                                            <p:txEl>
                                              <p:pRg st="2" end="2"/>
                                            </p:txEl>
                                          </p:spTgt>
                                        </p:tgtEl>
                                        <p:attrNameLst>
                                          <p:attrName>style.visibility</p:attrName>
                                        </p:attrNameLst>
                                      </p:cBhvr>
                                      <p:to>
                                        <p:strVal val="visible"/>
                                      </p:to>
                                    </p:set>
                                    <p:animEffect transition="in" filter="dissolve">
                                      <p:cBhvr>
                                        <p:cTn id="20" dur="500"/>
                                        <p:tgtEl>
                                          <p:spTgt spid="1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96">
                                            <p:txEl>
                                              <p:pRg st="3" end="3"/>
                                            </p:txEl>
                                          </p:spTgt>
                                        </p:tgtEl>
                                        <p:attrNameLst>
                                          <p:attrName>style.visibility</p:attrName>
                                        </p:attrNameLst>
                                      </p:cBhvr>
                                      <p:to>
                                        <p:strVal val="visible"/>
                                      </p:to>
                                    </p:set>
                                    <p:animEffect transition="in" filter="dissolve">
                                      <p:cBhvr>
                                        <p:cTn id="25" dur="500"/>
                                        <p:tgtEl>
                                          <p:spTgt spid="19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96">
                                            <p:txEl>
                                              <p:pRg st="4" end="4"/>
                                            </p:txEl>
                                          </p:spTgt>
                                        </p:tgtEl>
                                        <p:attrNameLst>
                                          <p:attrName>style.visibility</p:attrName>
                                        </p:attrNameLst>
                                      </p:cBhvr>
                                      <p:to>
                                        <p:strVal val="visible"/>
                                      </p:to>
                                    </p:set>
                                    <p:animEffect transition="in" filter="dissolve">
                                      <p:cBhvr>
                                        <p:cTn id="30" dur="500"/>
                                        <p:tgtEl>
                                          <p:spTgt spid="1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99" name="Shape 199"/>
          <p:cNvSpPr>
            <a:spLocks noGrp="1"/>
          </p:cNvSpPr>
          <p:nvPr>
            <p:ph type="title"/>
          </p:nvPr>
        </p:nvSpPr>
        <p:spPr>
          <a:xfrm>
            <a:off x="1225599" y="1509934"/>
            <a:ext cx="7200801" cy="1440162"/>
          </a:xfrm>
          <a:prstGeom prst="rect">
            <a:avLst/>
          </a:prstGeom>
        </p:spPr>
        <p:txBody>
          <a:bodyPr lIns="0" tIns="0" rIns="0" bIns="0" anchor="t"/>
          <a:lstStyle/>
          <a:p>
            <a:pPr algn="l" defTabSz="576072">
              <a:defRPr sz="4000">
                <a:latin typeface="Candara"/>
                <a:ea typeface="Candara"/>
                <a:cs typeface="Candara"/>
                <a:sym typeface="Candara"/>
              </a:defRPr>
            </a:pPr>
            <a:r>
              <a:rPr b="1" i="1">
                <a:solidFill>
                  <a:srgbClr val="5D2779"/>
                </a:solidFill>
                <a:effectLst>
                  <a:outerShdw blurRad="25400" dist="24003" dir="2700000" rotWithShape="0">
                    <a:srgbClr val="000000">
                      <a:alpha val="43137"/>
                    </a:srgbClr>
                  </a:outerShdw>
                </a:effectLst>
              </a:rPr>
              <a:t>Thus the Bible reminds us:</a:t>
            </a:r>
            <a:br>
              <a:rPr b="1" i="1">
                <a:solidFill>
                  <a:srgbClr val="5D2779"/>
                </a:solidFill>
                <a:effectLst>
                  <a:outerShdw blurRad="25400" dist="24003" dir="2700000" rotWithShape="0">
                    <a:srgbClr val="000000">
                      <a:alpha val="43137"/>
                    </a:srgbClr>
                  </a:outerShdw>
                </a:effectLst>
              </a:rPr>
            </a:br>
            <a:endParaRPr b="1" i="1">
              <a:solidFill>
                <a:srgbClr val="5D2779"/>
              </a:solidFill>
              <a:effectLst>
                <a:outerShdw blurRad="25400" dist="24003" dir="2700000" rotWithShape="0">
                  <a:srgbClr val="000000">
                    <a:alpha val="43137"/>
                  </a:srgbClr>
                </a:outerShdw>
              </a:effectLst>
            </a:endParaRPr>
          </a:p>
        </p:txBody>
      </p:sp>
      <p:sp>
        <p:nvSpPr>
          <p:cNvPr id="200" name="Shape 200"/>
          <p:cNvSpPr>
            <a:spLocks noGrp="1"/>
          </p:cNvSpPr>
          <p:nvPr>
            <p:ph type="body" sz="half" idx="1"/>
          </p:nvPr>
        </p:nvSpPr>
        <p:spPr>
          <a:xfrm>
            <a:off x="1369243" y="2421259"/>
            <a:ext cx="6405514" cy="3014366"/>
          </a:xfrm>
          <a:prstGeom prst="rect">
            <a:avLst/>
          </a:prstGeom>
        </p:spPr>
        <p:txBody>
          <a:bodyPr lIns="0" tIns="0" rIns="0" bIns="0"/>
          <a:lstStyle/>
          <a:p>
            <a:pPr marL="909183" indent="-909183" algn="l" defTabSz="813816">
              <a:spcBef>
                <a:spcPts val="900"/>
              </a:spcBef>
              <a:buClr>
                <a:srgbClr val="094167"/>
              </a:buClr>
              <a:buSzPct val="100000"/>
              <a:buFont typeface="Arial"/>
              <a:buChar char="•"/>
              <a:defRPr sz="1800">
                <a:latin typeface="Candara"/>
                <a:ea typeface="Candara"/>
                <a:cs typeface="Candara"/>
                <a:sym typeface="Candara"/>
              </a:defRPr>
            </a:pPr>
            <a:r>
              <a:rPr sz="3900" i="1">
                <a:solidFill>
                  <a:srgbClr val="094167"/>
                </a:solidFill>
              </a:rPr>
              <a:t>“He must manage his own family well and see that his children obey him…”</a:t>
            </a:r>
          </a:p>
          <a:p>
            <a:pPr indent="368300" algn="l" defTabSz="813816">
              <a:defRPr sz="1800">
                <a:latin typeface="Candara"/>
                <a:ea typeface="Candara"/>
                <a:cs typeface="Candara"/>
                <a:sym typeface="Candara"/>
              </a:defRPr>
            </a:pPr>
            <a:r>
              <a:rPr sz="3900" i="1">
                <a:solidFill>
                  <a:srgbClr val="FF2600"/>
                </a:solidFill>
              </a:rPr>
              <a:t>1 Timothy 3:4</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0">
                                            <p:bg/>
                                          </p:spTgt>
                                        </p:tgtEl>
                                        <p:attrNameLst>
                                          <p:attrName>style.visibility</p:attrName>
                                        </p:attrNameLst>
                                      </p:cBhvr>
                                      <p:to>
                                        <p:strVal val="visible"/>
                                      </p:to>
                                    </p:set>
                                    <p:animEffect transition="in" filter="dissolve">
                                      <p:cBhvr>
                                        <p:cTn id="7" dur="500"/>
                                        <p:tgtEl>
                                          <p:spTgt spid="200">
                                            <p:bg/>
                                          </p:spTgt>
                                        </p:tgtEl>
                                      </p:cBhvr>
                                    </p:animEffect>
                                  </p:childTnLst>
                                </p:cTn>
                              </p:par>
                              <p:par>
                                <p:cTn id="8" presetID="9" presetClass="entr" presetSubtype="0" fill="hold" grpId="1" nodeType="withEffect">
                                  <p:stCondLst>
                                    <p:cond delay="0"/>
                                  </p:stCondLst>
                                  <p:iterate>
                                    <p:tmAbs val="0"/>
                                  </p:iterate>
                                  <p:childTnLst>
                                    <p:set>
                                      <p:cBhvr>
                                        <p:cTn id="9" fill="hold"/>
                                        <p:tgtEl>
                                          <p:spTgt spid="200">
                                            <p:txEl>
                                              <p:pRg st="0" end="0"/>
                                            </p:txEl>
                                          </p:spTgt>
                                        </p:tgtEl>
                                        <p:attrNameLst>
                                          <p:attrName>style.visibility</p:attrName>
                                        </p:attrNameLst>
                                      </p:cBhvr>
                                      <p:to>
                                        <p:strVal val="visible"/>
                                      </p:to>
                                    </p:set>
                                    <p:animEffect transition="in" filter="dissolve">
                                      <p:cBhvr>
                                        <p:cTn id="10" dur="500"/>
                                        <p:tgtEl>
                                          <p:spTgt spid="20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0">
                                            <p:txEl>
                                              <p:pRg st="1" end="1"/>
                                            </p:txEl>
                                          </p:spTgt>
                                        </p:tgtEl>
                                        <p:attrNameLst>
                                          <p:attrName>style.visibility</p:attrName>
                                        </p:attrNameLst>
                                      </p:cBhvr>
                                      <p:to>
                                        <p:strVal val="visible"/>
                                      </p:to>
                                    </p:set>
                                    <p:animEffect transition="in" filter="dissolve">
                                      <p:cBhvr>
                                        <p:cTn id="15" dur="500"/>
                                        <p:tgtEl>
                                          <p:spTgt spid="2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03" name="Shape 203"/>
          <p:cNvSpPr>
            <a:spLocks noGrp="1"/>
          </p:cNvSpPr>
          <p:nvPr>
            <p:ph type="body" sz="half" idx="1"/>
          </p:nvPr>
        </p:nvSpPr>
        <p:spPr>
          <a:xfrm>
            <a:off x="1530871" y="1447180"/>
            <a:ext cx="6082258" cy="3595390"/>
          </a:xfrm>
          <a:prstGeom prst="rect">
            <a:avLst/>
          </a:prstGeom>
        </p:spPr>
        <p:txBody>
          <a:bodyPr lIns="0" tIns="0" rIns="0" bIns="0"/>
          <a:lstStyle/>
          <a:p>
            <a:pPr marL="924847" indent="-924847" algn="l" defTabSz="807140">
              <a:spcBef>
                <a:spcPts val="800"/>
              </a:spcBef>
              <a:buClr>
                <a:srgbClr val="094167"/>
              </a:buClr>
              <a:buSzPct val="100000"/>
              <a:buFont typeface="Arial"/>
              <a:buChar char="•"/>
              <a:defRPr sz="1746">
                <a:latin typeface="Candara"/>
                <a:ea typeface="Candara"/>
                <a:cs typeface="Candara"/>
                <a:sym typeface="Candara"/>
              </a:defRPr>
            </a:pPr>
            <a:r>
              <a:rPr sz="3880" i="1">
                <a:solidFill>
                  <a:srgbClr val="094167"/>
                </a:solidFill>
              </a:rPr>
              <a:t>“He must also have a good reputation with outsiders, so that he will not fall into disgrace and into the devil’s trap.”</a:t>
            </a:r>
          </a:p>
          <a:p>
            <a:pPr indent="320294" algn="l" defTabSz="807140">
              <a:defRPr sz="1746">
                <a:latin typeface="Candara"/>
                <a:ea typeface="Candara"/>
                <a:cs typeface="Candara"/>
                <a:sym typeface="Candara"/>
              </a:defRPr>
            </a:pPr>
            <a:r>
              <a:rPr sz="3880" i="1">
                <a:solidFill>
                  <a:srgbClr val="FF2600"/>
                </a:solidFill>
              </a:rPr>
              <a:t>1 Timothy 3:7</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206" name="Shape 206"/>
          <p:cNvSpPr>
            <a:spLocks noGrp="1"/>
          </p:cNvSpPr>
          <p:nvPr>
            <p:ph type="title"/>
          </p:nvPr>
        </p:nvSpPr>
        <p:spPr>
          <a:xfrm>
            <a:off x="1047427" y="1739280"/>
            <a:ext cx="6211183" cy="2947070"/>
          </a:xfrm>
          <a:prstGeom prst="rect">
            <a:avLst/>
          </a:prstGeom>
        </p:spPr>
        <p:txBody>
          <a:bodyPr lIns="0" tIns="0" rIns="0" bIns="0" anchor="t">
            <a:normAutofit fontScale="90000"/>
          </a:bodyPr>
          <a:lstStyle/>
          <a:p>
            <a:pPr marL="917829" indent="-917829" algn="l" defTabSz="905255">
              <a:defRPr sz="4950">
                <a:latin typeface="Candara"/>
                <a:ea typeface="Candara"/>
                <a:cs typeface="Candara"/>
                <a:sym typeface="Candara"/>
              </a:defRPr>
            </a:pPr>
            <a:r>
              <a:rPr b="1">
                <a:solidFill>
                  <a:srgbClr val="5D2779"/>
                </a:solidFill>
                <a:effectLst>
                  <a:outerShdw blurRad="37719" dist="37719" dir="2700000" rotWithShape="0">
                    <a:srgbClr val="000000">
                      <a:alpha val="43137"/>
                    </a:srgbClr>
                  </a:outerShdw>
                </a:effectLst>
              </a:rPr>
              <a:t>IV. Elders must be persons who have nothing for which to be ashamed </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09" name="Shape 209"/>
          <p:cNvSpPr>
            <a:spLocks noGrp="1"/>
          </p:cNvSpPr>
          <p:nvPr>
            <p:ph type="body" sz="half" idx="1"/>
          </p:nvPr>
        </p:nvSpPr>
        <p:spPr>
          <a:xfrm>
            <a:off x="1343061" y="1595784"/>
            <a:ext cx="6457878" cy="3857775"/>
          </a:xfrm>
          <a:prstGeom prst="rect">
            <a:avLst/>
          </a:prstGeom>
        </p:spPr>
        <p:txBody>
          <a:bodyPr lIns="0" tIns="0" rIns="0" bIns="0"/>
          <a:lstStyle/>
          <a:p>
            <a:pPr algn="l" defTabSz="719814">
              <a:spcBef>
                <a:spcPts val="1000"/>
              </a:spcBef>
              <a:defRPr sz="3936" i="1">
                <a:latin typeface="Candara"/>
                <a:ea typeface="Candara"/>
                <a:cs typeface="Candara"/>
                <a:sym typeface="Candara"/>
              </a:defRPr>
            </a:pPr>
            <a:r>
              <a:t>“</a:t>
            </a:r>
            <a:r>
              <a:rPr>
                <a:solidFill>
                  <a:srgbClr val="094167"/>
                </a:solidFill>
              </a:rPr>
              <a:t>Be diligent in presenting yourself to God approved, as a worker who has nothing for which to be </a:t>
            </a:r>
            <a:r>
              <a:rPr b="1">
                <a:solidFill>
                  <a:srgbClr val="5D2779"/>
                </a:solidFill>
                <a:effectLst>
                  <a:outerShdw blurRad="31242" dist="29992" dir="2700000" rotWithShape="0">
                    <a:srgbClr val="000000">
                      <a:alpha val="43137"/>
                    </a:srgbClr>
                  </a:outerShdw>
                </a:effectLst>
              </a:rPr>
              <a:t>ashamed</a:t>
            </a:r>
            <a:r>
              <a:rPr>
                <a:solidFill>
                  <a:srgbClr val="094167"/>
                </a:solidFill>
              </a:rPr>
              <a:t>.”</a:t>
            </a:r>
            <a:endParaRPr b="1">
              <a:solidFill>
                <a:srgbClr val="5D2779"/>
              </a:solidFill>
              <a:effectLst>
                <a:outerShdw blurRad="31242" dist="29992" dir="2700000" rotWithShape="0">
                  <a:srgbClr val="000000">
                    <a:alpha val="43137"/>
                  </a:srgbClr>
                </a:outerShdw>
              </a:effectLst>
            </a:endParaRPr>
          </a:p>
          <a:p>
            <a:pPr algn="l" defTabSz="719814">
              <a:spcBef>
                <a:spcPts val="1000"/>
              </a:spcBef>
              <a:defRPr sz="3936" i="1">
                <a:latin typeface="Candara"/>
                <a:ea typeface="Candara"/>
                <a:cs typeface="Candara"/>
                <a:sym typeface="Candara"/>
              </a:defRPr>
            </a:pPr>
            <a:r>
              <a:rPr sz="2624">
                <a:solidFill>
                  <a:srgbClr val="FF2600"/>
                </a:solidFill>
                <a:effectLst>
                  <a:outerShdw blurRad="31242" dist="29992" dir="2700000" rotWithShape="0">
                    <a:srgbClr val="000000">
                      <a:alpha val="43137"/>
                    </a:srgbClr>
                  </a:outerShdw>
                </a:effectLst>
              </a:rPr>
              <a:t>2 Timothy 2:15 (Paraphrased)</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12" name="Shape 212"/>
          <p:cNvSpPr>
            <a:spLocks noGrp="1"/>
          </p:cNvSpPr>
          <p:nvPr>
            <p:ph type="title"/>
          </p:nvPr>
        </p:nvSpPr>
        <p:spPr>
          <a:xfrm>
            <a:off x="1495759" y="811188"/>
            <a:ext cx="5635502" cy="695300"/>
          </a:xfrm>
          <a:prstGeom prst="rect">
            <a:avLst/>
          </a:prstGeom>
        </p:spPr>
        <p:txBody>
          <a:bodyPr lIns="0" tIns="0" rIns="0" bIns="0" anchor="t"/>
          <a:lstStyle>
            <a:lvl1pPr algn="l" defTabSz="813816">
              <a:defRPr sz="4000" b="1" i="1">
                <a:solidFill>
                  <a:srgbClr val="5D2779"/>
                </a:solidFill>
                <a:effectLst>
                  <a:outerShdw blurRad="38100" dist="33909" dir="2700000" rotWithShape="0">
                    <a:srgbClr val="000000">
                      <a:alpha val="43137"/>
                    </a:srgbClr>
                  </a:outerShdw>
                </a:effectLst>
                <a:latin typeface="Candara"/>
                <a:ea typeface="Candara"/>
                <a:cs typeface="Candara"/>
                <a:sym typeface="Candara"/>
              </a:defRPr>
            </a:lvl1pPr>
          </a:lstStyle>
          <a:p>
            <a:pPr>
              <a:defRPr b="0" i="0">
                <a:solidFill>
                  <a:srgbClr val="000000"/>
                </a:solidFill>
                <a:effectLst/>
              </a:defRPr>
            </a:pPr>
            <a:r>
              <a:rPr b="1" i="1">
                <a:solidFill>
                  <a:srgbClr val="5D2779"/>
                </a:solidFill>
                <a:effectLst>
                  <a:outerShdw blurRad="38100" dist="33909" dir="2700000" rotWithShape="0">
                    <a:srgbClr val="000000">
                      <a:alpha val="43137"/>
                    </a:srgbClr>
                  </a:outerShdw>
                </a:effectLst>
              </a:rPr>
              <a:t>Genuine church elders:</a:t>
            </a:r>
          </a:p>
        </p:txBody>
      </p:sp>
      <p:sp>
        <p:nvSpPr>
          <p:cNvPr id="213" name="Shape 213"/>
          <p:cNvSpPr>
            <a:spLocks noGrp="1"/>
          </p:cNvSpPr>
          <p:nvPr>
            <p:ph type="body" idx="1"/>
          </p:nvPr>
        </p:nvSpPr>
        <p:spPr>
          <a:xfrm>
            <a:off x="951768" y="1749995"/>
            <a:ext cx="7240464" cy="3915546"/>
          </a:xfrm>
          <a:prstGeom prst="rect">
            <a:avLst/>
          </a:prstGeom>
        </p:spPr>
        <p:txBody>
          <a:bodyPr lIns="0" tIns="0" rIns="0" bIns="0">
            <a:normAutofit lnSpcReduction="10000"/>
          </a:bodyPr>
          <a:lstStyle/>
          <a:p>
            <a:pPr marL="274319" indent="-274319" algn="l" defTabSz="731520">
              <a:spcBef>
                <a:spcPts val="500"/>
              </a:spcBef>
              <a:buClr>
                <a:srgbClr val="094167"/>
              </a:buClr>
              <a:buSzPct val="100000"/>
              <a:buFont typeface="Arial"/>
              <a:buChar char="•"/>
              <a:defRPr sz="3200">
                <a:latin typeface="Candara"/>
                <a:ea typeface="Candara"/>
                <a:cs typeface="Candara"/>
                <a:sym typeface="Candara"/>
              </a:defRPr>
            </a:pPr>
            <a:r>
              <a:rPr>
                <a:solidFill>
                  <a:srgbClr val="094167"/>
                </a:solidFill>
              </a:rPr>
              <a:t>Are not ashamed to identify themselves as </a:t>
            </a:r>
            <a:r>
              <a:rPr i="1">
                <a:solidFill>
                  <a:srgbClr val="094167"/>
                </a:solidFill>
              </a:rPr>
              <a:t>Seventh-day Adventist.</a:t>
            </a:r>
          </a:p>
          <a:p>
            <a:pPr marL="274319" indent="-274319" algn="l" defTabSz="731520">
              <a:spcBef>
                <a:spcPts val="500"/>
              </a:spcBef>
              <a:buClr>
                <a:srgbClr val="094167"/>
              </a:buClr>
              <a:buSzPct val="100000"/>
              <a:buFont typeface="Arial"/>
              <a:buChar char="•"/>
              <a:defRPr sz="3200">
                <a:latin typeface="Candara"/>
                <a:ea typeface="Candara"/>
                <a:cs typeface="Candara"/>
                <a:sym typeface="Candara"/>
              </a:defRPr>
            </a:pPr>
            <a:r>
              <a:rPr>
                <a:solidFill>
                  <a:srgbClr val="094167"/>
                </a:solidFill>
              </a:rPr>
              <a:t>Are not ashamed of </a:t>
            </a:r>
            <a:r>
              <a:rPr i="1">
                <a:solidFill>
                  <a:srgbClr val="094167"/>
                </a:solidFill>
              </a:rPr>
              <a:t>their families’ testimony</a:t>
            </a:r>
            <a:r>
              <a:rPr>
                <a:solidFill>
                  <a:srgbClr val="094167"/>
                </a:solidFill>
              </a:rPr>
              <a:t> or of </a:t>
            </a:r>
            <a:r>
              <a:rPr i="1">
                <a:solidFill>
                  <a:srgbClr val="094167"/>
                </a:solidFill>
              </a:rPr>
              <a:t>their own personal testimony.</a:t>
            </a:r>
          </a:p>
          <a:p>
            <a:pPr marL="274319" indent="-274319" algn="l" defTabSz="731520">
              <a:spcBef>
                <a:spcPts val="500"/>
              </a:spcBef>
              <a:buClr>
                <a:srgbClr val="094167"/>
              </a:buClr>
              <a:buSzPct val="100000"/>
              <a:buFont typeface="Arial"/>
              <a:buChar char="•"/>
              <a:defRPr sz="3200">
                <a:latin typeface="Candara"/>
                <a:ea typeface="Candara"/>
                <a:cs typeface="Candara"/>
                <a:sym typeface="Candara"/>
              </a:defRPr>
            </a:pPr>
            <a:r>
              <a:rPr>
                <a:solidFill>
                  <a:srgbClr val="094167"/>
                </a:solidFill>
              </a:rPr>
              <a:t>Are not ashamed of their position as </a:t>
            </a:r>
            <a:r>
              <a:rPr i="1">
                <a:solidFill>
                  <a:srgbClr val="094167"/>
                </a:solidFill>
              </a:rPr>
              <a:t>elders and feel that, before God, being an SDA elder</a:t>
            </a:r>
            <a:r>
              <a:rPr>
                <a:solidFill>
                  <a:srgbClr val="094167"/>
                </a:solidFill>
              </a:rPr>
              <a:t> is a great honor.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3">
                                            <p:bg/>
                                          </p:spTgt>
                                        </p:tgtEl>
                                        <p:attrNameLst>
                                          <p:attrName>style.visibility</p:attrName>
                                        </p:attrNameLst>
                                      </p:cBhvr>
                                      <p:to>
                                        <p:strVal val="visible"/>
                                      </p:to>
                                    </p:set>
                                    <p:animEffect transition="in" filter="dissolve">
                                      <p:cBhvr>
                                        <p:cTn id="7" dur="500"/>
                                        <p:tgtEl>
                                          <p:spTgt spid="213">
                                            <p:bg/>
                                          </p:spTgt>
                                        </p:tgtEl>
                                      </p:cBhvr>
                                    </p:animEffect>
                                  </p:childTnLst>
                                </p:cTn>
                              </p:par>
                              <p:par>
                                <p:cTn id="8" presetID="9" presetClass="entr" presetSubtype="0" fill="hold" grpId="1" nodeType="withEffect">
                                  <p:stCondLst>
                                    <p:cond delay="0"/>
                                  </p:stCondLst>
                                  <p:iterate>
                                    <p:tmAbs val="0"/>
                                  </p:iterate>
                                  <p:childTnLst>
                                    <p:set>
                                      <p:cBhvr>
                                        <p:cTn id="9" fill="hold"/>
                                        <p:tgtEl>
                                          <p:spTgt spid="213">
                                            <p:txEl>
                                              <p:pRg st="0" end="0"/>
                                            </p:txEl>
                                          </p:spTgt>
                                        </p:tgtEl>
                                        <p:attrNameLst>
                                          <p:attrName>style.visibility</p:attrName>
                                        </p:attrNameLst>
                                      </p:cBhvr>
                                      <p:to>
                                        <p:strVal val="visible"/>
                                      </p:to>
                                    </p:set>
                                    <p:animEffect transition="in" filter="dissolve">
                                      <p:cBhvr>
                                        <p:cTn id="10" dur="500"/>
                                        <p:tgtEl>
                                          <p:spTgt spid="2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3">
                                            <p:txEl>
                                              <p:pRg st="1" end="1"/>
                                            </p:txEl>
                                          </p:spTgt>
                                        </p:tgtEl>
                                        <p:attrNameLst>
                                          <p:attrName>style.visibility</p:attrName>
                                        </p:attrNameLst>
                                      </p:cBhvr>
                                      <p:to>
                                        <p:strVal val="visible"/>
                                      </p:to>
                                    </p:set>
                                    <p:animEffect transition="in" filter="dissolve">
                                      <p:cBhvr>
                                        <p:cTn id="15" dur="500"/>
                                        <p:tgtEl>
                                          <p:spTgt spid="2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13">
                                            <p:txEl>
                                              <p:pRg st="2" end="2"/>
                                            </p:txEl>
                                          </p:spTgt>
                                        </p:tgtEl>
                                        <p:attrNameLst>
                                          <p:attrName>style.visibility</p:attrName>
                                        </p:attrNameLst>
                                      </p:cBhvr>
                                      <p:to>
                                        <p:strVal val="visible"/>
                                      </p:to>
                                    </p:set>
                                    <p:animEffect transition="in" filter="dissolve">
                                      <p:cBhvr>
                                        <p:cTn id="20" dur="500"/>
                                        <p:tgtEl>
                                          <p:spTgt spid="2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16" name="Shape 216"/>
          <p:cNvSpPr>
            <a:spLocks noGrp="1"/>
          </p:cNvSpPr>
          <p:nvPr>
            <p:ph type="body" idx="1"/>
          </p:nvPr>
        </p:nvSpPr>
        <p:spPr>
          <a:xfrm>
            <a:off x="1267073" y="1200286"/>
            <a:ext cx="6942983" cy="4115719"/>
          </a:xfrm>
          <a:prstGeom prst="rect">
            <a:avLst/>
          </a:prstGeom>
        </p:spPr>
        <p:txBody>
          <a:bodyPr lIns="0" tIns="0" rIns="0" bIns="0">
            <a:normAutofit lnSpcReduction="10000"/>
          </a:bodyPr>
          <a:lstStyle/>
          <a:p>
            <a:pPr marL="250316" indent="-250316" algn="l" defTabSz="667512">
              <a:spcBef>
                <a:spcPts val="500"/>
              </a:spcBef>
              <a:buClr>
                <a:srgbClr val="094167"/>
              </a:buClr>
              <a:buSzPct val="100000"/>
              <a:buFont typeface="Arial"/>
              <a:buChar char="•"/>
              <a:defRPr sz="2920">
                <a:latin typeface="Candara"/>
                <a:ea typeface="Candara"/>
                <a:cs typeface="Candara"/>
                <a:sym typeface="Candara"/>
              </a:defRPr>
            </a:pPr>
            <a:r>
              <a:rPr dirty="0">
                <a:solidFill>
                  <a:srgbClr val="094167"/>
                </a:solidFill>
              </a:rPr>
              <a:t>Their lives are open books.</a:t>
            </a:r>
          </a:p>
          <a:p>
            <a:pPr marL="250316" indent="-250316" algn="l" defTabSz="667512">
              <a:spcBef>
                <a:spcPts val="500"/>
              </a:spcBef>
              <a:buClr>
                <a:srgbClr val="094167"/>
              </a:buClr>
              <a:buSzPct val="100000"/>
              <a:buFont typeface="Arial"/>
              <a:buChar char="•"/>
              <a:defRPr sz="2920">
                <a:latin typeface="Candara"/>
                <a:ea typeface="Candara"/>
                <a:cs typeface="Candara"/>
                <a:sym typeface="Candara"/>
              </a:defRPr>
            </a:pPr>
            <a:r>
              <a:rPr dirty="0">
                <a:solidFill>
                  <a:srgbClr val="094167"/>
                </a:solidFill>
              </a:rPr>
              <a:t>They are known as authentic “</a:t>
            </a:r>
            <a:r>
              <a:rPr b="1" i="1" dirty="0">
                <a:solidFill>
                  <a:srgbClr val="5D2779"/>
                </a:solidFill>
              </a:rPr>
              <a:t>men </a:t>
            </a:r>
            <a:r>
              <a:rPr lang="en-GB" b="1" i="1" dirty="0">
                <a:solidFill>
                  <a:srgbClr val="5D2779"/>
                </a:solidFill>
              </a:rPr>
              <a:t>or women </a:t>
            </a:r>
            <a:r>
              <a:rPr b="1" i="1" dirty="0">
                <a:solidFill>
                  <a:srgbClr val="5D2779"/>
                </a:solidFill>
              </a:rPr>
              <a:t>of God</a:t>
            </a:r>
            <a:r>
              <a:rPr dirty="0">
                <a:solidFill>
                  <a:srgbClr val="094167"/>
                </a:solidFill>
              </a:rPr>
              <a:t>.”</a:t>
            </a:r>
          </a:p>
          <a:p>
            <a:pPr marL="250316" indent="-250316" algn="l" defTabSz="667512">
              <a:spcBef>
                <a:spcPts val="500"/>
              </a:spcBef>
              <a:buClr>
                <a:srgbClr val="094167"/>
              </a:buClr>
              <a:buSzPct val="100000"/>
              <a:buFont typeface="Arial"/>
              <a:buChar char="•"/>
              <a:defRPr sz="2920">
                <a:latin typeface="Candara"/>
                <a:ea typeface="Candara"/>
                <a:cs typeface="Candara"/>
                <a:sym typeface="Candara"/>
              </a:defRPr>
            </a:pPr>
            <a:r>
              <a:rPr dirty="0">
                <a:solidFill>
                  <a:srgbClr val="094167"/>
                </a:solidFill>
              </a:rPr>
              <a:t>Their characters and personalities inspires </a:t>
            </a:r>
            <a:r>
              <a:rPr i="1" dirty="0">
                <a:solidFill>
                  <a:srgbClr val="094167"/>
                </a:solidFill>
              </a:rPr>
              <a:t>trust.</a:t>
            </a:r>
            <a:endParaRPr i="1" dirty="0"/>
          </a:p>
          <a:p>
            <a:pPr marL="250316" indent="-250316" algn="l" defTabSz="667512">
              <a:spcBef>
                <a:spcPts val="500"/>
              </a:spcBef>
              <a:buClr>
                <a:srgbClr val="094167"/>
              </a:buClr>
              <a:buSzPct val="100000"/>
              <a:buFont typeface="Arial"/>
              <a:buChar char="•"/>
              <a:defRPr sz="2920">
                <a:latin typeface="Candara"/>
                <a:ea typeface="Candara"/>
                <a:cs typeface="Candara"/>
                <a:sym typeface="Candara"/>
              </a:defRPr>
            </a:pPr>
            <a:r>
              <a:rPr dirty="0">
                <a:solidFill>
                  <a:srgbClr val="094167"/>
                </a:solidFill>
              </a:rPr>
              <a:t>They generate </a:t>
            </a:r>
            <a:r>
              <a:rPr i="1" dirty="0">
                <a:solidFill>
                  <a:srgbClr val="094167"/>
                </a:solidFill>
              </a:rPr>
              <a:t>assurance in the church members</a:t>
            </a:r>
            <a:r>
              <a:rPr dirty="0">
                <a:solidFill>
                  <a:srgbClr val="094167"/>
                </a:solidFill>
              </a:rPr>
              <a:t>.</a:t>
            </a:r>
          </a:p>
          <a:p>
            <a:pPr marL="250316" indent="-250316" algn="l" defTabSz="667512">
              <a:spcBef>
                <a:spcPts val="500"/>
              </a:spcBef>
              <a:buClr>
                <a:srgbClr val="094167"/>
              </a:buClr>
              <a:buSzPct val="100000"/>
              <a:buFont typeface="Arial"/>
              <a:buChar char="•"/>
              <a:defRPr sz="2920">
                <a:latin typeface="Candara"/>
                <a:ea typeface="Candara"/>
                <a:cs typeface="Candara"/>
                <a:sym typeface="Candara"/>
              </a:defRPr>
            </a:pPr>
            <a:r>
              <a:rPr dirty="0">
                <a:solidFill>
                  <a:srgbClr val="094167"/>
                </a:solidFill>
              </a:rPr>
              <a:t>By their conduct the </a:t>
            </a:r>
            <a:r>
              <a:rPr i="1" dirty="0">
                <a:solidFill>
                  <a:srgbClr val="094167"/>
                </a:solidFill>
              </a:rPr>
              <a:t>Presence of God in their lives</a:t>
            </a:r>
            <a:r>
              <a:rPr dirty="0">
                <a:solidFill>
                  <a:srgbClr val="094167"/>
                </a:solidFill>
              </a:rPr>
              <a:t> is obvious.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6">
                                            <p:bg/>
                                          </p:spTgt>
                                        </p:tgtEl>
                                        <p:attrNameLst>
                                          <p:attrName>style.visibility</p:attrName>
                                        </p:attrNameLst>
                                      </p:cBhvr>
                                      <p:to>
                                        <p:strVal val="visible"/>
                                      </p:to>
                                    </p:set>
                                    <p:animEffect transition="in" filter="dissolve">
                                      <p:cBhvr>
                                        <p:cTn id="7" dur="500"/>
                                        <p:tgtEl>
                                          <p:spTgt spid="216">
                                            <p:bg/>
                                          </p:spTgt>
                                        </p:tgtEl>
                                      </p:cBhvr>
                                    </p:animEffect>
                                  </p:childTnLst>
                                </p:cTn>
                              </p:par>
                              <p:par>
                                <p:cTn id="8" presetID="9" presetClass="entr" presetSubtype="0" fill="hold" grpId="1" nodeType="withEffect">
                                  <p:stCondLst>
                                    <p:cond delay="0"/>
                                  </p:stCondLst>
                                  <p:iterate>
                                    <p:tmAbs val="0"/>
                                  </p:iterate>
                                  <p:childTnLst>
                                    <p:set>
                                      <p:cBhvr>
                                        <p:cTn id="9" fill="hold"/>
                                        <p:tgtEl>
                                          <p:spTgt spid="216">
                                            <p:txEl>
                                              <p:pRg st="0" end="0"/>
                                            </p:txEl>
                                          </p:spTgt>
                                        </p:tgtEl>
                                        <p:attrNameLst>
                                          <p:attrName>style.visibility</p:attrName>
                                        </p:attrNameLst>
                                      </p:cBhvr>
                                      <p:to>
                                        <p:strVal val="visible"/>
                                      </p:to>
                                    </p:set>
                                    <p:animEffect transition="in" filter="dissolve">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6">
                                            <p:txEl>
                                              <p:pRg st="1" end="1"/>
                                            </p:txEl>
                                          </p:spTgt>
                                        </p:tgtEl>
                                        <p:attrNameLst>
                                          <p:attrName>style.visibility</p:attrName>
                                        </p:attrNameLst>
                                      </p:cBhvr>
                                      <p:to>
                                        <p:strVal val="visible"/>
                                      </p:to>
                                    </p:set>
                                    <p:animEffect transition="in" filter="dissolve">
                                      <p:cBhvr>
                                        <p:cTn id="15" dur="500"/>
                                        <p:tgtEl>
                                          <p:spTgt spid="2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16">
                                            <p:txEl>
                                              <p:pRg st="2" end="2"/>
                                            </p:txEl>
                                          </p:spTgt>
                                        </p:tgtEl>
                                        <p:attrNameLst>
                                          <p:attrName>style.visibility</p:attrName>
                                        </p:attrNameLst>
                                      </p:cBhvr>
                                      <p:to>
                                        <p:strVal val="visible"/>
                                      </p:to>
                                    </p:set>
                                    <p:animEffect transition="in" filter="dissolve">
                                      <p:cBhvr>
                                        <p:cTn id="20" dur="500"/>
                                        <p:tgtEl>
                                          <p:spTgt spid="2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16">
                                            <p:txEl>
                                              <p:pRg st="3" end="3"/>
                                            </p:txEl>
                                          </p:spTgt>
                                        </p:tgtEl>
                                        <p:attrNameLst>
                                          <p:attrName>style.visibility</p:attrName>
                                        </p:attrNameLst>
                                      </p:cBhvr>
                                      <p:to>
                                        <p:strVal val="visible"/>
                                      </p:to>
                                    </p:set>
                                    <p:animEffect transition="in" filter="dissolve">
                                      <p:cBhvr>
                                        <p:cTn id="25" dur="500"/>
                                        <p:tgtEl>
                                          <p:spTgt spid="21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16">
                                            <p:txEl>
                                              <p:pRg st="4" end="4"/>
                                            </p:txEl>
                                          </p:spTgt>
                                        </p:tgtEl>
                                        <p:attrNameLst>
                                          <p:attrName>style.visibility</p:attrName>
                                        </p:attrNameLst>
                                      </p:cBhvr>
                                      <p:to>
                                        <p:strVal val="visible"/>
                                      </p:to>
                                    </p:set>
                                    <p:animEffect transition="in" filter="dissolve">
                                      <p:cBhvr>
                                        <p:cTn id="30" dur="500"/>
                                        <p:tgtEl>
                                          <p:spTgt spid="2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19" name="Shape 219"/>
          <p:cNvSpPr>
            <a:spLocks noGrp="1"/>
          </p:cNvSpPr>
          <p:nvPr>
            <p:ph type="body" idx="1"/>
          </p:nvPr>
        </p:nvSpPr>
        <p:spPr>
          <a:xfrm>
            <a:off x="1615740" y="1270483"/>
            <a:ext cx="5912520" cy="4317034"/>
          </a:xfrm>
          <a:prstGeom prst="rect">
            <a:avLst/>
          </a:prstGeom>
        </p:spPr>
        <p:txBody>
          <a:bodyPr lIns="0" tIns="0" rIns="0" bIns="0"/>
          <a:lstStyle/>
          <a:p>
            <a:pPr marL="315939" indent="-315939" algn="l" defTabSz="748892">
              <a:spcBef>
                <a:spcPts val="600"/>
              </a:spcBef>
              <a:buClr>
                <a:srgbClr val="094167"/>
              </a:buClr>
              <a:buSzPct val="100000"/>
              <a:buFont typeface="Arial"/>
              <a:buChar char="•"/>
              <a:defRPr sz="3640">
                <a:latin typeface="Candara"/>
                <a:ea typeface="Candara"/>
                <a:cs typeface="Candara"/>
                <a:sym typeface="Candara"/>
              </a:defRPr>
            </a:pPr>
            <a:r>
              <a:rPr i="1">
                <a:solidFill>
                  <a:srgbClr val="094167"/>
                </a:solidFill>
              </a:rPr>
              <a:t>“For I am not ashamed of the gospel, because it is the power of God that brings salvation to everyone who believes: first to the Jew, then to the Gentile.”</a:t>
            </a:r>
            <a:endParaRPr i="1">
              <a:solidFill>
                <a:srgbClr val="FF0000"/>
              </a:solidFill>
            </a:endParaRPr>
          </a:p>
          <a:p>
            <a:pPr indent="300481" algn="l" defTabSz="748892">
              <a:defRPr sz="3640">
                <a:latin typeface="Candara"/>
                <a:ea typeface="Candara"/>
                <a:cs typeface="Candara"/>
                <a:sym typeface="Candara"/>
              </a:defRPr>
            </a:pPr>
            <a:r>
              <a:rPr i="1">
                <a:solidFill>
                  <a:srgbClr val="FF0000"/>
                </a:solidFill>
              </a:rPr>
              <a:t>Romans 1:16</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25" name="Shape 125"/>
          <p:cNvSpPr>
            <a:spLocks noGrp="1"/>
          </p:cNvSpPr>
          <p:nvPr>
            <p:ph type="body" idx="1"/>
          </p:nvPr>
        </p:nvSpPr>
        <p:spPr>
          <a:xfrm>
            <a:off x="1774006" y="1175481"/>
            <a:ext cx="6025010" cy="4507038"/>
          </a:xfrm>
          <a:prstGeom prst="rect">
            <a:avLst/>
          </a:prstGeom>
        </p:spPr>
        <p:txBody>
          <a:bodyPr lIns="0" tIns="0" rIns="0" bIns="0"/>
          <a:lstStyle>
            <a:lvl1pPr algn="l" defTabSz="914400">
              <a:spcBef>
                <a:spcPts val="800"/>
              </a:spcBef>
              <a:defRPr sz="4000">
                <a:solidFill>
                  <a:srgbClr val="004070"/>
                </a:solidFill>
                <a:latin typeface="Candara"/>
                <a:ea typeface="Candara"/>
                <a:cs typeface="Candara"/>
                <a:sym typeface="Candara"/>
              </a:defRPr>
            </a:lvl1pPr>
          </a:lstStyle>
          <a:p>
            <a:pPr>
              <a:defRPr>
                <a:solidFill>
                  <a:srgbClr val="000000"/>
                </a:solidFill>
              </a:defRPr>
            </a:pPr>
            <a:r>
              <a:rPr>
                <a:solidFill>
                  <a:srgbClr val="004070"/>
                </a:solidFill>
              </a:rPr>
              <a:t>In the above text, we can find the key elements needed to build the profile of what Paul considered to be true church elders, who take care of the flock of God.</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222" name="Shape 222"/>
          <p:cNvSpPr>
            <a:spLocks noGrp="1"/>
          </p:cNvSpPr>
          <p:nvPr>
            <p:ph type="title"/>
          </p:nvPr>
        </p:nvSpPr>
        <p:spPr>
          <a:xfrm>
            <a:off x="996627" y="2151508"/>
            <a:ext cx="6558410" cy="2554984"/>
          </a:xfrm>
          <a:prstGeom prst="rect">
            <a:avLst/>
          </a:prstGeom>
        </p:spPr>
        <p:txBody>
          <a:bodyPr lIns="0" tIns="0" rIns="0" bIns="0" anchor="t"/>
          <a:lstStyle>
            <a:lvl1pPr marL="630936" indent="-630936" algn="l" defTabSz="765535">
              <a:defRPr sz="4600" b="1">
                <a:solidFill>
                  <a:srgbClr val="5D2779"/>
                </a:solidFill>
                <a:effectLst>
                  <a:outerShdw blurRad="35052" dist="31897" dir="2700000" rotWithShape="0">
                    <a:srgbClr val="000000">
                      <a:alpha val="43137"/>
                    </a:srgbClr>
                  </a:outerShdw>
                </a:effectLst>
                <a:latin typeface="Candara"/>
                <a:ea typeface="Candara"/>
                <a:cs typeface="Candara"/>
                <a:sym typeface="Candara"/>
              </a:defRPr>
            </a:lvl1pPr>
          </a:lstStyle>
          <a:p>
            <a:pPr>
              <a:defRPr b="0">
                <a:solidFill>
                  <a:srgbClr val="000000"/>
                </a:solidFill>
                <a:effectLst/>
              </a:defRPr>
            </a:pPr>
            <a:r>
              <a:rPr b="1">
                <a:solidFill>
                  <a:srgbClr val="5D2779"/>
                </a:solidFill>
                <a:effectLst>
                  <a:outerShdw blurRad="35052" dist="31897" dir="2700000" rotWithShape="0">
                    <a:srgbClr val="000000">
                      <a:alpha val="43137"/>
                    </a:srgbClr>
                  </a:outerShdw>
                </a:effectLst>
              </a:rPr>
              <a:t>V. Elders are persons who correctly handle the Word of Truth</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25" name="Shape 225"/>
          <p:cNvSpPr>
            <a:spLocks noGrp="1"/>
          </p:cNvSpPr>
          <p:nvPr>
            <p:ph type="body" sz="half" idx="1"/>
          </p:nvPr>
        </p:nvSpPr>
        <p:spPr>
          <a:xfrm>
            <a:off x="1123627" y="1644934"/>
            <a:ext cx="6216329" cy="3568132"/>
          </a:xfrm>
          <a:prstGeom prst="rect">
            <a:avLst/>
          </a:prstGeom>
        </p:spPr>
        <p:txBody>
          <a:bodyPr lIns="0" tIns="0" rIns="0" bIns="0">
            <a:normAutofit lnSpcReduction="10000"/>
          </a:bodyPr>
          <a:lstStyle/>
          <a:p>
            <a:pPr marL="1116858" indent="-1116858" algn="l" defTabSz="760414">
              <a:spcBef>
                <a:spcPts val="900"/>
              </a:spcBef>
              <a:buClr>
                <a:srgbClr val="094167"/>
              </a:buClr>
              <a:buSzPct val="100000"/>
              <a:buFont typeface="Arial"/>
              <a:buChar char="•"/>
              <a:defRPr sz="1512">
                <a:latin typeface="Candara"/>
                <a:ea typeface="Candara"/>
                <a:cs typeface="Candara"/>
                <a:sym typeface="Candara"/>
              </a:defRPr>
            </a:pPr>
            <a:r>
              <a:rPr sz="3948" i="1">
                <a:solidFill>
                  <a:srgbClr val="094167"/>
                </a:solidFill>
              </a:rPr>
              <a:t>“…a worker who does not need to be ashamed and who </a:t>
            </a:r>
            <a:r>
              <a:rPr sz="3948" b="1" i="1">
                <a:solidFill>
                  <a:srgbClr val="5D2779"/>
                </a:solidFill>
                <a:effectLst>
                  <a:outerShdw blurRad="32004" dist="30723" dir="2700000" rotWithShape="0">
                    <a:srgbClr val="000000">
                      <a:alpha val="43137"/>
                    </a:srgbClr>
                  </a:outerShdw>
                </a:effectLst>
              </a:rPr>
              <a:t>correctly handles the word of truth</a:t>
            </a:r>
            <a:r>
              <a:rPr sz="3948" i="1">
                <a:solidFill>
                  <a:srgbClr val="094167"/>
                </a:solidFill>
              </a:rPr>
              <a:t>.”</a:t>
            </a:r>
          </a:p>
          <a:p>
            <a:pPr indent="320039" algn="l" defTabSz="760414">
              <a:defRPr sz="1512">
                <a:latin typeface="Candara"/>
                <a:ea typeface="Candara"/>
                <a:cs typeface="Candara"/>
                <a:sym typeface="Candara"/>
              </a:defRPr>
            </a:pPr>
            <a:r>
              <a:rPr sz="3948" i="1">
                <a:solidFill>
                  <a:srgbClr val="FF2600"/>
                </a:solidFill>
              </a:rPr>
              <a:t>2 Timothy 2:15</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28" name="Shape 228"/>
          <p:cNvSpPr>
            <a:spLocks noGrp="1"/>
          </p:cNvSpPr>
          <p:nvPr>
            <p:ph type="body" idx="1"/>
          </p:nvPr>
        </p:nvSpPr>
        <p:spPr>
          <a:xfrm>
            <a:off x="1146696" y="1265237"/>
            <a:ext cx="7069610" cy="4581526"/>
          </a:xfrm>
          <a:prstGeom prst="rect">
            <a:avLst/>
          </a:prstGeom>
        </p:spPr>
        <p:txBody>
          <a:bodyPr lIns="0" tIns="0" rIns="0" bIns="0"/>
          <a:lstStyle/>
          <a:p>
            <a:pPr marL="257174" indent="-257174" algn="l" defTabSz="685800">
              <a:spcBef>
                <a:spcPts val="500"/>
              </a:spcBef>
              <a:buClr>
                <a:srgbClr val="094167"/>
              </a:buClr>
              <a:buSzPct val="100000"/>
              <a:buFont typeface="Arial"/>
              <a:buChar char="•"/>
              <a:defRPr sz="3000">
                <a:latin typeface="Candara"/>
                <a:ea typeface="Candara"/>
                <a:cs typeface="Candara"/>
                <a:sym typeface="Candara"/>
              </a:defRPr>
            </a:pPr>
            <a:r>
              <a:rPr dirty="0">
                <a:solidFill>
                  <a:srgbClr val="094167"/>
                </a:solidFill>
              </a:rPr>
              <a:t>They understand that they must preach the Word of God and not their own theories</a:t>
            </a:r>
          </a:p>
          <a:p>
            <a:pPr marL="257174" indent="-257174" algn="l" defTabSz="685800">
              <a:spcBef>
                <a:spcPts val="500"/>
              </a:spcBef>
              <a:buClr>
                <a:srgbClr val="094167"/>
              </a:buClr>
              <a:buSzPct val="100000"/>
              <a:buFont typeface="Arial"/>
              <a:buChar char="•"/>
              <a:defRPr sz="3000">
                <a:latin typeface="Candara"/>
                <a:ea typeface="Candara"/>
                <a:cs typeface="Candara"/>
                <a:sym typeface="Candara"/>
              </a:defRPr>
            </a:pPr>
            <a:r>
              <a:rPr dirty="0">
                <a:solidFill>
                  <a:srgbClr val="094167"/>
                </a:solidFill>
              </a:rPr>
              <a:t>Will use the Bible as their source of inspiration to preach messages from the pulpit</a:t>
            </a:r>
          </a:p>
          <a:p>
            <a:pPr marL="257174" indent="-257174" algn="l" defTabSz="685800">
              <a:spcBef>
                <a:spcPts val="500"/>
              </a:spcBef>
              <a:buClr>
                <a:srgbClr val="094167"/>
              </a:buClr>
              <a:buSzPct val="100000"/>
              <a:buFont typeface="Arial"/>
              <a:buChar char="•"/>
              <a:defRPr sz="3000">
                <a:latin typeface="Candara"/>
                <a:ea typeface="Candara"/>
                <a:cs typeface="Candara"/>
                <a:sym typeface="Candara"/>
              </a:defRPr>
            </a:pPr>
            <a:r>
              <a:rPr dirty="0">
                <a:solidFill>
                  <a:srgbClr val="094167"/>
                </a:solidFill>
              </a:rPr>
              <a:t>Understand that the Spirit of Prophecy is inspired by God and will use it as a lesser light which leads to the Greater Light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8">
                                            <p:bg/>
                                          </p:spTgt>
                                        </p:tgtEl>
                                        <p:attrNameLst>
                                          <p:attrName>style.visibility</p:attrName>
                                        </p:attrNameLst>
                                      </p:cBhvr>
                                      <p:to>
                                        <p:strVal val="visible"/>
                                      </p:to>
                                    </p:set>
                                    <p:animEffect transition="in" filter="dissolve">
                                      <p:cBhvr>
                                        <p:cTn id="7" dur="500"/>
                                        <p:tgtEl>
                                          <p:spTgt spid="228">
                                            <p:bg/>
                                          </p:spTgt>
                                        </p:tgtEl>
                                      </p:cBhvr>
                                    </p:animEffect>
                                  </p:childTnLst>
                                </p:cTn>
                              </p:par>
                              <p:par>
                                <p:cTn id="8" presetID="9" presetClass="entr" presetSubtype="0" fill="hold" grpId="1" nodeType="withEffect">
                                  <p:stCondLst>
                                    <p:cond delay="0"/>
                                  </p:stCondLst>
                                  <p:iterate>
                                    <p:tmAbs val="0"/>
                                  </p:iterate>
                                  <p:childTnLst>
                                    <p:set>
                                      <p:cBhvr>
                                        <p:cTn id="9" fill="hold"/>
                                        <p:tgtEl>
                                          <p:spTgt spid="228">
                                            <p:txEl>
                                              <p:pRg st="0" end="0"/>
                                            </p:txEl>
                                          </p:spTgt>
                                        </p:tgtEl>
                                        <p:attrNameLst>
                                          <p:attrName>style.visibility</p:attrName>
                                        </p:attrNameLst>
                                      </p:cBhvr>
                                      <p:to>
                                        <p:strVal val="visible"/>
                                      </p:to>
                                    </p:set>
                                    <p:animEffect transition="in" filter="dissolve">
                                      <p:cBhvr>
                                        <p:cTn id="10" dur="500"/>
                                        <p:tgtEl>
                                          <p:spTgt spid="2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28">
                                            <p:txEl>
                                              <p:pRg st="1" end="1"/>
                                            </p:txEl>
                                          </p:spTgt>
                                        </p:tgtEl>
                                        <p:attrNameLst>
                                          <p:attrName>style.visibility</p:attrName>
                                        </p:attrNameLst>
                                      </p:cBhvr>
                                      <p:to>
                                        <p:strVal val="visible"/>
                                      </p:to>
                                    </p:set>
                                    <p:animEffect transition="in" filter="dissolve">
                                      <p:cBhvr>
                                        <p:cTn id="15" dur="500"/>
                                        <p:tgtEl>
                                          <p:spTgt spid="22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28">
                                            <p:txEl>
                                              <p:pRg st="2" end="2"/>
                                            </p:txEl>
                                          </p:spTgt>
                                        </p:tgtEl>
                                        <p:attrNameLst>
                                          <p:attrName>style.visibility</p:attrName>
                                        </p:attrNameLst>
                                      </p:cBhvr>
                                      <p:to>
                                        <p:strVal val="visible"/>
                                      </p:to>
                                    </p:set>
                                    <p:animEffect transition="in" filter="dissolve">
                                      <p:cBhvr>
                                        <p:cTn id="20" dur="500"/>
                                        <p:tgtEl>
                                          <p:spTgt spid="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31" name="Shape 231"/>
          <p:cNvSpPr>
            <a:spLocks noGrp="1"/>
          </p:cNvSpPr>
          <p:nvPr>
            <p:ph type="body" idx="1"/>
          </p:nvPr>
        </p:nvSpPr>
        <p:spPr>
          <a:xfrm>
            <a:off x="1200100" y="1185986"/>
            <a:ext cx="7327999" cy="4486028"/>
          </a:xfrm>
          <a:prstGeom prst="rect">
            <a:avLst/>
          </a:prstGeom>
        </p:spPr>
        <p:txBody>
          <a:bodyPr lIns="0" tIns="0" rIns="0" bIns="0">
            <a:normAutofit lnSpcReduction="10000"/>
          </a:bodyPr>
          <a:lstStyle/>
          <a:p>
            <a:pPr marL="326354" indent="-326354" algn="l" defTabSz="773582">
              <a:spcBef>
                <a:spcPts val="700"/>
              </a:spcBef>
              <a:buClr>
                <a:srgbClr val="094167"/>
              </a:buClr>
              <a:buSzPct val="100000"/>
              <a:buFont typeface="Arial"/>
              <a:buChar char="•"/>
              <a:defRPr sz="3600">
                <a:latin typeface="Candara"/>
                <a:ea typeface="Candara"/>
                <a:cs typeface="Candara"/>
                <a:sym typeface="Candara"/>
              </a:defRPr>
            </a:pPr>
            <a:r>
              <a:rPr dirty="0">
                <a:solidFill>
                  <a:srgbClr val="094167"/>
                </a:solidFill>
              </a:rPr>
              <a:t>Will not make use of their personal interpretation of Biblical counsel, but rather will yield to the counsel of the church</a:t>
            </a:r>
          </a:p>
          <a:p>
            <a:pPr marL="326354" indent="-326354" algn="l" defTabSz="773582">
              <a:spcBef>
                <a:spcPts val="700"/>
              </a:spcBef>
              <a:buClr>
                <a:srgbClr val="094167"/>
              </a:buClr>
              <a:buSzPct val="100000"/>
              <a:buFont typeface="Arial"/>
              <a:buChar char="•"/>
              <a:defRPr sz="3600">
                <a:latin typeface="Candara"/>
                <a:ea typeface="Candara"/>
                <a:cs typeface="Candara"/>
                <a:sym typeface="Candara"/>
              </a:defRPr>
            </a:pPr>
            <a:r>
              <a:rPr dirty="0">
                <a:solidFill>
                  <a:srgbClr val="094167"/>
                </a:solidFill>
              </a:rPr>
              <a:t>Will make use of the pulpit to exalt Jesus</a:t>
            </a:r>
          </a:p>
          <a:p>
            <a:pPr marL="326354" indent="-326354" algn="l" defTabSz="773582">
              <a:spcBef>
                <a:spcPts val="700"/>
              </a:spcBef>
              <a:buClr>
                <a:srgbClr val="094167"/>
              </a:buClr>
              <a:buSzPct val="100000"/>
              <a:buFont typeface="Arial"/>
              <a:buChar char="•"/>
              <a:defRPr sz="3600">
                <a:latin typeface="Candara"/>
                <a:ea typeface="Candara"/>
                <a:cs typeface="Candara"/>
                <a:sym typeface="Candara"/>
              </a:defRPr>
            </a:pPr>
            <a:r>
              <a:rPr dirty="0">
                <a:solidFill>
                  <a:srgbClr val="094167"/>
                </a:solidFill>
              </a:rPr>
              <a:t>Will study the Bible in a spirit of humility and prayer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1">
                                            <p:bg/>
                                          </p:spTgt>
                                        </p:tgtEl>
                                        <p:attrNameLst>
                                          <p:attrName>style.visibility</p:attrName>
                                        </p:attrNameLst>
                                      </p:cBhvr>
                                      <p:to>
                                        <p:strVal val="visible"/>
                                      </p:to>
                                    </p:set>
                                    <p:animEffect transition="in" filter="dissolve">
                                      <p:cBhvr>
                                        <p:cTn id="7" dur="500"/>
                                        <p:tgtEl>
                                          <p:spTgt spid="231">
                                            <p:bg/>
                                          </p:spTgt>
                                        </p:tgtEl>
                                      </p:cBhvr>
                                    </p:animEffect>
                                  </p:childTnLst>
                                </p:cTn>
                              </p:par>
                              <p:par>
                                <p:cTn id="8" presetID="9" presetClass="entr" presetSubtype="0" fill="hold" grpId="1" nodeType="withEffect">
                                  <p:stCondLst>
                                    <p:cond delay="0"/>
                                  </p:stCondLst>
                                  <p:iterate>
                                    <p:tmAbs val="0"/>
                                  </p:iterate>
                                  <p:childTnLst>
                                    <p:set>
                                      <p:cBhvr>
                                        <p:cTn id="9" fill="hold"/>
                                        <p:tgtEl>
                                          <p:spTgt spid="231">
                                            <p:txEl>
                                              <p:pRg st="0" end="0"/>
                                            </p:txEl>
                                          </p:spTgt>
                                        </p:tgtEl>
                                        <p:attrNameLst>
                                          <p:attrName>style.visibility</p:attrName>
                                        </p:attrNameLst>
                                      </p:cBhvr>
                                      <p:to>
                                        <p:strVal val="visible"/>
                                      </p:to>
                                    </p:set>
                                    <p:animEffect transition="in" filter="dissolve">
                                      <p:cBhvr>
                                        <p:cTn id="10" dur="500"/>
                                        <p:tgtEl>
                                          <p:spTgt spid="2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31">
                                            <p:txEl>
                                              <p:pRg st="1" end="1"/>
                                            </p:txEl>
                                          </p:spTgt>
                                        </p:tgtEl>
                                        <p:attrNameLst>
                                          <p:attrName>style.visibility</p:attrName>
                                        </p:attrNameLst>
                                      </p:cBhvr>
                                      <p:to>
                                        <p:strVal val="visible"/>
                                      </p:to>
                                    </p:set>
                                    <p:animEffect transition="in" filter="dissolve">
                                      <p:cBhvr>
                                        <p:cTn id="15" dur="500"/>
                                        <p:tgtEl>
                                          <p:spTgt spid="2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31">
                                            <p:txEl>
                                              <p:pRg st="2" end="2"/>
                                            </p:txEl>
                                          </p:spTgt>
                                        </p:tgtEl>
                                        <p:attrNameLst>
                                          <p:attrName>style.visibility</p:attrName>
                                        </p:attrNameLst>
                                      </p:cBhvr>
                                      <p:to>
                                        <p:strVal val="visible"/>
                                      </p:to>
                                    </p:set>
                                    <p:animEffect transition="in" filter="dissolve">
                                      <p:cBhvr>
                                        <p:cTn id="20" dur="500"/>
                                        <p:tgtEl>
                                          <p:spTgt spid="2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1"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34" name="Shape 234"/>
          <p:cNvSpPr>
            <a:spLocks noGrp="1"/>
          </p:cNvSpPr>
          <p:nvPr>
            <p:ph type="body" idx="1"/>
          </p:nvPr>
        </p:nvSpPr>
        <p:spPr>
          <a:xfrm>
            <a:off x="1161727" y="1166763"/>
            <a:ext cx="7037488" cy="4524474"/>
          </a:xfrm>
          <a:prstGeom prst="rect">
            <a:avLst/>
          </a:prstGeom>
        </p:spPr>
        <p:txBody>
          <a:bodyPr lIns="0" tIns="0" rIns="0" bIns="0"/>
          <a:lstStyle/>
          <a:p>
            <a:pPr marL="281760" indent="-281760" algn="l" defTabSz="751361">
              <a:spcBef>
                <a:spcPts val="500"/>
              </a:spcBef>
              <a:buClr>
                <a:srgbClr val="094167"/>
              </a:buClr>
              <a:buSzPct val="100000"/>
              <a:buFont typeface="Arial"/>
              <a:buChar char="•"/>
              <a:defRPr sz="3320">
                <a:latin typeface="Candara"/>
                <a:ea typeface="Candara"/>
                <a:cs typeface="Candara"/>
                <a:sym typeface="Candara"/>
              </a:defRPr>
            </a:pPr>
            <a:r>
              <a:rPr dirty="0">
                <a:solidFill>
                  <a:srgbClr val="094167"/>
                </a:solidFill>
              </a:rPr>
              <a:t>Will promote the study of the Bible within the church</a:t>
            </a:r>
          </a:p>
          <a:p>
            <a:pPr marL="281760" indent="-281760" algn="l" defTabSz="751361">
              <a:spcBef>
                <a:spcPts val="500"/>
              </a:spcBef>
              <a:buClr>
                <a:srgbClr val="094167"/>
              </a:buClr>
              <a:buSzPct val="100000"/>
              <a:buFont typeface="Arial"/>
              <a:buChar char="•"/>
              <a:defRPr sz="3320">
                <a:latin typeface="Candara"/>
                <a:ea typeface="Candara"/>
                <a:cs typeface="Candara"/>
                <a:sym typeface="Candara"/>
              </a:defRPr>
            </a:pPr>
            <a:r>
              <a:rPr dirty="0">
                <a:solidFill>
                  <a:srgbClr val="094167"/>
                </a:solidFill>
              </a:rPr>
              <a:t>Will insure that each family is involved in family worship</a:t>
            </a:r>
          </a:p>
          <a:p>
            <a:pPr marL="281760" indent="-281760" algn="l" defTabSz="751361">
              <a:spcBef>
                <a:spcPts val="500"/>
              </a:spcBef>
              <a:buClr>
                <a:srgbClr val="094167"/>
              </a:buClr>
              <a:buSzPct val="100000"/>
              <a:buFont typeface="Arial"/>
              <a:buChar char="•"/>
              <a:defRPr sz="3320">
                <a:latin typeface="Candara"/>
                <a:ea typeface="Candara"/>
                <a:cs typeface="Candara"/>
                <a:sym typeface="Candara"/>
              </a:defRPr>
            </a:pPr>
            <a:r>
              <a:rPr dirty="0">
                <a:solidFill>
                  <a:srgbClr val="094167"/>
                </a:solidFill>
              </a:rPr>
              <a:t>Will be concerned that each church family has a Bible, a daily devotional, a quarterly, and appropriate materials for children and youth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dissolve">
                                      <p:cBhvr>
                                        <p:cTn id="7" dur="500"/>
                                        <p:tgtEl>
                                          <p:spTgt spid="234">
                                            <p:bg/>
                                          </p:spTgt>
                                        </p:tgtEl>
                                      </p:cBhvr>
                                    </p:animEffect>
                                  </p:childTnLst>
                                </p:cTn>
                              </p:par>
                              <p:par>
                                <p:cTn id="8" presetID="9" presetClass="entr" presetSubtype="0" fill="hold" grpId="1" nodeType="withEffect">
                                  <p:stCondLst>
                                    <p:cond delay="0"/>
                                  </p:stCondLst>
                                  <p:iterate>
                                    <p:tmAbs val="0"/>
                                  </p:iterate>
                                  <p:childTnLst>
                                    <p:set>
                                      <p:cBhvr>
                                        <p:cTn id="9" fill="hold"/>
                                        <p:tgtEl>
                                          <p:spTgt spid="234">
                                            <p:txEl>
                                              <p:pRg st="0" end="0"/>
                                            </p:txEl>
                                          </p:spTgt>
                                        </p:tgtEl>
                                        <p:attrNameLst>
                                          <p:attrName>style.visibility</p:attrName>
                                        </p:attrNameLst>
                                      </p:cBhvr>
                                      <p:to>
                                        <p:strVal val="visible"/>
                                      </p:to>
                                    </p:set>
                                    <p:animEffect transition="in" filter="dissolve">
                                      <p:cBhvr>
                                        <p:cTn id="10" dur="500"/>
                                        <p:tgtEl>
                                          <p:spTgt spid="2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34">
                                            <p:txEl>
                                              <p:pRg st="1" end="1"/>
                                            </p:txEl>
                                          </p:spTgt>
                                        </p:tgtEl>
                                        <p:attrNameLst>
                                          <p:attrName>style.visibility</p:attrName>
                                        </p:attrNameLst>
                                      </p:cBhvr>
                                      <p:to>
                                        <p:strVal val="visible"/>
                                      </p:to>
                                    </p:set>
                                    <p:animEffect transition="in" filter="dissolve">
                                      <p:cBhvr>
                                        <p:cTn id="15" dur="500"/>
                                        <p:tgtEl>
                                          <p:spTgt spid="23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34">
                                            <p:txEl>
                                              <p:pRg st="2" end="2"/>
                                            </p:txEl>
                                          </p:spTgt>
                                        </p:tgtEl>
                                        <p:attrNameLst>
                                          <p:attrName>style.visibility</p:attrName>
                                        </p:attrNameLst>
                                      </p:cBhvr>
                                      <p:to>
                                        <p:strVal val="visible"/>
                                      </p:to>
                                    </p:set>
                                    <p:animEffect transition="in" filter="dissolve">
                                      <p:cBhvr>
                                        <p:cTn id="20" dur="500"/>
                                        <p:tgtEl>
                                          <p:spTgt spid="2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1"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37" name="Shape 237"/>
          <p:cNvSpPr>
            <a:spLocks noGrp="1"/>
          </p:cNvSpPr>
          <p:nvPr>
            <p:ph type="body" idx="1"/>
          </p:nvPr>
        </p:nvSpPr>
        <p:spPr>
          <a:xfrm>
            <a:off x="1389756" y="1185986"/>
            <a:ext cx="7037512" cy="4180831"/>
          </a:xfrm>
          <a:prstGeom prst="rect">
            <a:avLst/>
          </a:prstGeom>
        </p:spPr>
        <p:txBody>
          <a:bodyPr lIns="0" tIns="0" rIns="0" bIns="0"/>
          <a:lstStyle/>
          <a:p>
            <a:pPr marL="377095" indent="-377095" algn="l" defTabSz="731336">
              <a:spcBef>
                <a:spcPts val="700"/>
              </a:spcBef>
              <a:buClr>
                <a:srgbClr val="094167"/>
              </a:buClr>
              <a:buSzPct val="100000"/>
              <a:buFont typeface="Arial"/>
              <a:buChar char="•"/>
              <a:defRPr sz="3870" i="1">
                <a:latin typeface="Candara"/>
                <a:ea typeface="Candara"/>
                <a:cs typeface="Candara"/>
                <a:sym typeface="Candara"/>
              </a:defRPr>
            </a:pPr>
            <a:r>
              <a:rPr i="0">
                <a:solidFill>
                  <a:srgbClr val="094167"/>
                </a:solidFill>
              </a:rPr>
              <a:t>Strive to diligently come before God approved,</a:t>
            </a:r>
            <a:r>
              <a:rPr>
                <a:solidFill>
                  <a:srgbClr val="094167"/>
                </a:solidFill>
              </a:rPr>
              <a:t>“a worker who does not need to be ashamed </a:t>
            </a:r>
            <a:r>
              <a:rPr b="1">
                <a:solidFill>
                  <a:srgbClr val="5D2779"/>
                </a:solidFill>
              </a:rPr>
              <a:t>and who correctly handles the word of truth</a:t>
            </a:r>
            <a:r>
              <a:rPr>
                <a:solidFill>
                  <a:srgbClr val="094167"/>
                </a:solidFill>
              </a:rPr>
              <a:t>.”</a:t>
            </a:r>
            <a:endParaRPr b="1">
              <a:solidFill>
                <a:srgbClr val="5D2779"/>
              </a:solidFill>
            </a:endParaRPr>
          </a:p>
          <a:p>
            <a:pPr indent="382270" algn="l" defTabSz="731336">
              <a:spcBef>
                <a:spcPts val="700"/>
              </a:spcBef>
              <a:defRPr sz="3870" i="1">
                <a:latin typeface="Candara"/>
                <a:ea typeface="Candara"/>
                <a:cs typeface="Candara"/>
                <a:sym typeface="Candara"/>
              </a:defRPr>
            </a:pPr>
            <a:r>
              <a:rPr>
                <a:solidFill>
                  <a:srgbClr val="FF0000"/>
                </a:solidFill>
              </a:rPr>
              <a:t>2 Timothy 2:15</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240" name="Shape 240"/>
          <p:cNvSpPr>
            <a:spLocks noGrp="1"/>
          </p:cNvSpPr>
          <p:nvPr>
            <p:ph type="title"/>
          </p:nvPr>
        </p:nvSpPr>
        <p:spPr>
          <a:xfrm>
            <a:off x="1559620" y="2183779"/>
            <a:ext cx="5788398" cy="1978919"/>
          </a:xfrm>
          <a:prstGeom prst="rect">
            <a:avLst/>
          </a:prstGeom>
        </p:spPr>
        <p:txBody>
          <a:bodyPr lIns="0" tIns="0" rIns="0" bIns="0" anchor="t"/>
          <a:lstStyle>
            <a:lvl1pPr defTabSz="795527">
              <a:defRPr sz="5000" b="1">
                <a:solidFill>
                  <a:srgbClr val="5D2779"/>
                </a:solidFill>
                <a:effectLst>
                  <a:outerShdw blurRad="38100" dist="33147" dir="2700000" rotWithShape="0">
                    <a:srgbClr val="000000">
                      <a:alpha val="43137"/>
                    </a:srgbClr>
                  </a:outerShdw>
                </a:effectLst>
                <a:latin typeface="Candara"/>
                <a:ea typeface="Candara"/>
                <a:cs typeface="Candara"/>
                <a:sym typeface="Candara"/>
              </a:defRPr>
            </a:lvl1pPr>
          </a:lstStyle>
          <a:p>
            <a:pPr>
              <a:defRPr b="0">
                <a:solidFill>
                  <a:srgbClr val="000000"/>
                </a:solidFill>
                <a:effectLst/>
              </a:defRPr>
            </a:pPr>
            <a:r>
              <a:rPr b="1">
                <a:solidFill>
                  <a:srgbClr val="5D2779"/>
                </a:solidFill>
                <a:effectLst>
                  <a:outerShdw blurRad="38100" dist="33147" dir="2700000" rotWithShape="0">
                    <a:srgbClr val="000000">
                      <a:alpha val="43137"/>
                    </a:srgbClr>
                  </a:outerShdw>
                </a:effectLst>
              </a:rPr>
              <a:t>Recapitulating what we studied</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43" name="Shape 243"/>
          <p:cNvSpPr>
            <a:spLocks noGrp="1"/>
          </p:cNvSpPr>
          <p:nvPr>
            <p:ph type="title"/>
          </p:nvPr>
        </p:nvSpPr>
        <p:spPr>
          <a:xfrm>
            <a:off x="1187252" y="951012"/>
            <a:ext cx="7005216" cy="1857499"/>
          </a:xfrm>
          <a:prstGeom prst="rect">
            <a:avLst/>
          </a:prstGeom>
        </p:spPr>
        <p:txBody>
          <a:bodyPr lIns="0" tIns="0" rIns="0" bIns="0" anchor="t"/>
          <a:lstStyle>
            <a:lvl1pPr marL="533400" indent="-533400" algn="l" defTabSz="868680">
              <a:defRPr sz="3600" b="1">
                <a:solidFill>
                  <a:srgbClr val="5D2779"/>
                </a:solidFill>
                <a:effectLst>
                  <a:outerShdw blurRad="38100" dist="36195" dir="2700000" rotWithShape="0">
                    <a:srgbClr val="000000">
                      <a:alpha val="43137"/>
                    </a:srgbClr>
                  </a:outerShdw>
                </a:effectLst>
                <a:latin typeface="Candara"/>
                <a:ea typeface="Candara"/>
                <a:cs typeface="Candara"/>
                <a:sym typeface="Candara"/>
              </a:defRPr>
            </a:lvl1pPr>
          </a:lstStyle>
          <a:p>
            <a:pPr>
              <a:defRPr sz="1600" b="0">
                <a:solidFill>
                  <a:srgbClr val="000000"/>
                </a:solidFill>
                <a:effectLst/>
              </a:defRPr>
            </a:pPr>
            <a:r>
              <a:rPr sz="3600" b="1">
                <a:solidFill>
                  <a:srgbClr val="5D2779"/>
                </a:solidFill>
                <a:effectLst>
                  <a:outerShdw blurRad="38100" dist="36195" dir="2700000" rotWithShape="0">
                    <a:srgbClr val="000000">
                      <a:alpha val="43137"/>
                    </a:srgbClr>
                  </a:outerShdw>
                </a:effectLst>
              </a:rPr>
              <a:t>1. Mention at least four aspects in which elders must be diligent</a:t>
            </a:r>
          </a:p>
        </p:txBody>
      </p:sp>
      <p:sp>
        <p:nvSpPr>
          <p:cNvPr id="244" name="Shape 244"/>
          <p:cNvSpPr>
            <a:spLocks noGrp="1"/>
          </p:cNvSpPr>
          <p:nvPr>
            <p:ph type="body" sz="half" idx="1"/>
          </p:nvPr>
        </p:nvSpPr>
        <p:spPr>
          <a:xfrm>
            <a:off x="1166043" y="2785243"/>
            <a:ext cx="6790705" cy="3089376"/>
          </a:xfrm>
          <a:prstGeom prst="rect">
            <a:avLst/>
          </a:prstGeom>
        </p:spPr>
        <p:txBody>
          <a:bodyPr lIns="0" tIns="0" rIns="0" bIns="0"/>
          <a:lstStyle/>
          <a:p>
            <a:pPr marL="837768" indent="-837768" algn="l" defTabSz="824879">
              <a:spcBef>
                <a:spcPts val="700"/>
              </a:spcBef>
              <a:buClr>
                <a:srgbClr val="094167"/>
              </a:buClr>
              <a:buSzPct val="100000"/>
              <a:buAutoNum type="alphaLcPeriod"/>
              <a:defRPr sz="3589">
                <a:latin typeface="Candara"/>
                <a:ea typeface="Candara"/>
                <a:cs typeface="Candara"/>
                <a:sym typeface="Candara"/>
              </a:defRPr>
            </a:pPr>
            <a:r>
              <a:rPr dirty="0">
                <a:solidFill>
                  <a:srgbClr val="094167"/>
                </a:solidFill>
              </a:rPr>
              <a:t>Tend to the sheep</a:t>
            </a:r>
          </a:p>
          <a:p>
            <a:pPr marL="837768" indent="-837768" algn="l" defTabSz="824879">
              <a:spcBef>
                <a:spcPts val="700"/>
              </a:spcBef>
              <a:buClr>
                <a:srgbClr val="094167"/>
              </a:buClr>
              <a:buSzPct val="100000"/>
              <a:buAutoNum type="alphaLcPeriod"/>
              <a:defRPr sz="3589">
                <a:latin typeface="Candara"/>
                <a:ea typeface="Candara"/>
                <a:cs typeface="Candara"/>
                <a:sym typeface="Candara"/>
              </a:defRPr>
            </a:pPr>
            <a:r>
              <a:rPr dirty="0">
                <a:solidFill>
                  <a:srgbClr val="094167"/>
                </a:solidFill>
              </a:rPr>
              <a:t>Feed the sheep</a:t>
            </a:r>
          </a:p>
          <a:p>
            <a:pPr marL="837768" indent="-837768" algn="l" defTabSz="824879">
              <a:spcBef>
                <a:spcPts val="700"/>
              </a:spcBef>
              <a:buClr>
                <a:srgbClr val="094167"/>
              </a:buClr>
              <a:buSzPct val="100000"/>
              <a:buAutoNum type="alphaLcPeriod"/>
              <a:defRPr sz="3589">
                <a:latin typeface="Candara"/>
                <a:ea typeface="Candara"/>
                <a:cs typeface="Candara"/>
                <a:sym typeface="Candara"/>
              </a:defRPr>
            </a:pPr>
            <a:r>
              <a:rPr dirty="0">
                <a:solidFill>
                  <a:srgbClr val="094167"/>
                </a:solidFill>
              </a:rPr>
              <a:t>Seek out the lost sheep</a:t>
            </a:r>
          </a:p>
          <a:p>
            <a:pPr marL="837768" indent="-837768" algn="l" defTabSz="824879">
              <a:spcBef>
                <a:spcPts val="700"/>
              </a:spcBef>
              <a:buClr>
                <a:srgbClr val="094167"/>
              </a:buClr>
              <a:buSzPct val="100000"/>
              <a:buAutoNum type="alphaLcPeriod"/>
              <a:defRPr sz="3589">
                <a:latin typeface="Candara"/>
                <a:ea typeface="Candara"/>
                <a:cs typeface="Candara"/>
                <a:sym typeface="Candara"/>
              </a:defRPr>
            </a:pPr>
            <a:r>
              <a:rPr dirty="0">
                <a:solidFill>
                  <a:srgbClr val="094167"/>
                </a:solidFill>
              </a:rPr>
              <a:t>Be alert to impending danger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4">
                                            <p:bg/>
                                          </p:spTgt>
                                        </p:tgtEl>
                                        <p:attrNameLst>
                                          <p:attrName>style.visibility</p:attrName>
                                        </p:attrNameLst>
                                      </p:cBhvr>
                                      <p:to>
                                        <p:strVal val="visible"/>
                                      </p:to>
                                    </p:set>
                                    <p:animEffect transition="in" filter="dissolve">
                                      <p:cBhvr>
                                        <p:cTn id="7" dur="500"/>
                                        <p:tgtEl>
                                          <p:spTgt spid="244">
                                            <p:bg/>
                                          </p:spTgt>
                                        </p:tgtEl>
                                      </p:cBhvr>
                                    </p:animEffect>
                                  </p:childTnLst>
                                </p:cTn>
                              </p:par>
                              <p:par>
                                <p:cTn id="8" presetID="9" presetClass="entr" presetSubtype="0" fill="hold" grpId="1" nodeType="withEffect">
                                  <p:stCondLst>
                                    <p:cond delay="0"/>
                                  </p:stCondLst>
                                  <p:iterate>
                                    <p:tmAbs val="0"/>
                                  </p:iterate>
                                  <p:childTnLst>
                                    <p:set>
                                      <p:cBhvr>
                                        <p:cTn id="9" fill="hold"/>
                                        <p:tgtEl>
                                          <p:spTgt spid="244">
                                            <p:txEl>
                                              <p:pRg st="0" end="0"/>
                                            </p:txEl>
                                          </p:spTgt>
                                        </p:tgtEl>
                                        <p:attrNameLst>
                                          <p:attrName>style.visibility</p:attrName>
                                        </p:attrNameLst>
                                      </p:cBhvr>
                                      <p:to>
                                        <p:strVal val="visible"/>
                                      </p:to>
                                    </p:set>
                                    <p:animEffect transition="in" filter="dissolve">
                                      <p:cBhvr>
                                        <p:cTn id="10" dur="500"/>
                                        <p:tgtEl>
                                          <p:spTgt spid="2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44">
                                            <p:txEl>
                                              <p:pRg st="1" end="1"/>
                                            </p:txEl>
                                          </p:spTgt>
                                        </p:tgtEl>
                                        <p:attrNameLst>
                                          <p:attrName>style.visibility</p:attrName>
                                        </p:attrNameLst>
                                      </p:cBhvr>
                                      <p:to>
                                        <p:strVal val="visible"/>
                                      </p:to>
                                    </p:set>
                                    <p:animEffect transition="in" filter="dissolve">
                                      <p:cBhvr>
                                        <p:cTn id="15" dur="500"/>
                                        <p:tgtEl>
                                          <p:spTgt spid="2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44">
                                            <p:txEl>
                                              <p:pRg st="2" end="2"/>
                                            </p:txEl>
                                          </p:spTgt>
                                        </p:tgtEl>
                                        <p:attrNameLst>
                                          <p:attrName>style.visibility</p:attrName>
                                        </p:attrNameLst>
                                      </p:cBhvr>
                                      <p:to>
                                        <p:strVal val="visible"/>
                                      </p:to>
                                    </p:set>
                                    <p:animEffect transition="in" filter="dissolve">
                                      <p:cBhvr>
                                        <p:cTn id="20" dur="500"/>
                                        <p:tgtEl>
                                          <p:spTgt spid="24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44">
                                            <p:txEl>
                                              <p:pRg st="3" end="3"/>
                                            </p:txEl>
                                          </p:spTgt>
                                        </p:tgtEl>
                                        <p:attrNameLst>
                                          <p:attrName>style.visibility</p:attrName>
                                        </p:attrNameLst>
                                      </p:cBhvr>
                                      <p:to>
                                        <p:strVal val="visible"/>
                                      </p:to>
                                    </p:set>
                                    <p:animEffect transition="in" filter="dissolve">
                                      <p:cBhvr>
                                        <p:cTn id="25" dur="500"/>
                                        <p:tgtEl>
                                          <p:spTgt spid="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1"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47" name="Shape 247"/>
          <p:cNvSpPr>
            <a:spLocks noGrp="1"/>
          </p:cNvSpPr>
          <p:nvPr>
            <p:ph type="title"/>
          </p:nvPr>
        </p:nvSpPr>
        <p:spPr>
          <a:xfrm>
            <a:off x="873720" y="1052612"/>
            <a:ext cx="7787208" cy="1640508"/>
          </a:xfrm>
          <a:prstGeom prst="rect">
            <a:avLst/>
          </a:prstGeom>
        </p:spPr>
        <p:txBody>
          <a:bodyPr lIns="0" tIns="0" rIns="0" bIns="0" anchor="t">
            <a:normAutofit fontScale="90000"/>
          </a:bodyPr>
          <a:lstStyle/>
          <a:p>
            <a:pPr marL="520065" indent="-520065" algn="l" defTabSz="549188">
              <a:defRPr sz="1638">
                <a:latin typeface="Candara"/>
                <a:ea typeface="Candara"/>
                <a:cs typeface="Candara"/>
                <a:sym typeface="Candara"/>
              </a:defRPr>
            </a:pPr>
            <a:r>
              <a:rPr sz="3640" b="1">
                <a:solidFill>
                  <a:srgbClr val="5D2779"/>
                </a:solidFill>
                <a:effectLst>
                  <a:outerShdw blurRad="23114" dist="22882" dir="2700000" rotWithShape="0">
                    <a:srgbClr val="000000">
                      <a:alpha val="43137"/>
                    </a:srgbClr>
                  </a:outerShdw>
                </a:effectLst>
              </a:rPr>
              <a:t>2. Elders must first seek God before presenting themselves to:</a:t>
            </a:r>
            <a:br>
              <a:rPr sz="3640" b="1">
                <a:solidFill>
                  <a:srgbClr val="5D2779"/>
                </a:solidFill>
                <a:effectLst>
                  <a:outerShdw blurRad="23114" dist="22882" dir="2700000" rotWithShape="0">
                    <a:srgbClr val="000000">
                      <a:alpha val="43137"/>
                    </a:srgbClr>
                  </a:outerShdw>
                </a:effectLst>
              </a:rPr>
            </a:br>
            <a:endParaRPr sz="3640" b="1">
              <a:solidFill>
                <a:srgbClr val="5D2779"/>
              </a:solidFill>
              <a:effectLst>
                <a:outerShdw blurRad="23114" dist="22882" dir="2700000" rotWithShape="0">
                  <a:srgbClr val="000000">
                    <a:alpha val="43137"/>
                  </a:srgbClr>
                </a:outerShdw>
              </a:effectLst>
            </a:endParaRPr>
          </a:p>
        </p:txBody>
      </p:sp>
      <p:sp>
        <p:nvSpPr>
          <p:cNvPr id="248" name="Shape 248"/>
          <p:cNvSpPr>
            <a:spLocks noGrp="1"/>
          </p:cNvSpPr>
          <p:nvPr>
            <p:ph type="body" sz="half" idx="1"/>
          </p:nvPr>
        </p:nvSpPr>
        <p:spPr>
          <a:xfrm>
            <a:off x="1364196" y="2637035"/>
            <a:ext cx="6390391" cy="3247704"/>
          </a:xfrm>
          <a:prstGeom prst="rect">
            <a:avLst/>
          </a:prstGeom>
        </p:spPr>
        <p:txBody>
          <a:bodyPr lIns="0" tIns="0" rIns="0" bIns="0">
            <a:normAutofit/>
          </a:bodyPr>
          <a:lstStyle/>
          <a:p>
            <a:pPr marL="835818" indent="-835818" algn="l" defTabSz="822959">
              <a:spcBef>
                <a:spcPts val="800"/>
              </a:spcBef>
              <a:buClr>
                <a:srgbClr val="094167"/>
              </a:buClr>
              <a:buSzPct val="100000"/>
              <a:buAutoNum type="alphaLcPeriod"/>
              <a:defRPr sz="3239">
                <a:latin typeface="Candara"/>
                <a:ea typeface="Candara"/>
                <a:cs typeface="Candara"/>
                <a:sym typeface="Candara"/>
              </a:defRPr>
            </a:pPr>
            <a:r>
              <a:rPr dirty="0">
                <a:solidFill>
                  <a:srgbClr val="094167"/>
                </a:solidFill>
              </a:rPr>
              <a:t>Their families</a:t>
            </a:r>
          </a:p>
          <a:p>
            <a:pPr marL="835818" indent="-835818" algn="l" defTabSz="822959">
              <a:spcBef>
                <a:spcPts val="800"/>
              </a:spcBef>
              <a:buClr>
                <a:srgbClr val="094167"/>
              </a:buClr>
              <a:buSzPct val="100000"/>
              <a:buAutoNum type="alphaLcPeriod"/>
              <a:defRPr sz="3239">
                <a:latin typeface="Candara"/>
                <a:ea typeface="Candara"/>
                <a:cs typeface="Candara"/>
                <a:sym typeface="Candara"/>
              </a:defRPr>
            </a:pPr>
            <a:r>
              <a:rPr dirty="0">
                <a:solidFill>
                  <a:srgbClr val="094167"/>
                </a:solidFill>
              </a:rPr>
              <a:t>Their church board</a:t>
            </a:r>
          </a:p>
          <a:p>
            <a:pPr marL="835818" indent="-835818" algn="l" defTabSz="822959">
              <a:spcBef>
                <a:spcPts val="800"/>
              </a:spcBef>
              <a:buClr>
                <a:srgbClr val="094167"/>
              </a:buClr>
              <a:buSzPct val="100000"/>
              <a:buAutoNum type="alphaLcPeriod"/>
              <a:defRPr sz="3239">
                <a:latin typeface="Candara"/>
                <a:ea typeface="Candara"/>
                <a:cs typeface="Candara"/>
                <a:sym typeface="Candara"/>
              </a:defRPr>
            </a:pPr>
            <a:r>
              <a:rPr dirty="0">
                <a:solidFill>
                  <a:srgbClr val="094167"/>
                </a:solidFill>
              </a:rPr>
              <a:t>The pulpit</a:t>
            </a:r>
          </a:p>
          <a:p>
            <a:pPr marL="835818" indent="-835818" algn="l" defTabSz="822959">
              <a:spcBef>
                <a:spcPts val="800"/>
              </a:spcBef>
              <a:buClr>
                <a:srgbClr val="094167"/>
              </a:buClr>
              <a:buSzPct val="100000"/>
              <a:buAutoNum type="alphaLcPeriod"/>
              <a:defRPr sz="3239">
                <a:latin typeface="Candara"/>
                <a:ea typeface="Candara"/>
                <a:cs typeface="Candara"/>
                <a:sym typeface="Candara"/>
              </a:defRPr>
            </a:pPr>
            <a:r>
              <a:rPr dirty="0">
                <a:solidFill>
                  <a:srgbClr val="094167"/>
                </a:solidFill>
              </a:rPr>
              <a:t>Anoint the sick</a:t>
            </a:r>
          </a:p>
          <a:p>
            <a:pPr marL="835818" indent="-835818" algn="l" defTabSz="822959">
              <a:spcBef>
                <a:spcPts val="800"/>
              </a:spcBef>
              <a:buClr>
                <a:srgbClr val="094167"/>
              </a:buClr>
              <a:buSzPct val="100000"/>
              <a:buAutoNum type="alphaLcPeriod"/>
              <a:defRPr sz="3239">
                <a:latin typeface="Candara"/>
                <a:ea typeface="Candara"/>
                <a:cs typeface="Candara"/>
                <a:sym typeface="Candara"/>
              </a:defRPr>
            </a:pPr>
            <a:r>
              <a:rPr dirty="0">
                <a:solidFill>
                  <a:srgbClr val="094167"/>
                </a:solidFill>
              </a:rPr>
              <a:t>Admonish one who has erred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8">
                                            <p:bg/>
                                          </p:spTgt>
                                        </p:tgtEl>
                                        <p:attrNameLst>
                                          <p:attrName>style.visibility</p:attrName>
                                        </p:attrNameLst>
                                      </p:cBhvr>
                                      <p:to>
                                        <p:strVal val="visible"/>
                                      </p:to>
                                    </p:set>
                                    <p:animEffect transition="in" filter="dissolve">
                                      <p:cBhvr>
                                        <p:cTn id="7" dur="500"/>
                                        <p:tgtEl>
                                          <p:spTgt spid="248">
                                            <p:bg/>
                                          </p:spTgt>
                                        </p:tgtEl>
                                      </p:cBhvr>
                                    </p:animEffect>
                                  </p:childTnLst>
                                </p:cTn>
                              </p:par>
                              <p:par>
                                <p:cTn id="8" presetID="9" presetClass="entr" presetSubtype="0" fill="hold" grpId="1" nodeType="withEffect">
                                  <p:stCondLst>
                                    <p:cond delay="0"/>
                                  </p:stCondLst>
                                  <p:iterate>
                                    <p:tmAbs val="0"/>
                                  </p:iterate>
                                  <p:childTnLst>
                                    <p:set>
                                      <p:cBhvr>
                                        <p:cTn id="9" fill="hold"/>
                                        <p:tgtEl>
                                          <p:spTgt spid="248">
                                            <p:txEl>
                                              <p:pRg st="0" end="0"/>
                                            </p:txEl>
                                          </p:spTgt>
                                        </p:tgtEl>
                                        <p:attrNameLst>
                                          <p:attrName>style.visibility</p:attrName>
                                        </p:attrNameLst>
                                      </p:cBhvr>
                                      <p:to>
                                        <p:strVal val="visible"/>
                                      </p:to>
                                    </p:set>
                                    <p:animEffect transition="in" filter="dissolve">
                                      <p:cBhvr>
                                        <p:cTn id="10" dur="500"/>
                                        <p:tgtEl>
                                          <p:spTgt spid="24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48">
                                            <p:txEl>
                                              <p:pRg st="1" end="1"/>
                                            </p:txEl>
                                          </p:spTgt>
                                        </p:tgtEl>
                                        <p:attrNameLst>
                                          <p:attrName>style.visibility</p:attrName>
                                        </p:attrNameLst>
                                      </p:cBhvr>
                                      <p:to>
                                        <p:strVal val="visible"/>
                                      </p:to>
                                    </p:set>
                                    <p:animEffect transition="in" filter="dissolve">
                                      <p:cBhvr>
                                        <p:cTn id="15" dur="500"/>
                                        <p:tgtEl>
                                          <p:spTgt spid="24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48">
                                            <p:txEl>
                                              <p:pRg st="2" end="2"/>
                                            </p:txEl>
                                          </p:spTgt>
                                        </p:tgtEl>
                                        <p:attrNameLst>
                                          <p:attrName>style.visibility</p:attrName>
                                        </p:attrNameLst>
                                      </p:cBhvr>
                                      <p:to>
                                        <p:strVal val="visible"/>
                                      </p:to>
                                    </p:set>
                                    <p:animEffect transition="in" filter="dissolve">
                                      <p:cBhvr>
                                        <p:cTn id="20" dur="500"/>
                                        <p:tgtEl>
                                          <p:spTgt spid="24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48">
                                            <p:txEl>
                                              <p:pRg st="3" end="3"/>
                                            </p:txEl>
                                          </p:spTgt>
                                        </p:tgtEl>
                                        <p:attrNameLst>
                                          <p:attrName>style.visibility</p:attrName>
                                        </p:attrNameLst>
                                      </p:cBhvr>
                                      <p:to>
                                        <p:strVal val="visible"/>
                                      </p:to>
                                    </p:set>
                                    <p:animEffect transition="in" filter="dissolve">
                                      <p:cBhvr>
                                        <p:cTn id="25" dur="500"/>
                                        <p:tgtEl>
                                          <p:spTgt spid="24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48">
                                            <p:txEl>
                                              <p:pRg st="4" end="4"/>
                                            </p:txEl>
                                          </p:spTgt>
                                        </p:tgtEl>
                                        <p:attrNameLst>
                                          <p:attrName>style.visibility</p:attrName>
                                        </p:attrNameLst>
                                      </p:cBhvr>
                                      <p:to>
                                        <p:strVal val="visible"/>
                                      </p:to>
                                    </p:set>
                                    <p:animEffect transition="in" filter="dissolve">
                                      <p:cBhvr>
                                        <p:cTn id="30" dur="500"/>
                                        <p:tgtEl>
                                          <p:spTgt spid="2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1" build="p" bldLvl="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51" name="Shape 251"/>
          <p:cNvSpPr>
            <a:spLocks noGrp="1"/>
          </p:cNvSpPr>
          <p:nvPr>
            <p:ph type="title"/>
          </p:nvPr>
        </p:nvSpPr>
        <p:spPr>
          <a:xfrm>
            <a:off x="1504465" y="972220"/>
            <a:ext cx="6915139" cy="1204293"/>
          </a:xfrm>
          <a:prstGeom prst="rect">
            <a:avLst/>
          </a:prstGeom>
        </p:spPr>
        <p:txBody>
          <a:bodyPr lIns="0" tIns="0" rIns="0" bIns="0" anchor="t">
            <a:normAutofit fontScale="90000"/>
          </a:bodyPr>
          <a:lstStyle>
            <a:lvl1pPr marL="558800" indent="-558800" algn="l" defTabSz="566927">
              <a:defRPr sz="4000" b="1">
                <a:solidFill>
                  <a:srgbClr val="5D2779"/>
                </a:solidFill>
                <a:effectLst>
                  <a:outerShdw blurRad="25400" dist="23622" dir="2700000" rotWithShape="0">
                    <a:srgbClr val="000000">
                      <a:alpha val="43137"/>
                    </a:srgbClr>
                  </a:outerShdw>
                </a:effectLst>
                <a:latin typeface="Candara"/>
                <a:ea typeface="Candara"/>
                <a:cs typeface="Candara"/>
                <a:sym typeface="Candara"/>
              </a:defRPr>
            </a:lvl1pPr>
          </a:lstStyle>
          <a:p>
            <a:pPr>
              <a:defRPr b="0">
                <a:solidFill>
                  <a:srgbClr val="000000"/>
                </a:solidFill>
                <a:effectLst/>
              </a:defRPr>
            </a:pPr>
            <a:r>
              <a:rPr b="1" dirty="0">
                <a:solidFill>
                  <a:srgbClr val="5D2779"/>
                </a:solidFill>
                <a:effectLst>
                  <a:outerShdw blurRad="25400" dist="23622" dir="2700000" rotWithShape="0">
                    <a:srgbClr val="000000">
                      <a:alpha val="43137"/>
                    </a:srgbClr>
                  </a:outerShdw>
                </a:effectLst>
              </a:rPr>
              <a:t>3. Elders must be persons approved by:</a:t>
            </a:r>
          </a:p>
        </p:txBody>
      </p:sp>
      <p:sp>
        <p:nvSpPr>
          <p:cNvPr id="252" name="Shape 252"/>
          <p:cNvSpPr>
            <a:spLocks noGrp="1"/>
          </p:cNvSpPr>
          <p:nvPr>
            <p:ph type="body" sz="half" idx="1"/>
          </p:nvPr>
        </p:nvSpPr>
        <p:spPr>
          <a:xfrm>
            <a:off x="2158702" y="2361702"/>
            <a:ext cx="5785631" cy="3594574"/>
          </a:xfrm>
          <a:prstGeom prst="rect">
            <a:avLst/>
          </a:prstGeom>
        </p:spPr>
        <p:txBody>
          <a:bodyPr lIns="0" tIns="0" rIns="0" bIns="0"/>
          <a:lstStyle/>
          <a:p>
            <a:pPr marL="2063749" indent="-2063749" algn="l" defTabSz="914400">
              <a:spcBef>
                <a:spcPts val="900"/>
              </a:spcBef>
              <a:buClr>
                <a:srgbClr val="094167"/>
              </a:buClr>
              <a:buSzPct val="100000"/>
              <a:buAutoNum type="alphaLcPeriod"/>
              <a:defRPr sz="1800">
                <a:latin typeface="Candara"/>
                <a:ea typeface="Candara"/>
                <a:cs typeface="Candara"/>
                <a:sym typeface="Candara"/>
              </a:defRPr>
            </a:pPr>
            <a:r>
              <a:rPr sz="4000" dirty="0">
                <a:solidFill>
                  <a:srgbClr val="094167"/>
                </a:solidFill>
              </a:rPr>
              <a:t>Their spouses</a:t>
            </a:r>
          </a:p>
          <a:p>
            <a:pPr marL="2063749" indent="-2063749" algn="l" defTabSz="914400">
              <a:spcBef>
                <a:spcPts val="900"/>
              </a:spcBef>
              <a:buClr>
                <a:srgbClr val="094167"/>
              </a:buClr>
              <a:buSzPct val="100000"/>
              <a:buAutoNum type="alphaLcPeriod"/>
              <a:defRPr sz="1800">
                <a:latin typeface="Candara"/>
                <a:ea typeface="Candara"/>
                <a:cs typeface="Candara"/>
                <a:sym typeface="Candara"/>
              </a:defRPr>
            </a:pPr>
            <a:r>
              <a:rPr sz="4000" dirty="0">
                <a:solidFill>
                  <a:srgbClr val="094167"/>
                </a:solidFill>
              </a:rPr>
              <a:t>Their children</a:t>
            </a:r>
          </a:p>
          <a:p>
            <a:pPr marL="2063749" indent="-2063749" algn="l" defTabSz="914400">
              <a:spcBef>
                <a:spcPts val="900"/>
              </a:spcBef>
              <a:buClr>
                <a:srgbClr val="094167"/>
              </a:buClr>
              <a:buSzPct val="100000"/>
              <a:buAutoNum type="alphaLcPeriod"/>
              <a:defRPr sz="1800">
                <a:latin typeface="Candara"/>
                <a:ea typeface="Candara"/>
                <a:cs typeface="Candara"/>
                <a:sym typeface="Candara"/>
              </a:defRPr>
            </a:pPr>
            <a:r>
              <a:rPr sz="4000" dirty="0">
                <a:solidFill>
                  <a:srgbClr val="094167"/>
                </a:solidFill>
              </a:rPr>
              <a:t>Their neighbors</a:t>
            </a:r>
          </a:p>
          <a:p>
            <a:pPr marL="2063749" indent="-2063749" algn="l" defTabSz="914400">
              <a:spcBef>
                <a:spcPts val="900"/>
              </a:spcBef>
              <a:buClr>
                <a:srgbClr val="094167"/>
              </a:buClr>
              <a:buSzPct val="100000"/>
              <a:buAutoNum type="alphaLcPeriod"/>
              <a:defRPr sz="1800">
                <a:latin typeface="Candara"/>
                <a:ea typeface="Candara"/>
                <a:cs typeface="Candara"/>
                <a:sym typeface="Candara"/>
              </a:defRPr>
            </a:pPr>
            <a:r>
              <a:rPr sz="4000" dirty="0">
                <a:solidFill>
                  <a:srgbClr val="094167"/>
                </a:solidFill>
              </a:rPr>
              <a:t>Their churches</a:t>
            </a:r>
          </a:p>
          <a:p>
            <a:pPr marL="2063749" indent="-2063749" algn="l" defTabSz="914400">
              <a:spcBef>
                <a:spcPts val="900"/>
              </a:spcBef>
              <a:buClr>
                <a:srgbClr val="094167"/>
              </a:buClr>
              <a:buSzPct val="100000"/>
              <a:buAutoNum type="alphaLcPeriod"/>
              <a:defRPr sz="1800">
                <a:latin typeface="Candara"/>
                <a:ea typeface="Candara"/>
                <a:cs typeface="Candara"/>
                <a:sym typeface="Candara"/>
              </a:defRPr>
            </a:pPr>
            <a:r>
              <a:rPr sz="4000" dirty="0">
                <a:solidFill>
                  <a:srgbClr val="094167"/>
                </a:solidFill>
              </a:rPr>
              <a:t>God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2">
                                            <p:bg/>
                                          </p:spTgt>
                                        </p:tgtEl>
                                        <p:attrNameLst>
                                          <p:attrName>style.visibility</p:attrName>
                                        </p:attrNameLst>
                                      </p:cBhvr>
                                      <p:to>
                                        <p:strVal val="visible"/>
                                      </p:to>
                                    </p:set>
                                    <p:animEffect transition="in" filter="dissolve">
                                      <p:cBhvr>
                                        <p:cTn id="7" dur="500"/>
                                        <p:tgtEl>
                                          <p:spTgt spid="252">
                                            <p:bg/>
                                          </p:spTgt>
                                        </p:tgtEl>
                                      </p:cBhvr>
                                    </p:animEffect>
                                  </p:childTnLst>
                                </p:cTn>
                              </p:par>
                              <p:par>
                                <p:cTn id="8" presetID="9" presetClass="entr" presetSubtype="0" fill="hold" grpId="1" nodeType="withEffect">
                                  <p:stCondLst>
                                    <p:cond delay="0"/>
                                  </p:stCondLst>
                                  <p:iterate>
                                    <p:tmAbs val="0"/>
                                  </p:iterate>
                                  <p:childTnLst>
                                    <p:set>
                                      <p:cBhvr>
                                        <p:cTn id="9" fill="hold"/>
                                        <p:tgtEl>
                                          <p:spTgt spid="252">
                                            <p:txEl>
                                              <p:pRg st="0" end="0"/>
                                            </p:txEl>
                                          </p:spTgt>
                                        </p:tgtEl>
                                        <p:attrNameLst>
                                          <p:attrName>style.visibility</p:attrName>
                                        </p:attrNameLst>
                                      </p:cBhvr>
                                      <p:to>
                                        <p:strVal val="visible"/>
                                      </p:to>
                                    </p:set>
                                    <p:animEffect transition="in" filter="dissolve">
                                      <p:cBhvr>
                                        <p:cTn id="10" dur="500"/>
                                        <p:tgtEl>
                                          <p:spTgt spid="2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52">
                                            <p:txEl>
                                              <p:pRg st="1" end="1"/>
                                            </p:txEl>
                                          </p:spTgt>
                                        </p:tgtEl>
                                        <p:attrNameLst>
                                          <p:attrName>style.visibility</p:attrName>
                                        </p:attrNameLst>
                                      </p:cBhvr>
                                      <p:to>
                                        <p:strVal val="visible"/>
                                      </p:to>
                                    </p:set>
                                    <p:animEffect transition="in" filter="dissolve">
                                      <p:cBhvr>
                                        <p:cTn id="15" dur="500"/>
                                        <p:tgtEl>
                                          <p:spTgt spid="25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52">
                                            <p:txEl>
                                              <p:pRg st="2" end="2"/>
                                            </p:txEl>
                                          </p:spTgt>
                                        </p:tgtEl>
                                        <p:attrNameLst>
                                          <p:attrName>style.visibility</p:attrName>
                                        </p:attrNameLst>
                                      </p:cBhvr>
                                      <p:to>
                                        <p:strVal val="visible"/>
                                      </p:to>
                                    </p:set>
                                    <p:animEffect transition="in" filter="dissolve">
                                      <p:cBhvr>
                                        <p:cTn id="20" dur="500"/>
                                        <p:tgtEl>
                                          <p:spTgt spid="25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52">
                                            <p:txEl>
                                              <p:pRg st="3" end="3"/>
                                            </p:txEl>
                                          </p:spTgt>
                                        </p:tgtEl>
                                        <p:attrNameLst>
                                          <p:attrName>style.visibility</p:attrName>
                                        </p:attrNameLst>
                                      </p:cBhvr>
                                      <p:to>
                                        <p:strVal val="visible"/>
                                      </p:to>
                                    </p:set>
                                    <p:animEffect transition="in" filter="dissolve">
                                      <p:cBhvr>
                                        <p:cTn id="25" dur="500"/>
                                        <p:tgtEl>
                                          <p:spTgt spid="25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52">
                                            <p:txEl>
                                              <p:pRg st="4" end="4"/>
                                            </p:txEl>
                                          </p:spTgt>
                                        </p:tgtEl>
                                        <p:attrNameLst>
                                          <p:attrName>style.visibility</p:attrName>
                                        </p:attrNameLst>
                                      </p:cBhvr>
                                      <p:to>
                                        <p:strVal val="visible"/>
                                      </p:to>
                                    </p:set>
                                    <p:animEffect transition="in" filter="dissolve">
                                      <p:cBhvr>
                                        <p:cTn id="30" dur="500"/>
                                        <p:tgtEl>
                                          <p:spTgt spid="2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128" name="Shape 128"/>
          <p:cNvSpPr>
            <a:spLocks noGrp="1"/>
          </p:cNvSpPr>
          <p:nvPr>
            <p:ph type="title"/>
          </p:nvPr>
        </p:nvSpPr>
        <p:spPr>
          <a:xfrm>
            <a:off x="1237927" y="2036811"/>
            <a:ext cx="7016875" cy="3444778"/>
          </a:xfrm>
          <a:prstGeom prst="rect">
            <a:avLst/>
          </a:prstGeom>
        </p:spPr>
        <p:txBody>
          <a:bodyPr lIns="0" tIns="0" rIns="0" bIns="0" anchor="t"/>
          <a:lstStyle>
            <a:lvl1pPr marL="546100" indent="-546100" algn="l" defTabSz="731519">
              <a:defRPr sz="5000" b="1">
                <a:solidFill>
                  <a:srgbClr val="5D2779"/>
                </a:solidFill>
                <a:effectLst>
                  <a:outerShdw blurRad="25400" dist="30480" dir="2700000" rotWithShape="0">
                    <a:srgbClr val="000000">
                      <a:alpha val="43137"/>
                    </a:srgbClr>
                  </a:outerShdw>
                </a:effectLst>
                <a:latin typeface="Candara"/>
                <a:ea typeface="Candara"/>
                <a:cs typeface="Candara"/>
                <a:sym typeface="Candara"/>
              </a:defRPr>
            </a:lvl1pPr>
          </a:lstStyle>
          <a:p>
            <a:pPr>
              <a:defRPr b="0">
                <a:solidFill>
                  <a:srgbClr val="000000"/>
                </a:solidFill>
                <a:effectLst/>
              </a:defRPr>
            </a:pPr>
            <a:r>
              <a:rPr b="1">
                <a:solidFill>
                  <a:srgbClr val="5D2779"/>
                </a:solidFill>
                <a:effectLst>
                  <a:outerShdw blurRad="25400" dist="30480" dir="2700000" rotWithShape="0">
                    <a:srgbClr val="000000">
                      <a:alpha val="43137"/>
                    </a:srgbClr>
                  </a:outerShdw>
                </a:effectLst>
              </a:rPr>
              <a:t>I. Elders should be persons who are diligent</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55" name="Shape 255"/>
          <p:cNvSpPr>
            <a:spLocks noGrp="1"/>
          </p:cNvSpPr>
          <p:nvPr>
            <p:ph type="title"/>
          </p:nvPr>
        </p:nvSpPr>
        <p:spPr>
          <a:xfrm>
            <a:off x="1412850" y="1035844"/>
            <a:ext cx="5825455" cy="1162151"/>
          </a:xfrm>
          <a:prstGeom prst="rect">
            <a:avLst/>
          </a:prstGeom>
        </p:spPr>
        <p:txBody>
          <a:bodyPr lIns="0" tIns="0" rIns="0" bIns="0" anchor="t">
            <a:normAutofit fontScale="90000"/>
          </a:bodyPr>
          <a:lstStyle>
            <a:lvl1pPr marL="495426" indent="-495426" algn="l" defTabSz="478139">
              <a:defRPr sz="3984" b="1">
                <a:solidFill>
                  <a:srgbClr val="5D2779"/>
                </a:solidFill>
                <a:effectLst>
                  <a:outerShdw blurRad="21082" dist="19922" dir="2700000" rotWithShape="0">
                    <a:srgbClr val="000000">
                      <a:alpha val="43137"/>
                    </a:srgbClr>
                  </a:outerShdw>
                </a:effectLst>
                <a:latin typeface="Candara"/>
                <a:ea typeface="Candara"/>
                <a:cs typeface="Candara"/>
                <a:sym typeface="Candara"/>
              </a:defRPr>
            </a:lvl1pPr>
          </a:lstStyle>
          <a:p>
            <a:pPr>
              <a:defRPr sz="1328" b="0">
                <a:solidFill>
                  <a:srgbClr val="000000"/>
                </a:solidFill>
                <a:effectLst/>
              </a:defRPr>
            </a:pPr>
            <a:r>
              <a:rPr sz="3984" b="1">
                <a:solidFill>
                  <a:srgbClr val="5D2779"/>
                </a:solidFill>
                <a:effectLst>
                  <a:outerShdw blurRad="21082" dist="19922" dir="2700000" rotWithShape="0">
                    <a:srgbClr val="000000">
                      <a:alpha val="43137"/>
                    </a:srgbClr>
                  </a:outerShdw>
                </a:effectLst>
              </a:rPr>
              <a:t>4. Elders should not be ashamed of:</a:t>
            </a:r>
          </a:p>
        </p:txBody>
      </p:sp>
      <p:sp>
        <p:nvSpPr>
          <p:cNvPr id="256" name="Shape 256"/>
          <p:cNvSpPr>
            <a:spLocks noGrp="1"/>
          </p:cNvSpPr>
          <p:nvPr>
            <p:ph type="body" sz="half" idx="1"/>
          </p:nvPr>
        </p:nvSpPr>
        <p:spPr>
          <a:xfrm>
            <a:off x="1412850" y="2555682"/>
            <a:ext cx="6816750" cy="3569867"/>
          </a:xfrm>
          <a:prstGeom prst="rect">
            <a:avLst/>
          </a:prstGeom>
        </p:spPr>
        <p:txBody>
          <a:bodyPr lIns="0" tIns="0" rIns="0" bIns="0"/>
          <a:lstStyle/>
          <a:p>
            <a:pPr marL="919400" indent="-919400" algn="l" defTabSz="905255">
              <a:spcBef>
                <a:spcPts val="800"/>
              </a:spcBef>
              <a:buClr>
                <a:srgbClr val="094167"/>
              </a:buClr>
              <a:buSzPct val="100000"/>
              <a:buAutoNum type="alphaLcPeriod"/>
              <a:defRPr sz="3564">
                <a:solidFill>
                  <a:srgbClr val="094167"/>
                </a:solidFill>
                <a:latin typeface="Candara"/>
                <a:ea typeface="Candara"/>
                <a:cs typeface="Candara"/>
                <a:sym typeface="Candara"/>
              </a:defRPr>
            </a:pPr>
            <a:r>
              <a:rPr dirty="0"/>
              <a:t>Being Seventh-day Adventists</a:t>
            </a:r>
          </a:p>
          <a:p>
            <a:pPr marL="919400" indent="-919400" algn="l" defTabSz="905255">
              <a:spcBef>
                <a:spcPts val="800"/>
              </a:spcBef>
              <a:buClr>
                <a:srgbClr val="094167"/>
              </a:buClr>
              <a:buSzPct val="100000"/>
              <a:buAutoNum type="alphaLcPeriod"/>
              <a:defRPr sz="3564">
                <a:latin typeface="Candara"/>
                <a:ea typeface="Candara"/>
                <a:cs typeface="Candara"/>
                <a:sym typeface="Candara"/>
              </a:defRPr>
            </a:pPr>
            <a:r>
              <a:rPr dirty="0">
                <a:solidFill>
                  <a:srgbClr val="094167"/>
                </a:solidFill>
              </a:rPr>
              <a:t>Their testimonies</a:t>
            </a:r>
          </a:p>
          <a:p>
            <a:pPr marL="919400" indent="-919400" algn="l" defTabSz="905255">
              <a:spcBef>
                <a:spcPts val="800"/>
              </a:spcBef>
              <a:buClr>
                <a:srgbClr val="094167"/>
              </a:buClr>
              <a:buSzPct val="100000"/>
              <a:buAutoNum type="alphaLcPeriod"/>
              <a:defRPr sz="3564">
                <a:latin typeface="Candara"/>
                <a:ea typeface="Candara"/>
                <a:cs typeface="Candara"/>
                <a:sym typeface="Candara"/>
              </a:defRPr>
            </a:pPr>
            <a:r>
              <a:rPr dirty="0">
                <a:solidFill>
                  <a:srgbClr val="094167"/>
                </a:solidFill>
              </a:rPr>
              <a:t>Their office as elders</a:t>
            </a:r>
          </a:p>
          <a:p>
            <a:pPr marL="919400" indent="-919400" algn="l" defTabSz="905255">
              <a:spcBef>
                <a:spcPts val="800"/>
              </a:spcBef>
              <a:buClr>
                <a:srgbClr val="094167"/>
              </a:buClr>
              <a:buSzPct val="100000"/>
              <a:buAutoNum type="alphaLcPeriod"/>
              <a:defRPr sz="3564">
                <a:latin typeface="Candara"/>
                <a:ea typeface="Candara"/>
                <a:cs typeface="Candara"/>
                <a:sym typeface="Candara"/>
              </a:defRPr>
            </a:pPr>
            <a:r>
              <a:rPr dirty="0">
                <a:solidFill>
                  <a:srgbClr val="094167"/>
                </a:solidFill>
              </a:rPr>
              <a:t>The testimony of their families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6">
                                            <p:bg/>
                                          </p:spTgt>
                                        </p:tgtEl>
                                        <p:attrNameLst>
                                          <p:attrName>style.visibility</p:attrName>
                                        </p:attrNameLst>
                                      </p:cBhvr>
                                      <p:to>
                                        <p:strVal val="visible"/>
                                      </p:to>
                                    </p:set>
                                    <p:animEffect transition="in" filter="dissolve">
                                      <p:cBhvr>
                                        <p:cTn id="7" dur="500"/>
                                        <p:tgtEl>
                                          <p:spTgt spid="256">
                                            <p:bg/>
                                          </p:spTgt>
                                        </p:tgtEl>
                                      </p:cBhvr>
                                    </p:animEffect>
                                  </p:childTnLst>
                                </p:cTn>
                              </p:par>
                              <p:par>
                                <p:cTn id="8" presetID="9" presetClass="entr" presetSubtype="0" fill="hold" grpId="1" nodeType="withEffect">
                                  <p:stCondLst>
                                    <p:cond delay="0"/>
                                  </p:stCondLst>
                                  <p:iterate>
                                    <p:tmAbs val="0"/>
                                  </p:iterate>
                                  <p:childTnLst>
                                    <p:set>
                                      <p:cBhvr>
                                        <p:cTn id="9" fill="hold"/>
                                        <p:tgtEl>
                                          <p:spTgt spid="256">
                                            <p:txEl>
                                              <p:pRg st="0" end="0"/>
                                            </p:txEl>
                                          </p:spTgt>
                                        </p:tgtEl>
                                        <p:attrNameLst>
                                          <p:attrName>style.visibility</p:attrName>
                                        </p:attrNameLst>
                                      </p:cBhvr>
                                      <p:to>
                                        <p:strVal val="visible"/>
                                      </p:to>
                                    </p:set>
                                    <p:animEffect transition="in" filter="dissolve">
                                      <p:cBhvr>
                                        <p:cTn id="10" dur="500"/>
                                        <p:tgtEl>
                                          <p:spTgt spid="2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56">
                                            <p:txEl>
                                              <p:pRg st="1" end="1"/>
                                            </p:txEl>
                                          </p:spTgt>
                                        </p:tgtEl>
                                        <p:attrNameLst>
                                          <p:attrName>style.visibility</p:attrName>
                                        </p:attrNameLst>
                                      </p:cBhvr>
                                      <p:to>
                                        <p:strVal val="visible"/>
                                      </p:to>
                                    </p:set>
                                    <p:animEffect transition="in" filter="dissolve">
                                      <p:cBhvr>
                                        <p:cTn id="15" dur="500"/>
                                        <p:tgtEl>
                                          <p:spTgt spid="2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56">
                                            <p:txEl>
                                              <p:pRg st="2" end="2"/>
                                            </p:txEl>
                                          </p:spTgt>
                                        </p:tgtEl>
                                        <p:attrNameLst>
                                          <p:attrName>style.visibility</p:attrName>
                                        </p:attrNameLst>
                                      </p:cBhvr>
                                      <p:to>
                                        <p:strVal val="visible"/>
                                      </p:to>
                                    </p:set>
                                    <p:animEffect transition="in" filter="dissolve">
                                      <p:cBhvr>
                                        <p:cTn id="20" dur="500"/>
                                        <p:tgtEl>
                                          <p:spTgt spid="25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56">
                                            <p:txEl>
                                              <p:pRg st="3" end="3"/>
                                            </p:txEl>
                                          </p:spTgt>
                                        </p:tgtEl>
                                        <p:attrNameLst>
                                          <p:attrName>style.visibility</p:attrName>
                                        </p:attrNameLst>
                                      </p:cBhvr>
                                      <p:to>
                                        <p:strVal val="visible"/>
                                      </p:to>
                                    </p:set>
                                    <p:animEffect transition="in" filter="dissolve">
                                      <p:cBhvr>
                                        <p:cTn id="25" dur="500"/>
                                        <p:tgtEl>
                                          <p:spTgt spid="2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59" name="Shape 259"/>
          <p:cNvSpPr>
            <a:spLocks noGrp="1"/>
          </p:cNvSpPr>
          <p:nvPr>
            <p:ph type="title"/>
          </p:nvPr>
        </p:nvSpPr>
        <p:spPr>
          <a:xfrm>
            <a:off x="1279388" y="1154336"/>
            <a:ext cx="7024862" cy="1286272"/>
          </a:xfrm>
          <a:prstGeom prst="rect">
            <a:avLst/>
          </a:prstGeom>
        </p:spPr>
        <p:txBody>
          <a:bodyPr lIns="0" tIns="0" rIns="0" bIns="0" anchor="t"/>
          <a:lstStyle>
            <a:lvl1pPr marL="698500" indent="-698500" algn="l" defTabSz="676655">
              <a:defRPr sz="4000" b="1">
                <a:solidFill>
                  <a:srgbClr val="5D2779"/>
                </a:solidFill>
                <a:effectLst>
                  <a:outerShdw blurRad="25400" dist="28194" dir="2700000" rotWithShape="0">
                    <a:srgbClr val="000000">
                      <a:alpha val="43137"/>
                    </a:srgbClr>
                  </a:outerShdw>
                </a:effectLst>
                <a:latin typeface="Candara"/>
                <a:ea typeface="Candara"/>
                <a:cs typeface="Candara"/>
                <a:sym typeface="Candara"/>
              </a:defRPr>
            </a:lvl1pPr>
          </a:lstStyle>
          <a:p>
            <a:pPr>
              <a:defRPr b="0">
                <a:solidFill>
                  <a:srgbClr val="000000"/>
                </a:solidFill>
                <a:effectLst/>
              </a:defRPr>
            </a:pPr>
            <a:r>
              <a:rPr b="1" dirty="0">
                <a:solidFill>
                  <a:srgbClr val="5D2779"/>
                </a:solidFill>
                <a:effectLst>
                  <a:outerShdw blurRad="25400" dist="28194" dir="2700000" rotWithShape="0">
                    <a:srgbClr val="000000">
                      <a:alpha val="43137"/>
                    </a:srgbClr>
                  </a:outerShdw>
                </a:effectLst>
              </a:rPr>
              <a:t>5. Elders will use the Word of</a:t>
            </a:r>
            <a:r>
              <a:rPr lang="en-GB" b="1" dirty="0">
                <a:solidFill>
                  <a:srgbClr val="5D2779"/>
                </a:solidFill>
                <a:effectLst>
                  <a:outerShdw blurRad="25400" dist="28194" dir="2700000" rotWithShape="0">
                    <a:srgbClr val="000000">
                      <a:alpha val="43137"/>
                    </a:srgbClr>
                  </a:outerShdw>
                </a:effectLst>
              </a:rPr>
              <a:t> </a:t>
            </a:r>
            <a:r>
              <a:rPr b="1" dirty="0">
                <a:solidFill>
                  <a:srgbClr val="5D2779"/>
                </a:solidFill>
                <a:effectLst>
                  <a:outerShdw blurRad="25400" dist="28194" dir="2700000" rotWithShape="0">
                    <a:srgbClr val="000000">
                      <a:alpha val="43137"/>
                    </a:srgbClr>
                  </a:outerShdw>
                </a:effectLst>
              </a:rPr>
              <a:t>Truth to:</a:t>
            </a:r>
          </a:p>
        </p:txBody>
      </p:sp>
      <p:sp>
        <p:nvSpPr>
          <p:cNvPr id="260" name="Shape 260"/>
          <p:cNvSpPr>
            <a:spLocks noGrp="1"/>
          </p:cNvSpPr>
          <p:nvPr>
            <p:ph type="body" sz="half" idx="1"/>
          </p:nvPr>
        </p:nvSpPr>
        <p:spPr>
          <a:xfrm>
            <a:off x="1493415" y="2581919"/>
            <a:ext cx="6596809" cy="3452641"/>
          </a:xfrm>
          <a:prstGeom prst="rect">
            <a:avLst/>
          </a:prstGeom>
        </p:spPr>
        <p:txBody>
          <a:bodyPr lIns="0" tIns="0" rIns="0" bIns="0"/>
          <a:lstStyle/>
          <a:p>
            <a:pPr marL="1857374" indent="-1857374" algn="l" defTabSz="914400">
              <a:buClr>
                <a:srgbClr val="094167"/>
              </a:buClr>
              <a:buSzPct val="100000"/>
              <a:buAutoNum type="alphaLcPeriod"/>
              <a:defRPr sz="1800">
                <a:latin typeface="Candara"/>
                <a:ea typeface="Candara"/>
                <a:cs typeface="Candara"/>
                <a:sym typeface="Candara"/>
              </a:defRPr>
            </a:pPr>
            <a:r>
              <a:rPr sz="3600" dirty="0">
                <a:solidFill>
                  <a:srgbClr val="094167"/>
                </a:solidFill>
              </a:rPr>
              <a:t>Preach from the pulpit</a:t>
            </a:r>
          </a:p>
          <a:p>
            <a:pPr marL="1857374" indent="-1857374" algn="l" defTabSz="914400">
              <a:buClr>
                <a:srgbClr val="094167"/>
              </a:buClr>
              <a:buSzPct val="100000"/>
              <a:buAutoNum type="alphaLcPeriod"/>
              <a:defRPr sz="1800">
                <a:latin typeface="Candara"/>
                <a:ea typeface="Candara"/>
                <a:cs typeface="Candara"/>
                <a:sym typeface="Candara"/>
              </a:defRPr>
            </a:pPr>
            <a:r>
              <a:rPr sz="3600" dirty="0">
                <a:solidFill>
                  <a:srgbClr val="094167"/>
                </a:solidFill>
              </a:rPr>
              <a:t>Exalt Jesus</a:t>
            </a:r>
          </a:p>
          <a:p>
            <a:pPr marL="1857374" indent="-1857374" algn="l" defTabSz="914400">
              <a:buClr>
                <a:srgbClr val="094167"/>
              </a:buClr>
              <a:buSzPct val="100000"/>
              <a:buAutoNum type="alphaLcPeriod"/>
              <a:defRPr sz="1800">
                <a:latin typeface="Candara"/>
                <a:ea typeface="Candara"/>
                <a:cs typeface="Candara"/>
                <a:sym typeface="Candara"/>
              </a:defRPr>
            </a:pPr>
            <a:r>
              <a:rPr sz="3600" dirty="0">
                <a:solidFill>
                  <a:srgbClr val="094167"/>
                </a:solidFill>
              </a:rPr>
              <a:t>Encourage the church in the study of the Bible</a:t>
            </a:r>
          </a:p>
          <a:p>
            <a:pPr marL="1857374" indent="-1857374" algn="l" defTabSz="914400">
              <a:buClr>
                <a:srgbClr val="094167"/>
              </a:buClr>
              <a:buSzPct val="100000"/>
              <a:buAutoNum type="alphaLcPeriod"/>
              <a:defRPr sz="1800">
                <a:latin typeface="Candara"/>
                <a:ea typeface="Candara"/>
                <a:cs typeface="Candara"/>
                <a:sym typeface="Candara"/>
              </a:defRPr>
            </a:pPr>
            <a:r>
              <a:rPr sz="3600" dirty="0">
                <a:solidFill>
                  <a:srgbClr val="094167"/>
                </a:solidFill>
              </a:rPr>
              <a:t>Conduct family worship</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60">
                                            <p:bg/>
                                          </p:spTgt>
                                        </p:tgtEl>
                                        <p:attrNameLst>
                                          <p:attrName>style.visibility</p:attrName>
                                        </p:attrNameLst>
                                      </p:cBhvr>
                                      <p:to>
                                        <p:strVal val="visible"/>
                                      </p:to>
                                    </p:set>
                                    <p:animEffect transition="in" filter="dissolve">
                                      <p:cBhvr>
                                        <p:cTn id="7" dur="500"/>
                                        <p:tgtEl>
                                          <p:spTgt spid="260">
                                            <p:bg/>
                                          </p:spTgt>
                                        </p:tgtEl>
                                      </p:cBhvr>
                                    </p:animEffect>
                                  </p:childTnLst>
                                </p:cTn>
                              </p:par>
                              <p:par>
                                <p:cTn id="8" presetID="9" presetClass="entr" presetSubtype="0" fill="hold" grpId="1" nodeType="withEffect">
                                  <p:stCondLst>
                                    <p:cond delay="0"/>
                                  </p:stCondLst>
                                  <p:iterate>
                                    <p:tmAbs val="0"/>
                                  </p:iterate>
                                  <p:childTnLst>
                                    <p:set>
                                      <p:cBhvr>
                                        <p:cTn id="9" fill="hold"/>
                                        <p:tgtEl>
                                          <p:spTgt spid="260">
                                            <p:txEl>
                                              <p:pRg st="0" end="0"/>
                                            </p:txEl>
                                          </p:spTgt>
                                        </p:tgtEl>
                                        <p:attrNameLst>
                                          <p:attrName>style.visibility</p:attrName>
                                        </p:attrNameLst>
                                      </p:cBhvr>
                                      <p:to>
                                        <p:strVal val="visible"/>
                                      </p:to>
                                    </p:set>
                                    <p:animEffect transition="in" filter="dissolve">
                                      <p:cBhvr>
                                        <p:cTn id="10" dur="500"/>
                                        <p:tgtEl>
                                          <p:spTgt spid="2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60">
                                            <p:txEl>
                                              <p:pRg st="1" end="1"/>
                                            </p:txEl>
                                          </p:spTgt>
                                        </p:tgtEl>
                                        <p:attrNameLst>
                                          <p:attrName>style.visibility</p:attrName>
                                        </p:attrNameLst>
                                      </p:cBhvr>
                                      <p:to>
                                        <p:strVal val="visible"/>
                                      </p:to>
                                    </p:set>
                                    <p:animEffect transition="in" filter="dissolve">
                                      <p:cBhvr>
                                        <p:cTn id="15" dur="500"/>
                                        <p:tgtEl>
                                          <p:spTgt spid="26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60">
                                            <p:txEl>
                                              <p:pRg st="2" end="2"/>
                                            </p:txEl>
                                          </p:spTgt>
                                        </p:tgtEl>
                                        <p:attrNameLst>
                                          <p:attrName>style.visibility</p:attrName>
                                        </p:attrNameLst>
                                      </p:cBhvr>
                                      <p:to>
                                        <p:strVal val="visible"/>
                                      </p:to>
                                    </p:set>
                                    <p:animEffect transition="in" filter="dissolve">
                                      <p:cBhvr>
                                        <p:cTn id="20" dur="500"/>
                                        <p:tgtEl>
                                          <p:spTgt spid="26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60">
                                            <p:txEl>
                                              <p:pRg st="3" end="3"/>
                                            </p:txEl>
                                          </p:spTgt>
                                        </p:tgtEl>
                                        <p:attrNameLst>
                                          <p:attrName>style.visibility</p:attrName>
                                        </p:attrNameLst>
                                      </p:cBhvr>
                                      <p:to>
                                        <p:strVal val="visible"/>
                                      </p:to>
                                    </p:set>
                                    <p:animEffect transition="in" filter="dissolve">
                                      <p:cBhvr>
                                        <p:cTn id="25" dur="500"/>
                                        <p:tgtEl>
                                          <p:spTgt spid="2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131" name="Shape 131"/>
          <p:cNvSpPr>
            <a:spLocks noGrp="1"/>
          </p:cNvSpPr>
          <p:nvPr>
            <p:ph type="body" sz="half" idx="1"/>
          </p:nvPr>
        </p:nvSpPr>
        <p:spPr>
          <a:xfrm>
            <a:off x="1576709" y="1963191"/>
            <a:ext cx="5387431" cy="2667920"/>
          </a:xfrm>
          <a:prstGeom prst="rect">
            <a:avLst/>
          </a:prstGeom>
        </p:spPr>
        <p:txBody>
          <a:bodyPr lIns="0" tIns="0" rIns="0" bIns="0"/>
          <a:lstStyle/>
          <a:p>
            <a:pPr algn="l" defTabSz="914400">
              <a:spcBef>
                <a:spcPts val="1500"/>
              </a:spcBef>
              <a:defRPr sz="5000">
                <a:latin typeface="Candara"/>
                <a:ea typeface="Candara"/>
                <a:cs typeface="Candara"/>
                <a:sym typeface="Candara"/>
              </a:defRPr>
            </a:pPr>
            <a:r>
              <a:rPr>
                <a:solidFill>
                  <a:srgbClr val="094167"/>
                </a:solidFill>
              </a:rPr>
              <a:t>“</a:t>
            </a:r>
            <a:r>
              <a:rPr i="1">
                <a:solidFill>
                  <a:srgbClr val="094167"/>
                </a:solidFill>
              </a:rPr>
              <a:t>Do your </a:t>
            </a:r>
            <a:r>
              <a:rPr b="1" i="1">
                <a:solidFill>
                  <a:srgbClr val="1D6EA1"/>
                </a:solidFill>
                <a:effectLst>
                  <a:outerShdw blurRad="38100" dist="38100" dir="2700000" rotWithShape="0">
                    <a:srgbClr val="000000">
                      <a:alpha val="43137"/>
                    </a:srgbClr>
                  </a:outerShdw>
                </a:effectLst>
              </a:rPr>
              <a:t>best</a:t>
            </a:r>
            <a:r>
              <a:rPr i="1">
                <a:solidFill>
                  <a:srgbClr val="094167"/>
                </a:solidFill>
              </a:rPr>
              <a:t>…,” </a:t>
            </a:r>
            <a:r>
              <a:rPr>
                <a:solidFill>
                  <a:srgbClr val="094167"/>
                </a:solidFill>
              </a:rPr>
              <a:t>thus declares the Bible text.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34" name="Shape 134"/>
          <p:cNvSpPr>
            <a:spLocks noGrp="1"/>
          </p:cNvSpPr>
          <p:nvPr>
            <p:ph type="title"/>
          </p:nvPr>
        </p:nvSpPr>
        <p:spPr>
          <a:xfrm>
            <a:off x="457199" y="836711"/>
            <a:ext cx="6347050" cy="1512170"/>
          </a:xfrm>
          <a:prstGeom prst="rect">
            <a:avLst/>
          </a:prstGeom>
        </p:spPr>
        <p:txBody>
          <a:bodyPr lIns="0" tIns="0" rIns="0" bIns="0" anchor="t"/>
          <a:lstStyle>
            <a:lvl1pPr defTabSz="914400">
              <a:defRPr sz="4400" b="1">
                <a:solidFill>
                  <a:srgbClr val="1D6EA1"/>
                </a:solidFill>
                <a:effectLst>
                  <a:outerShdw blurRad="38100" dist="38100" dir="2700000" rotWithShape="0">
                    <a:srgbClr val="000000">
                      <a:alpha val="43137"/>
                    </a:srgbClr>
                  </a:outerShdw>
                </a:effectLst>
                <a:latin typeface="Candara"/>
                <a:ea typeface="Candara"/>
                <a:cs typeface="Candara"/>
                <a:sym typeface="Candara"/>
              </a:defRPr>
            </a:lvl1pPr>
          </a:lstStyle>
          <a:p>
            <a:pPr>
              <a:defRPr sz="1800" b="0">
                <a:solidFill>
                  <a:srgbClr val="000000"/>
                </a:solidFill>
                <a:effectLst/>
              </a:defRPr>
            </a:pPr>
            <a:r>
              <a:rPr sz="4400" b="1">
                <a:solidFill>
                  <a:srgbClr val="1D6EA1"/>
                </a:solidFill>
                <a:effectLst>
                  <a:outerShdw blurRad="38100" dist="38100" dir="2700000" rotWithShape="0">
                    <a:srgbClr val="000000">
                      <a:alpha val="43137"/>
                    </a:srgbClr>
                  </a:outerShdw>
                </a:effectLst>
              </a:rPr>
              <a:t> </a:t>
            </a:r>
          </a:p>
        </p:txBody>
      </p:sp>
      <p:sp>
        <p:nvSpPr>
          <p:cNvPr id="135" name="Shape 135"/>
          <p:cNvSpPr>
            <a:spLocks noGrp="1"/>
          </p:cNvSpPr>
          <p:nvPr>
            <p:ph type="body" idx="1"/>
          </p:nvPr>
        </p:nvSpPr>
        <p:spPr>
          <a:xfrm>
            <a:off x="1020762" y="2163316"/>
            <a:ext cx="7102476" cy="3988843"/>
          </a:xfrm>
          <a:prstGeom prst="rect">
            <a:avLst/>
          </a:prstGeom>
        </p:spPr>
        <p:txBody>
          <a:bodyPr lIns="0" tIns="0" rIns="0" bIns="0"/>
          <a:lstStyle/>
          <a:p>
            <a:pPr marL="277748" indent="-277748" algn="l" defTabSz="740663">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Take </a:t>
            </a:r>
            <a:r>
              <a:rPr b="1" i="1">
                <a:solidFill>
                  <a:srgbClr val="094167"/>
                </a:solidFill>
              </a:rPr>
              <a:t>utmost</a:t>
            </a:r>
            <a:r>
              <a:rPr>
                <a:solidFill>
                  <a:srgbClr val="094167"/>
                </a:solidFill>
              </a:rPr>
              <a:t> care of the </a:t>
            </a:r>
            <a:r>
              <a:rPr b="1" i="1">
                <a:solidFill>
                  <a:srgbClr val="094167"/>
                </a:solidFill>
              </a:rPr>
              <a:t>sheep in the fold.</a:t>
            </a:r>
          </a:p>
          <a:p>
            <a:pPr marL="277748" indent="-277748" algn="l" defTabSz="740663">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Nourish the flock with the </a:t>
            </a:r>
            <a:r>
              <a:rPr b="1" i="1">
                <a:solidFill>
                  <a:srgbClr val="094167"/>
                </a:solidFill>
              </a:rPr>
              <a:t>bread of heaven.</a:t>
            </a:r>
          </a:p>
          <a:p>
            <a:pPr marL="277748" indent="-277748" algn="l" defTabSz="740663">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Quickly attend to the </a:t>
            </a:r>
            <a:r>
              <a:rPr b="1" i="1">
                <a:solidFill>
                  <a:srgbClr val="094167"/>
                </a:solidFill>
              </a:rPr>
              <a:t>call of the sheep, when the weak bleat of one of them </a:t>
            </a:r>
            <a:r>
              <a:rPr>
                <a:solidFill>
                  <a:srgbClr val="094167"/>
                </a:solidFill>
              </a:rPr>
              <a:t>signals that it is in danger.</a:t>
            </a:r>
          </a:p>
        </p:txBody>
      </p:sp>
      <p:sp>
        <p:nvSpPr>
          <p:cNvPr id="136" name="Shape 136"/>
          <p:cNvSpPr/>
          <p:nvPr/>
        </p:nvSpPr>
        <p:spPr>
          <a:xfrm>
            <a:off x="1519770" y="633511"/>
            <a:ext cx="6104460" cy="151217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gn="ctr">
              <a:defRPr sz="4000" b="1">
                <a:solidFill>
                  <a:srgbClr val="1D6EA1"/>
                </a:solidFill>
                <a:effectLst>
                  <a:outerShdw blurRad="38100" dist="38100" dir="2700000" rotWithShape="0">
                    <a:srgbClr val="000000">
                      <a:alpha val="43137"/>
                    </a:srgbClr>
                  </a:outerShdw>
                </a:effectLst>
                <a:latin typeface="Candara"/>
                <a:ea typeface="Candara"/>
                <a:cs typeface="Candara"/>
                <a:sym typeface="Candara"/>
              </a:defRPr>
            </a:lvl1pPr>
          </a:lstStyle>
          <a:p>
            <a:pPr>
              <a:defRPr b="0">
                <a:solidFill>
                  <a:srgbClr val="000000"/>
                </a:solidFill>
                <a:effectLst/>
              </a:defRPr>
            </a:pPr>
            <a:r>
              <a:rPr b="1">
                <a:solidFill>
                  <a:srgbClr val="1D6EA1"/>
                </a:solidFill>
                <a:effectLst>
                  <a:outerShdw blurRad="38100" dist="38100" dir="2700000" rotWithShape="0">
                    <a:srgbClr val="000000">
                      <a:alpha val="43137"/>
                    </a:srgbClr>
                  </a:outerShdw>
                </a:effectLst>
              </a:rPr>
              <a:t> The church elders must be diligent to: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5">
                                            <p:bg/>
                                          </p:spTgt>
                                        </p:tgtEl>
                                        <p:attrNameLst>
                                          <p:attrName>style.visibility</p:attrName>
                                        </p:attrNameLst>
                                      </p:cBhvr>
                                      <p:to>
                                        <p:strVal val="visible"/>
                                      </p:to>
                                    </p:set>
                                    <p:animEffect transition="in" filter="dissolve">
                                      <p:cBhvr>
                                        <p:cTn id="7" dur="500"/>
                                        <p:tgtEl>
                                          <p:spTgt spid="135">
                                            <p:bg/>
                                          </p:spTgt>
                                        </p:tgtEl>
                                      </p:cBhvr>
                                    </p:animEffect>
                                  </p:childTnLst>
                                </p:cTn>
                              </p:par>
                              <p:par>
                                <p:cTn id="8" presetID="9" presetClass="entr" presetSubtype="0" fill="hold" grpId="1" nodeType="withEffect">
                                  <p:stCondLst>
                                    <p:cond delay="0"/>
                                  </p:stCondLst>
                                  <p:iterate>
                                    <p:tmAbs val="0"/>
                                  </p:iterate>
                                  <p:childTnLst>
                                    <p:set>
                                      <p:cBhvr>
                                        <p:cTn id="9" fill="hold"/>
                                        <p:tgtEl>
                                          <p:spTgt spid="135">
                                            <p:txEl>
                                              <p:pRg st="0" end="0"/>
                                            </p:txEl>
                                          </p:spTgt>
                                        </p:tgtEl>
                                        <p:attrNameLst>
                                          <p:attrName>style.visibility</p:attrName>
                                        </p:attrNameLst>
                                      </p:cBhvr>
                                      <p:to>
                                        <p:strVal val="visible"/>
                                      </p:to>
                                    </p:set>
                                    <p:animEffect transition="in" filter="dissolve">
                                      <p:cBhvr>
                                        <p:cTn id="10" dur="500"/>
                                        <p:tgtEl>
                                          <p:spTgt spid="1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35">
                                            <p:txEl>
                                              <p:pRg st="1" end="1"/>
                                            </p:txEl>
                                          </p:spTgt>
                                        </p:tgtEl>
                                        <p:attrNameLst>
                                          <p:attrName>style.visibility</p:attrName>
                                        </p:attrNameLst>
                                      </p:cBhvr>
                                      <p:to>
                                        <p:strVal val="visible"/>
                                      </p:to>
                                    </p:set>
                                    <p:animEffect transition="in" filter="dissolve">
                                      <p:cBhvr>
                                        <p:cTn id="15" dur="500"/>
                                        <p:tgtEl>
                                          <p:spTgt spid="1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35">
                                            <p:txEl>
                                              <p:pRg st="2" end="2"/>
                                            </p:txEl>
                                          </p:spTgt>
                                        </p:tgtEl>
                                        <p:attrNameLst>
                                          <p:attrName>style.visibility</p:attrName>
                                        </p:attrNameLst>
                                      </p:cBhvr>
                                      <p:to>
                                        <p:strVal val="visible"/>
                                      </p:to>
                                    </p:set>
                                    <p:animEffect transition="in" filter="dissolve">
                                      <p:cBhvr>
                                        <p:cTn id="20" dur="500"/>
                                        <p:tgtEl>
                                          <p:spTgt spid="1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39" name="Shape 139"/>
          <p:cNvSpPr>
            <a:spLocks noGrp="1"/>
          </p:cNvSpPr>
          <p:nvPr>
            <p:ph type="body" idx="1"/>
          </p:nvPr>
        </p:nvSpPr>
        <p:spPr>
          <a:xfrm>
            <a:off x="1277230" y="1208571"/>
            <a:ext cx="6589540" cy="4440858"/>
          </a:xfrm>
          <a:prstGeom prst="rect">
            <a:avLst/>
          </a:prstGeom>
        </p:spPr>
        <p:txBody>
          <a:bodyPr lIns="0" tIns="0" rIns="0" bIns="0"/>
          <a:lstStyle/>
          <a:p>
            <a:pPr marL="277748" indent="-277748" algn="l" defTabSz="740663">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Find the </a:t>
            </a:r>
            <a:r>
              <a:rPr b="1" i="1">
                <a:solidFill>
                  <a:srgbClr val="094167"/>
                </a:solidFill>
              </a:rPr>
              <a:t>lost sheep who have ceased coming to the fold</a:t>
            </a:r>
            <a:r>
              <a:rPr i="1">
                <a:solidFill>
                  <a:srgbClr val="094167"/>
                </a:solidFill>
              </a:rPr>
              <a:t>.</a:t>
            </a:r>
          </a:p>
          <a:p>
            <a:pPr marL="277748" indent="-277748" algn="l" defTabSz="740663">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Warn in advance when </a:t>
            </a:r>
            <a:r>
              <a:rPr b="1" i="1">
                <a:solidFill>
                  <a:srgbClr val="094167"/>
                </a:solidFill>
              </a:rPr>
              <a:t>impending danger threatens the fold</a:t>
            </a:r>
            <a:r>
              <a:rPr>
                <a:solidFill>
                  <a:srgbClr val="094167"/>
                </a:solidFill>
              </a:rPr>
              <a:t>.</a:t>
            </a:r>
          </a:p>
          <a:p>
            <a:pPr marL="277748" indent="-277748" algn="l" defTabSz="740663">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Provide attentive care to the weak or diseased sheep.</a:t>
            </a:r>
          </a:p>
          <a:p>
            <a:pPr marL="277748" indent="-277748" algn="l" defTabSz="740663">
              <a:spcBef>
                <a:spcPts val="500"/>
              </a:spcBef>
              <a:buClr>
                <a:srgbClr val="094167"/>
              </a:buClr>
              <a:buSzPct val="100000"/>
              <a:buFont typeface="Arial"/>
              <a:buChar char="•"/>
              <a:defRPr sz="3240">
                <a:latin typeface="Candara"/>
                <a:ea typeface="Candara"/>
                <a:cs typeface="Candara"/>
                <a:sym typeface="Candara"/>
              </a:defRPr>
            </a:pPr>
            <a:r>
              <a:rPr>
                <a:solidFill>
                  <a:srgbClr val="094167"/>
                </a:solidFill>
              </a:rPr>
              <a:t>Tend to the </a:t>
            </a:r>
            <a:r>
              <a:rPr b="1" i="1">
                <a:solidFill>
                  <a:srgbClr val="094167"/>
                </a:solidFill>
              </a:rPr>
              <a:t>little lambs and spend time with them also</a:t>
            </a:r>
            <a:r>
              <a:rPr i="1">
                <a:solidFill>
                  <a:srgbClr val="094167"/>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animEffect transition="in" filter="dissolve">
                                      <p:cBhvr>
                                        <p:cTn id="7" dur="500"/>
                                        <p:tgtEl>
                                          <p:spTgt spid="139">
                                            <p:bg/>
                                          </p:spTgt>
                                        </p:tgtEl>
                                      </p:cBhvr>
                                    </p:animEffect>
                                  </p:childTnLst>
                                </p:cTn>
                              </p:par>
                              <p:par>
                                <p:cTn id="8" presetID="9" presetClass="entr" presetSubtype="0" fill="hold" grpId="1" nodeType="withEffect">
                                  <p:stCondLst>
                                    <p:cond delay="0"/>
                                  </p:stCondLst>
                                  <p:iterate>
                                    <p:tmAbs val="0"/>
                                  </p:iterate>
                                  <p:childTnLst>
                                    <p:set>
                                      <p:cBhvr>
                                        <p:cTn id="9" fill="hold"/>
                                        <p:tgtEl>
                                          <p:spTgt spid="139">
                                            <p:txEl>
                                              <p:pRg st="0" end="0"/>
                                            </p:txEl>
                                          </p:spTgt>
                                        </p:tgtEl>
                                        <p:attrNameLst>
                                          <p:attrName>style.visibility</p:attrName>
                                        </p:attrNameLst>
                                      </p:cBhvr>
                                      <p:to>
                                        <p:strVal val="visible"/>
                                      </p:to>
                                    </p:set>
                                    <p:animEffect transition="in" filter="dissolve">
                                      <p:cBhvr>
                                        <p:cTn id="10" dur="500"/>
                                        <p:tgtEl>
                                          <p:spTgt spid="1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39">
                                            <p:txEl>
                                              <p:pRg st="1" end="1"/>
                                            </p:txEl>
                                          </p:spTgt>
                                        </p:tgtEl>
                                        <p:attrNameLst>
                                          <p:attrName>style.visibility</p:attrName>
                                        </p:attrNameLst>
                                      </p:cBhvr>
                                      <p:to>
                                        <p:strVal val="visible"/>
                                      </p:to>
                                    </p:set>
                                    <p:animEffect transition="in" filter="dissolve">
                                      <p:cBhvr>
                                        <p:cTn id="15" dur="500"/>
                                        <p:tgtEl>
                                          <p:spTgt spid="13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39">
                                            <p:txEl>
                                              <p:pRg st="2" end="2"/>
                                            </p:txEl>
                                          </p:spTgt>
                                        </p:tgtEl>
                                        <p:attrNameLst>
                                          <p:attrName>style.visibility</p:attrName>
                                        </p:attrNameLst>
                                      </p:cBhvr>
                                      <p:to>
                                        <p:strVal val="visible"/>
                                      </p:to>
                                    </p:set>
                                    <p:animEffect transition="in" filter="dissolve">
                                      <p:cBhvr>
                                        <p:cTn id="20" dur="500"/>
                                        <p:tgtEl>
                                          <p:spTgt spid="13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39">
                                            <p:txEl>
                                              <p:pRg st="3" end="3"/>
                                            </p:txEl>
                                          </p:spTgt>
                                        </p:tgtEl>
                                        <p:attrNameLst>
                                          <p:attrName>style.visibility</p:attrName>
                                        </p:attrNameLst>
                                      </p:cBhvr>
                                      <p:to>
                                        <p:strVal val="visible"/>
                                      </p:to>
                                    </p:set>
                                    <p:animEffect transition="in" filter="dissolve">
                                      <p:cBhvr>
                                        <p:cTn id="25" dur="500"/>
                                        <p:tgtEl>
                                          <p:spTgt spid="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42" name="Shape 142"/>
          <p:cNvSpPr>
            <a:spLocks noGrp="1"/>
          </p:cNvSpPr>
          <p:nvPr>
            <p:ph type="body" idx="1"/>
          </p:nvPr>
        </p:nvSpPr>
        <p:spPr>
          <a:xfrm>
            <a:off x="1189906" y="1138237"/>
            <a:ext cx="7167736" cy="4581526"/>
          </a:xfrm>
          <a:prstGeom prst="rect">
            <a:avLst/>
          </a:prstGeom>
        </p:spPr>
        <p:txBody>
          <a:bodyPr lIns="0" tIns="0" rIns="0" bIns="0"/>
          <a:lstStyle/>
          <a:p>
            <a:pPr marL="284606" indent="-284606" algn="l" defTabSz="758951">
              <a:spcBef>
                <a:spcPts val="500"/>
              </a:spcBef>
              <a:buClr>
                <a:srgbClr val="094167"/>
              </a:buClr>
              <a:buSzPct val="100000"/>
              <a:buFont typeface="Arial"/>
              <a:buChar char="•"/>
              <a:defRPr sz="3320">
                <a:latin typeface="Candara"/>
                <a:ea typeface="Candara"/>
                <a:cs typeface="Candara"/>
                <a:sym typeface="Candara"/>
              </a:defRPr>
            </a:pPr>
            <a:r>
              <a:rPr>
                <a:solidFill>
                  <a:srgbClr val="094167"/>
                </a:solidFill>
              </a:rPr>
              <a:t>Fulfill, comprehensively, the mission with which they have been entrusted.</a:t>
            </a:r>
          </a:p>
          <a:p>
            <a:pPr marL="284606" indent="-284606" algn="l" defTabSz="758951">
              <a:spcBef>
                <a:spcPts val="500"/>
              </a:spcBef>
              <a:buClr>
                <a:srgbClr val="094167"/>
              </a:buClr>
              <a:buSzPct val="100000"/>
              <a:buFont typeface="Arial"/>
              <a:buChar char="•"/>
              <a:defRPr sz="3320">
                <a:latin typeface="Candara"/>
                <a:ea typeface="Candara"/>
                <a:cs typeface="Candara"/>
                <a:sym typeface="Candara"/>
              </a:defRPr>
            </a:pPr>
            <a:r>
              <a:rPr>
                <a:solidFill>
                  <a:srgbClr val="094167"/>
                </a:solidFill>
              </a:rPr>
              <a:t>Search the Scriptures and find living bread for the flock.</a:t>
            </a:r>
          </a:p>
          <a:p>
            <a:pPr marL="284606" indent="-284606" algn="l" defTabSz="758951">
              <a:spcBef>
                <a:spcPts val="500"/>
              </a:spcBef>
              <a:buClr>
                <a:srgbClr val="094167"/>
              </a:buClr>
              <a:buSzPct val="100000"/>
              <a:buFont typeface="Arial"/>
              <a:buChar char="•"/>
              <a:defRPr sz="3320">
                <a:latin typeface="Candara"/>
                <a:ea typeface="Candara"/>
                <a:cs typeface="Candara"/>
                <a:sym typeface="Candara"/>
              </a:defRPr>
            </a:pPr>
            <a:r>
              <a:rPr>
                <a:solidFill>
                  <a:srgbClr val="094167"/>
                </a:solidFill>
              </a:rPr>
              <a:t>Pray and have communion with God, who is the only one that can equip and guide in this important work.</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2">
                                            <p:bg/>
                                          </p:spTgt>
                                        </p:tgtEl>
                                        <p:attrNameLst>
                                          <p:attrName>style.visibility</p:attrName>
                                        </p:attrNameLst>
                                      </p:cBhvr>
                                      <p:to>
                                        <p:strVal val="visible"/>
                                      </p:to>
                                    </p:set>
                                    <p:animEffect transition="in" filter="dissolve">
                                      <p:cBhvr>
                                        <p:cTn id="7" dur="500"/>
                                        <p:tgtEl>
                                          <p:spTgt spid="142">
                                            <p:bg/>
                                          </p:spTgt>
                                        </p:tgtEl>
                                      </p:cBhvr>
                                    </p:animEffect>
                                  </p:childTnLst>
                                </p:cTn>
                              </p:par>
                              <p:par>
                                <p:cTn id="8" presetID="9" presetClass="entr" presetSubtype="0" fill="hold" grpId="1" nodeType="withEffect">
                                  <p:stCondLst>
                                    <p:cond delay="0"/>
                                  </p:stCondLst>
                                  <p:iterate>
                                    <p:tmAbs val="0"/>
                                  </p:iterate>
                                  <p:childTnLst>
                                    <p:set>
                                      <p:cBhvr>
                                        <p:cTn id="9" fill="hold"/>
                                        <p:tgtEl>
                                          <p:spTgt spid="142">
                                            <p:txEl>
                                              <p:pRg st="0" end="0"/>
                                            </p:txEl>
                                          </p:spTgt>
                                        </p:tgtEl>
                                        <p:attrNameLst>
                                          <p:attrName>style.visibility</p:attrName>
                                        </p:attrNameLst>
                                      </p:cBhvr>
                                      <p:to>
                                        <p:strVal val="visible"/>
                                      </p:to>
                                    </p:set>
                                    <p:animEffect transition="in" filter="dissolve">
                                      <p:cBhvr>
                                        <p:cTn id="10" dur="500"/>
                                        <p:tgtEl>
                                          <p:spTgt spid="1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42">
                                            <p:txEl>
                                              <p:pRg st="1" end="1"/>
                                            </p:txEl>
                                          </p:spTgt>
                                        </p:tgtEl>
                                        <p:attrNameLst>
                                          <p:attrName>style.visibility</p:attrName>
                                        </p:attrNameLst>
                                      </p:cBhvr>
                                      <p:to>
                                        <p:strVal val="visible"/>
                                      </p:to>
                                    </p:set>
                                    <p:animEffect transition="in" filter="dissolve">
                                      <p:cBhvr>
                                        <p:cTn id="15" dur="500"/>
                                        <p:tgtEl>
                                          <p:spTgt spid="1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42">
                                            <p:txEl>
                                              <p:pRg st="2" end="2"/>
                                            </p:txEl>
                                          </p:spTgt>
                                        </p:tgtEl>
                                        <p:attrNameLst>
                                          <p:attrName>style.visibility</p:attrName>
                                        </p:attrNameLst>
                                      </p:cBhvr>
                                      <p:to>
                                        <p:strVal val="visible"/>
                                      </p:to>
                                    </p:set>
                                    <p:animEffect transition="in" filter="dissolve">
                                      <p:cBhvr>
                                        <p:cTn id="20" dur="500"/>
                                        <p:tgtEl>
                                          <p:spTgt spid="1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asted-image.pdf"/>
          <p:cNvPicPr>
            <a:picLocks noChangeAspect="1"/>
          </p:cNvPicPr>
          <p:nvPr/>
        </p:nvPicPr>
        <p:blipFill>
          <a:blip r:embed="rId2"/>
          <a:stretch>
            <a:fillRect/>
          </a:stretch>
        </p:blipFill>
        <p:spPr>
          <a:xfrm>
            <a:off x="0" y="0"/>
            <a:ext cx="9144000" cy="6858000"/>
          </a:xfrm>
          <a:prstGeom prst="rect">
            <a:avLst/>
          </a:prstGeom>
          <a:ln w="3175">
            <a:miter lim="400000"/>
          </a:ln>
        </p:spPr>
      </p:pic>
      <p:sp>
        <p:nvSpPr>
          <p:cNvPr id="155" name="Shape 155"/>
          <p:cNvSpPr>
            <a:spLocks noGrp="1"/>
          </p:cNvSpPr>
          <p:nvPr>
            <p:ph type="title"/>
          </p:nvPr>
        </p:nvSpPr>
        <p:spPr>
          <a:xfrm>
            <a:off x="1091852" y="2048457"/>
            <a:ext cx="6960296" cy="3065886"/>
          </a:xfrm>
          <a:prstGeom prst="rect">
            <a:avLst/>
          </a:prstGeom>
        </p:spPr>
        <p:txBody>
          <a:bodyPr lIns="0" tIns="0" rIns="0" bIns="0" anchor="t"/>
          <a:lstStyle>
            <a:lvl1pPr marL="800100" indent="-800100" algn="l" defTabSz="786383">
              <a:defRPr sz="5000" b="1">
                <a:solidFill>
                  <a:srgbClr val="5D2779"/>
                </a:solidFill>
                <a:effectLst>
                  <a:outerShdw blurRad="38100" dist="32766" dir="2700000" rotWithShape="0">
                    <a:srgbClr val="000000">
                      <a:alpha val="43137"/>
                    </a:srgbClr>
                  </a:outerShdw>
                </a:effectLst>
                <a:latin typeface="Candara"/>
                <a:ea typeface="Candara"/>
                <a:cs typeface="Candara"/>
                <a:sym typeface="Candara"/>
              </a:defRPr>
            </a:lvl1pPr>
          </a:lstStyle>
          <a:p>
            <a:pPr>
              <a:defRPr b="0">
                <a:solidFill>
                  <a:srgbClr val="000000"/>
                </a:solidFill>
                <a:effectLst/>
              </a:defRPr>
            </a:pPr>
            <a:r>
              <a:rPr b="1">
                <a:solidFill>
                  <a:srgbClr val="5D2779"/>
                </a:solidFill>
                <a:effectLst>
                  <a:outerShdw blurRad="38100" dist="32766" dir="2700000" rotWithShape="0">
                    <a:srgbClr val="000000">
                      <a:alpha val="43137"/>
                    </a:srgbClr>
                  </a:outerShdw>
                </a:effectLst>
              </a:rPr>
              <a:t>II. Elders are persons who come daily before God</a:t>
            </a:r>
          </a:p>
        </p:txBody>
      </p:sp>
    </p:spTree>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a:ea typeface="Avenir"/>
            <a:cs typeface="Avenir"/>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TotalTime>
  <Words>1231</Words>
  <Application>Microsoft Macintosh PowerPoint</Application>
  <PresentationFormat>On-screen Show (4:3)</PresentationFormat>
  <Paragraphs>122</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Avenir</vt:lpstr>
      <vt:lpstr>Candara</vt:lpstr>
      <vt:lpstr>Helvetica Light</vt:lpstr>
      <vt:lpstr>Helvetica Neue</vt:lpstr>
      <vt:lpstr>Default</vt:lpstr>
      <vt:lpstr>PowerPoint Presentation</vt:lpstr>
      <vt:lpstr>PowerPoint Presentation</vt:lpstr>
      <vt:lpstr>PowerPoint Presentation</vt:lpstr>
      <vt:lpstr>I. Elders should be persons who are diligent</vt:lpstr>
      <vt:lpstr>PowerPoint Presentation</vt:lpstr>
      <vt:lpstr> </vt:lpstr>
      <vt:lpstr>PowerPoint Presentation</vt:lpstr>
      <vt:lpstr>PowerPoint Presentation</vt:lpstr>
      <vt:lpstr>II. Elders are persons who come daily before God</vt:lpstr>
      <vt:lpstr>PowerPoint Presentation</vt:lpstr>
      <vt:lpstr>PowerPoint Presentation</vt:lpstr>
      <vt:lpstr>Elders present themselves to God daily in prayer, before they:</vt:lpstr>
      <vt:lpstr>PowerPoint Presentation</vt:lpstr>
      <vt:lpstr>PowerPoint Presentation</vt:lpstr>
      <vt:lpstr>PowerPoint Presentation</vt:lpstr>
      <vt:lpstr>Inspired counsel to never be forgotten</vt:lpstr>
      <vt:lpstr>PowerPoint Presentation</vt:lpstr>
      <vt:lpstr>III. Elders should be persons approved of God</vt:lpstr>
      <vt:lpstr>PowerPoint Presentation</vt:lpstr>
      <vt:lpstr>PowerPoint Presentation</vt:lpstr>
      <vt:lpstr>PowerPoint Presentation</vt:lpstr>
      <vt:lpstr>PowerPoint Presentation</vt:lpstr>
      <vt:lpstr>Thus the Bible reminds us: </vt:lpstr>
      <vt:lpstr>PowerPoint Presentation</vt:lpstr>
      <vt:lpstr>IV. Elders must be persons who have nothing for which to be ashamed </vt:lpstr>
      <vt:lpstr>PowerPoint Presentation</vt:lpstr>
      <vt:lpstr>Genuine church elders:</vt:lpstr>
      <vt:lpstr>PowerPoint Presentation</vt:lpstr>
      <vt:lpstr>PowerPoint Presentation</vt:lpstr>
      <vt:lpstr>V. Elders are persons who correctly handle the Word of Truth</vt:lpstr>
      <vt:lpstr>PowerPoint Presentation</vt:lpstr>
      <vt:lpstr>PowerPoint Presentation</vt:lpstr>
      <vt:lpstr>PowerPoint Presentation</vt:lpstr>
      <vt:lpstr>PowerPoint Presentation</vt:lpstr>
      <vt:lpstr>PowerPoint Presentation</vt:lpstr>
      <vt:lpstr>Recapitulating what we studied</vt:lpstr>
      <vt:lpstr>1. Mention at least four aspects in which elders must be diligent</vt:lpstr>
      <vt:lpstr>2. Elders must first seek God before presenting themselves to: </vt:lpstr>
      <vt:lpstr>3. Elders must be persons approved by:</vt:lpstr>
      <vt:lpstr>4. Elders should not be ashamed of:</vt:lpstr>
      <vt:lpstr>5. Elders will use the Word of Truth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Samuel Ouadjo</cp:lastModifiedBy>
  <cp:revision>6</cp:revision>
  <dcterms:modified xsi:type="dcterms:W3CDTF">2021-07-03T14:55:21Z</dcterms:modified>
</cp:coreProperties>
</file>