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thumbnail" Target="docProps/thumbnail.jpeg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extended-properties" Target="docProps/app.xml"/><Relationship Id="rId4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338" r:id="rId6"/>
    <p:sldId id="260" r:id="rId7"/>
    <p:sldId id="261" r:id="rId8"/>
    <p:sldId id="262" r:id="rId9"/>
    <p:sldId id="264" r:id="rId10"/>
    <p:sldId id="263" r:id="rId11"/>
    <p:sldId id="265" r:id="rId12"/>
    <p:sldId id="34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B2A177-5A4A-DB4C-930D-60203D3A66C3}" v="2942" dt="2026-01-09T08:37:13.0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90" autoAdjust="0"/>
    <p:restoredTop sz="94660"/>
  </p:normalViewPr>
  <p:slideViewPr>
    <p:cSldViewPr snapToGrid="0">
      <p:cViewPr varScale="1">
        <p:scale>
          <a:sx n="83" d="100"/>
          <a:sy n="83" d="100"/>
        </p:scale>
        <p:origin x="232" y="9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an Rodney" userId="202f776fa5f2eea7" providerId="LiveId" clId="{D998F1C7-9551-5C86-8788-375BA8C037D0}"/>
    <pc:docChg chg="custSel addSld delSld modSld modMainMaster">
      <pc:chgData name="Alan Rodney" userId="202f776fa5f2eea7" providerId="LiveId" clId="{D998F1C7-9551-5C86-8788-375BA8C037D0}" dt="2026-01-09T08:37:13.074" v="632" actId="14861"/>
      <pc:docMkLst>
        <pc:docMk/>
      </pc:docMkLst>
      <pc:sldChg chg="setBg">
        <pc:chgData name="Alan Rodney" userId="202f776fa5f2eea7" providerId="LiveId" clId="{D998F1C7-9551-5C86-8788-375BA8C037D0}" dt="2026-01-09T08:36:46.306" v="539"/>
        <pc:sldMkLst>
          <pc:docMk/>
          <pc:sldMk cId="3289502067" sldId="256"/>
        </pc:sldMkLst>
      </pc:sldChg>
      <pc:sldChg chg="setBg">
        <pc:chgData name="Alan Rodney" userId="202f776fa5f2eea7" providerId="LiveId" clId="{D998F1C7-9551-5C86-8788-375BA8C037D0}" dt="2026-01-09T08:36:46.306" v="539"/>
        <pc:sldMkLst>
          <pc:docMk/>
          <pc:sldMk cId="868708171" sldId="257"/>
        </pc:sldMkLst>
      </pc:sldChg>
      <pc:sldChg chg="setBg">
        <pc:chgData name="Alan Rodney" userId="202f776fa5f2eea7" providerId="LiveId" clId="{D998F1C7-9551-5C86-8788-375BA8C037D0}" dt="2026-01-09T08:36:46.306" v="539"/>
        <pc:sldMkLst>
          <pc:docMk/>
          <pc:sldMk cId="3541801020" sldId="259"/>
        </pc:sldMkLst>
      </pc:sldChg>
      <pc:sldChg chg="modSp mod setBg">
        <pc:chgData name="Alan Rodney" userId="202f776fa5f2eea7" providerId="LiveId" clId="{D998F1C7-9551-5C86-8788-375BA8C037D0}" dt="2026-01-09T08:36:46.306" v="539"/>
        <pc:sldMkLst>
          <pc:docMk/>
          <pc:sldMk cId="950126500" sldId="260"/>
        </pc:sldMkLst>
        <pc:spChg chg="mod">
          <ac:chgData name="Alan Rodney" userId="202f776fa5f2eea7" providerId="LiveId" clId="{D998F1C7-9551-5C86-8788-375BA8C037D0}" dt="2026-01-09T08:17:14.039" v="144" actId="20577"/>
          <ac:spMkLst>
            <pc:docMk/>
            <pc:sldMk cId="950126500" sldId="260"/>
            <ac:spMk id="3" creationId="{C8E530BA-8C73-B42B-090C-405873B39481}"/>
          </ac:spMkLst>
        </pc:spChg>
      </pc:sldChg>
      <pc:sldChg chg="modSp mod setBg">
        <pc:chgData name="Alan Rodney" userId="202f776fa5f2eea7" providerId="LiveId" clId="{D998F1C7-9551-5C86-8788-375BA8C037D0}" dt="2026-01-09T08:36:46.306" v="539"/>
        <pc:sldMkLst>
          <pc:docMk/>
          <pc:sldMk cId="3575114131" sldId="261"/>
        </pc:sldMkLst>
        <pc:spChg chg="mod">
          <ac:chgData name="Alan Rodney" userId="202f776fa5f2eea7" providerId="LiveId" clId="{D998F1C7-9551-5C86-8788-375BA8C037D0}" dt="2026-01-09T08:17:58.204" v="198" actId="20577"/>
          <ac:spMkLst>
            <pc:docMk/>
            <pc:sldMk cId="3575114131" sldId="261"/>
            <ac:spMk id="3" creationId="{0F037AB3-DA87-CF73-DEA9-89B302CBB9DF}"/>
          </ac:spMkLst>
        </pc:spChg>
      </pc:sldChg>
      <pc:sldChg chg="setBg">
        <pc:chgData name="Alan Rodney" userId="202f776fa5f2eea7" providerId="LiveId" clId="{D998F1C7-9551-5C86-8788-375BA8C037D0}" dt="2026-01-09T08:36:46.306" v="539"/>
        <pc:sldMkLst>
          <pc:docMk/>
          <pc:sldMk cId="2541832112" sldId="262"/>
        </pc:sldMkLst>
      </pc:sldChg>
      <pc:sldChg chg="setBg">
        <pc:chgData name="Alan Rodney" userId="202f776fa5f2eea7" providerId="LiveId" clId="{D998F1C7-9551-5C86-8788-375BA8C037D0}" dt="2026-01-09T08:36:46.306" v="539"/>
        <pc:sldMkLst>
          <pc:docMk/>
          <pc:sldMk cId="3245594726" sldId="263"/>
        </pc:sldMkLst>
      </pc:sldChg>
      <pc:sldChg chg="setBg">
        <pc:chgData name="Alan Rodney" userId="202f776fa5f2eea7" providerId="LiveId" clId="{D998F1C7-9551-5C86-8788-375BA8C037D0}" dt="2026-01-09T08:36:46.306" v="539"/>
        <pc:sldMkLst>
          <pc:docMk/>
          <pc:sldMk cId="11265105" sldId="264"/>
        </pc:sldMkLst>
      </pc:sldChg>
      <pc:sldChg chg="setBg">
        <pc:chgData name="Alan Rodney" userId="202f776fa5f2eea7" providerId="LiveId" clId="{D998F1C7-9551-5C86-8788-375BA8C037D0}" dt="2026-01-09T08:36:46.306" v="539"/>
        <pc:sldMkLst>
          <pc:docMk/>
          <pc:sldMk cId="1164595806" sldId="265"/>
        </pc:sldMkLst>
      </pc:sldChg>
      <pc:sldChg chg="modSp add mod">
        <pc:chgData name="Alan Rodney" userId="202f776fa5f2eea7" providerId="LiveId" clId="{D998F1C7-9551-5C86-8788-375BA8C037D0}" dt="2026-01-09T08:24:21.838" v="211" actId="20577"/>
        <pc:sldMkLst>
          <pc:docMk/>
          <pc:sldMk cId="2070447515" sldId="338"/>
        </pc:sldMkLst>
        <pc:spChg chg="mod">
          <ac:chgData name="Alan Rodney" userId="202f776fa5f2eea7" providerId="LiveId" clId="{D998F1C7-9551-5C86-8788-375BA8C037D0}" dt="2026-01-09T08:22:55.291" v="202" actId="1076"/>
          <ac:spMkLst>
            <pc:docMk/>
            <pc:sldMk cId="2070447515" sldId="338"/>
            <ac:spMk id="2" creationId="{98C7C186-7E2F-8744-6D73-1564DD5F2234}"/>
          </ac:spMkLst>
        </pc:spChg>
        <pc:spChg chg="mod">
          <ac:chgData name="Alan Rodney" userId="202f776fa5f2eea7" providerId="LiveId" clId="{D998F1C7-9551-5C86-8788-375BA8C037D0}" dt="2026-01-09T08:23:42.778" v="209" actId="20577"/>
          <ac:spMkLst>
            <pc:docMk/>
            <pc:sldMk cId="2070447515" sldId="338"/>
            <ac:spMk id="3" creationId="{1987E654-F303-1D8C-D8A5-B76188DCD9A8}"/>
          </ac:spMkLst>
        </pc:spChg>
        <pc:spChg chg="mod">
          <ac:chgData name="Alan Rodney" userId="202f776fa5f2eea7" providerId="LiveId" clId="{D998F1C7-9551-5C86-8788-375BA8C037D0}" dt="2026-01-09T08:24:21.838" v="211" actId="20577"/>
          <ac:spMkLst>
            <pc:docMk/>
            <pc:sldMk cId="2070447515" sldId="338"/>
            <ac:spMk id="4" creationId="{17D0B062-C7A5-DE63-901B-19AE679BC3F3}"/>
          </ac:spMkLst>
        </pc:spChg>
      </pc:sldChg>
      <pc:sldChg chg="new del">
        <pc:chgData name="Alan Rodney" userId="202f776fa5f2eea7" providerId="LiveId" clId="{D998F1C7-9551-5C86-8788-375BA8C037D0}" dt="2026-01-09T08:33:56.743" v="245" actId="2696"/>
        <pc:sldMkLst>
          <pc:docMk/>
          <pc:sldMk cId="200585008" sldId="339"/>
        </pc:sldMkLst>
      </pc:sldChg>
      <pc:sldChg chg="addSp modSp new mod setBg">
        <pc:chgData name="Alan Rodney" userId="202f776fa5f2eea7" providerId="LiveId" clId="{D998F1C7-9551-5C86-8788-375BA8C037D0}" dt="2026-01-09T08:37:13.074" v="632" actId="14861"/>
        <pc:sldMkLst>
          <pc:docMk/>
          <pc:sldMk cId="3616679570" sldId="340"/>
        </pc:sldMkLst>
        <pc:spChg chg="add mod">
          <ac:chgData name="Alan Rodney" userId="202f776fa5f2eea7" providerId="LiveId" clId="{D998F1C7-9551-5C86-8788-375BA8C037D0}" dt="2026-01-09T08:33:53.523" v="244" actId="1076"/>
          <ac:spMkLst>
            <pc:docMk/>
            <pc:sldMk cId="3616679570" sldId="340"/>
            <ac:spMk id="2" creationId="{06961D06-D467-FE33-2792-BC1862CD3E60}"/>
          </ac:spMkLst>
        </pc:spChg>
        <pc:picChg chg="add mod">
          <ac:chgData name="Alan Rodney" userId="202f776fa5f2eea7" providerId="LiveId" clId="{D998F1C7-9551-5C86-8788-375BA8C037D0}" dt="2026-01-09T08:37:13.074" v="632" actId="14861"/>
          <ac:picMkLst>
            <pc:docMk/>
            <pc:sldMk cId="3616679570" sldId="340"/>
            <ac:picMk id="1026" creationId="{534EACD5-3C5E-42C2-4B5B-CC27BDDA208B}"/>
          </ac:picMkLst>
        </pc:picChg>
      </pc:sldChg>
      <pc:sldMasterChg chg="setBg modSldLayout">
        <pc:chgData name="Alan Rodney" userId="202f776fa5f2eea7" providerId="LiveId" clId="{D998F1C7-9551-5C86-8788-375BA8C037D0}" dt="2026-01-09T08:36:46.306" v="539"/>
        <pc:sldMasterMkLst>
          <pc:docMk/>
          <pc:sldMasterMk cId="1544708290" sldId="2147483648"/>
        </pc:sldMasterMkLst>
        <pc:sldLayoutChg chg="setBg">
          <pc:chgData name="Alan Rodney" userId="202f776fa5f2eea7" providerId="LiveId" clId="{D998F1C7-9551-5C86-8788-375BA8C037D0}" dt="2026-01-09T08:36:46.306" v="539"/>
          <pc:sldLayoutMkLst>
            <pc:docMk/>
            <pc:sldMasterMk cId="1544708290" sldId="2147483648"/>
            <pc:sldLayoutMk cId="2840304246" sldId="2147483649"/>
          </pc:sldLayoutMkLst>
        </pc:sldLayoutChg>
        <pc:sldLayoutChg chg="setBg">
          <pc:chgData name="Alan Rodney" userId="202f776fa5f2eea7" providerId="LiveId" clId="{D998F1C7-9551-5C86-8788-375BA8C037D0}" dt="2026-01-09T08:36:46.306" v="539"/>
          <pc:sldLayoutMkLst>
            <pc:docMk/>
            <pc:sldMasterMk cId="1544708290" sldId="2147483648"/>
            <pc:sldLayoutMk cId="1846750166" sldId="2147483650"/>
          </pc:sldLayoutMkLst>
        </pc:sldLayoutChg>
        <pc:sldLayoutChg chg="setBg">
          <pc:chgData name="Alan Rodney" userId="202f776fa5f2eea7" providerId="LiveId" clId="{D998F1C7-9551-5C86-8788-375BA8C037D0}" dt="2026-01-09T08:36:46.306" v="539"/>
          <pc:sldLayoutMkLst>
            <pc:docMk/>
            <pc:sldMasterMk cId="1544708290" sldId="2147483648"/>
            <pc:sldLayoutMk cId="1246684546" sldId="2147483651"/>
          </pc:sldLayoutMkLst>
        </pc:sldLayoutChg>
        <pc:sldLayoutChg chg="setBg">
          <pc:chgData name="Alan Rodney" userId="202f776fa5f2eea7" providerId="LiveId" clId="{D998F1C7-9551-5C86-8788-375BA8C037D0}" dt="2026-01-09T08:36:46.306" v="539"/>
          <pc:sldLayoutMkLst>
            <pc:docMk/>
            <pc:sldMasterMk cId="1544708290" sldId="2147483648"/>
            <pc:sldLayoutMk cId="281635952" sldId="2147483652"/>
          </pc:sldLayoutMkLst>
        </pc:sldLayoutChg>
        <pc:sldLayoutChg chg="setBg">
          <pc:chgData name="Alan Rodney" userId="202f776fa5f2eea7" providerId="LiveId" clId="{D998F1C7-9551-5C86-8788-375BA8C037D0}" dt="2026-01-09T08:36:46.306" v="539"/>
          <pc:sldLayoutMkLst>
            <pc:docMk/>
            <pc:sldMasterMk cId="1544708290" sldId="2147483648"/>
            <pc:sldLayoutMk cId="3658907622" sldId="2147483653"/>
          </pc:sldLayoutMkLst>
        </pc:sldLayoutChg>
        <pc:sldLayoutChg chg="setBg">
          <pc:chgData name="Alan Rodney" userId="202f776fa5f2eea7" providerId="LiveId" clId="{D998F1C7-9551-5C86-8788-375BA8C037D0}" dt="2026-01-09T08:36:46.306" v="539"/>
          <pc:sldLayoutMkLst>
            <pc:docMk/>
            <pc:sldMasterMk cId="1544708290" sldId="2147483648"/>
            <pc:sldLayoutMk cId="1202566364" sldId="2147483654"/>
          </pc:sldLayoutMkLst>
        </pc:sldLayoutChg>
        <pc:sldLayoutChg chg="setBg">
          <pc:chgData name="Alan Rodney" userId="202f776fa5f2eea7" providerId="LiveId" clId="{D998F1C7-9551-5C86-8788-375BA8C037D0}" dt="2026-01-09T08:36:46.306" v="539"/>
          <pc:sldLayoutMkLst>
            <pc:docMk/>
            <pc:sldMasterMk cId="1544708290" sldId="2147483648"/>
            <pc:sldLayoutMk cId="2952944203" sldId="2147483655"/>
          </pc:sldLayoutMkLst>
        </pc:sldLayoutChg>
        <pc:sldLayoutChg chg="setBg">
          <pc:chgData name="Alan Rodney" userId="202f776fa5f2eea7" providerId="LiveId" clId="{D998F1C7-9551-5C86-8788-375BA8C037D0}" dt="2026-01-09T08:36:46.306" v="539"/>
          <pc:sldLayoutMkLst>
            <pc:docMk/>
            <pc:sldMasterMk cId="1544708290" sldId="2147483648"/>
            <pc:sldLayoutMk cId="1998441642" sldId="2147483656"/>
          </pc:sldLayoutMkLst>
        </pc:sldLayoutChg>
        <pc:sldLayoutChg chg="setBg">
          <pc:chgData name="Alan Rodney" userId="202f776fa5f2eea7" providerId="LiveId" clId="{D998F1C7-9551-5C86-8788-375BA8C037D0}" dt="2026-01-09T08:36:46.306" v="539"/>
          <pc:sldLayoutMkLst>
            <pc:docMk/>
            <pc:sldMasterMk cId="1544708290" sldId="2147483648"/>
            <pc:sldLayoutMk cId="738640060" sldId="2147483657"/>
          </pc:sldLayoutMkLst>
        </pc:sldLayoutChg>
        <pc:sldLayoutChg chg="setBg">
          <pc:chgData name="Alan Rodney" userId="202f776fa5f2eea7" providerId="LiveId" clId="{D998F1C7-9551-5C86-8788-375BA8C037D0}" dt="2026-01-09T08:36:46.306" v="539"/>
          <pc:sldLayoutMkLst>
            <pc:docMk/>
            <pc:sldMasterMk cId="1544708290" sldId="2147483648"/>
            <pc:sldLayoutMk cId="759527858" sldId="2147483658"/>
          </pc:sldLayoutMkLst>
        </pc:sldLayoutChg>
        <pc:sldLayoutChg chg="setBg">
          <pc:chgData name="Alan Rodney" userId="202f776fa5f2eea7" providerId="LiveId" clId="{D998F1C7-9551-5C86-8788-375BA8C037D0}" dt="2026-01-09T08:36:46.306" v="539"/>
          <pc:sldLayoutMkLst>
            <pc:docMk/>
            <pc:sldMasterMk cId="1544708290" sldId="2147483648"/>
            <pc:sldLayoutMk cId="569264540" sldId="2147483659"/>
          </pc:sldLayoutMkLst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A84019-3CDF-A45D-DED3-1DF313EB2DF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67CAE9-F6C3-335C-51B4-DF38A944C8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4B8464-D496-559A-FF6C-8CB32D62E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CF0B-650E-47A8-8F4B-0C61DDFEE844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7F9B01-5A5C-681F-82FE-D160C42BA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A764D6-0225-A56A-B19C-0BD9EA8A0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1E82-138C-4FB1-B030-CF8506996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0304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F8BE0D-5421-902B-92AB-1743427EE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FA6D2-5D40-D224-B0F8-5D89B9C090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7EA821-8F59-9BDA-FB09-90A4C52B7B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CF0B-650E-47A8-8F4B-0C61DDFEE844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4BB411-1896-08EF-0934-E09C875949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8E72C6-0080-BED6-5899-7C268CEE2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1E82-138C-4FB1-B030-CF8506996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95278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8E1F7A-3085-47FD-C48A-B1D16EBFE30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EA12D88-99FD-F308-E5F6-1A0EFBE60B8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0A3A02-CF6A-491A-DDC3-70AB9DCE1E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CF0B-650E-47A8-8F4B-0C61DDFEE844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E1C73F3-0C7E-6551-AA9B-73F7A0487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99716F-2559-DF4B-FD98-F4A78AD663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1E82-138C-4FB1-B030-CF8506996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69264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F2E5DC-39EB-2316-53F1-1CC4C06DD1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F2C1A1-E7BA-9B49-340D-544BD56794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76190D-CC06-E875-3346-5918A616C4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CF0B-650E-47A8-8F4B-0C61DDFEE844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26C17B-F76D-4AE0-3CB7-2B12DCC14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B775D6-0D13-F278-06C2-CFB779976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1E82-138C-4FB1-B030-CF8506996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67501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BD406-804D-8CF8-38DD-D1C981C9E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3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FFED3D-6BB0-F771-B415-FDD6DCC875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3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82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97A7E8-3DF2-D27E-0DCF-D6A18DEA9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CF0B-650E-47A8-8F4B-0C61DDFEE844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FA4BFA-3277-A423-9532-8AEEBDBB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940291-F8B6-AE5F-342A-17D7D724F4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1E82-138C-4FB1-B030-CF8506996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6684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F7B5C8-3E9E-CD9C-AF13-720F4F5E5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27DDDD-13DB-C0C4-000F-C5A94EABF9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9977C5A-C7BA-E0B5-8315-CFEC1D9192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D960E0-2523-A7BB-E58F-0AA1AC79D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CF0B-650E-47A8-8F4B-0C61DDFEE844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ACE362-8224-904B-C306-B5B33BDEC8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834548-5B36-98F1-613A-CF4E083B48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1E82-138C-4FB1-B030-CF8506996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635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4DEB3-B838-3B3D-B9C0-41E4561A01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CD66EA-7FF8-DD44-D854-BCBE6EA2B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025148-992F-EB5F-9A89-F2FEEDE13C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91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8D2F80-FAA9-B42B-73F1-570780AC788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883CA5-798B-D5B9-4A78-00E1A77AD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D28F9B3-3399-27B9-5115-BA5F26CA42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CF0B-650E-47A8-8F4B-0C61DDFEE844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24A40C3-80E6-5F91-F92A-7824CD721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AAC4D6-0872-8A4B-DEEC-658A44B17C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1E82-138C-4FB1-B030-CF8506996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89076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192239-EEFF-3A65-0CD3-9992732B4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595DEC-6233-677E-624E-58AC6C03DC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CF0B-650E-47A8-8F4B-0C61DDFEE844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17F550-7086-A261-AFD6-9CB6FBEA4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4B8001A-F414-AFA8-F5CB-8168441270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1E82-138C-4FB1-B030-CF8506996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25663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8B40AC-8FEB-3DE2-467B-46A456D734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CF0B-650E-47A8-8F4B-0C61DDFEE844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67F6490-5AE0-CF70-9882-DFC9575DBC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11C094-7D9B-9068-D3C2-1E5EDA4CE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1E82-138C-4FB1-B030-CF8506996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944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A16611-BF9A-8387-5B6D-286D42A23A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9AB596-5C44-413D-6C6E-1EF80D6B78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C1BB96-8DA7-8469-A4C4-12D2B419064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D5E296-346E-3CBE-0334-80E751E46C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CF0B-650E-47A8-8F4B-0C61DDFEE844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05FB08-AE08-BBE6-FD96-26441016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6B61B86-C0AE-5527-A5EC-DCCFEB1EFC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1E82-138C-4FB1-B030-CF8506996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8441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816971-E70F-B4DC-D688-246381797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A7EBF13-DA2E-3D3E-A703-82E69657E1D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90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99C3018-8593-9545-D77A-C38B90FE8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1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207CBC7-6EC9-56C3-31DB-CF43F71A77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9CF0B-650E-47A8-8F4B-0C61DDFEE844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7A0A3E-A91B-D95F-1977-93A899ADBF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763D8-019D-3E43-2E25-5A8996564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61E82-138C-4FB1-B030-CF8506996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86400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22573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5CF57D1-F410-E931-9E51-148940AC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4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3C8EEF-5153-5C82-5D1E-CDF42A97F1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4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B453E0-82DD-7732-F03F-F9FF6460B5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C89CF0B-650E-47A8-8F4B-0C61DDFEE844}" type="datetimeFigureOut">
              <a:rPr lang="en-GB" smtClean="0"/>
              <a:t>09/01/2026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A197BD-3B3A-52B9-ECEB-1400550C114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4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36E7D6-8C3A-1CE1-56DA-6C6AFB5016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D161E82-138C-4FB1-B030-CF850699657B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470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311327&amp;picture=church-buildin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Closeup of a hand holding a key with a house dongle">
            <a:extLst>
              <a:ext uri="{FF2B5EF4-FFF2-40B4-BE49-F238E27FC236}">
                <a16:creationId xmlns:a16="http://schemas.microsoft.com/office/drawing/2014/main" id="{C5A47438-E658-44C3-6134-AA444E3F88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2522358" y="10"/>
            <a:ext cx="9669642" cy="6857990"/>
          </a:xfrm>
          <a:prstGeom prst="rect">
            <a:avLst/>
          </a:pr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178FB36B-5BFE-42CA-BC60-1115E0D95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1B3DFF9-9DC1-3DB5-42E0-63EDD6C4D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52228" y="743447"/>
            <a:ext cx="3973385" cy="3692028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52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Buying a Property</a:t>
            </a:r>
            <a:br>
              <a:rPr lang="en-GB" sz="52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52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Step-by-Step Guide</a:t>
            </a:r>
            <a:br>
              <a:rPr lang="en-GB" sz="5200" b="1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5200"/>
          </a:p>
        </p:txBody>
      </p:sp>
    </p:spTree>
    <p:extLst>
      <p:ext uri="{BB962C8B-B14F-4D97-AF65-F5344CB8AC3E}">
        <p14:creationId xmlns:p14="http://schemas.microsoft.com/office/powerpoint/2010/main" val="3289502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1" name="Rectangle 6150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53" name="Rectangle 6152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8F50D-BD6B-812D-5AC9-53B19F09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Finding a Property</a:t>
            </a:r>
          </a:p>
        </p:txBody>
      </p:sp>
      <p:pic>
        <p:nvPicPr>
          <p:cNvPr id="7170" name="Picture 2" descr="Wood Green Community Church - Opening ...">
            <a:extLst>
              <a:ext uri="{FF2B5EF4-FFF2-40B4-BE49-F238E27FC236}">
                <a16:creationId xmlns:a16="http://schemas.microsoft.com/office/drawing/2014/main" id="{4AFF87BE-5BD8-0A7E-E5A6-A328079A0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2068" y="44119"/>
            <a:ext cx="9096883" cy="6813881"/>
          </a:xfrm>
          <a:prstGeom prst="rect">
            <a:avLst/>
          </a:prstGeom>
          <a:noFill/>
          <a:effectLst>
            <a:softEdge rad="958878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AF7D9-3FC0-3453-6D97-41F14F598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95884"/>
            <a:ext cx="3822189" cy="3742762"/>
          </a:xfrm>
        </p:spPr>
        <p:txBody>
          <a:bodyPr>
            <a:noAutofit/>
          </a:bodyPr>
          <a:lstStyle/>
          <a:p>
            <a:r>
              <a:rPr lang="en-GB" sz="1600" dirty="0"/>
              <a:t>Time Consuming – limited supply</a:t>
            </a:r>
          </a:p>
          <a:p>
            <a:r>
              <a:rPr lang="en-GB" sz="1600" dirty="0"/>
              <a:t>Location is key</a:t>
            </a:r>
          </a:p>
          <a:p>
            <a:r>
              <a:rPr lang="en-GB" sz="1600" dirty="0"/>
              <a:t>Size of Property</a:t>
            </a:r>
          </a:p>
          <a:p>
            <a:pPr lvl="1"/>
            <a:r>
              <a:rPr lang="en-GB" sz="1600" dirty="0"/>
              <a:t>1 member = 10sq Ft of Space</a:t>
            </a:r>
          </a:p>
          <a:p>
            <a:r>
              <a:rPr lang="en-GB" sz="1600" dirty="0"/>
              <a:t>Local Estate Agents</a:t>
            </a:r>
          </a:p>
          <a:p>
            <a:r>
              <a:rPr lang="en-GB" sz="1600" dirty="0"/>
              <a:t>Specialists Agents</a:t>
            </a:r>
          </a:p>
          <a:p>
            <a:r>
              <a:rPr lang="en-GB" sz="1600" dirty="0"/>
              <a:t>Internet – Rightmove, etc</a:t>
            </a:r>
          </a:p>
          <a:p>
            <a:r>
              <a:rPr lang="en-GB" sz="1600" dirty="0"/>
              <a:t>Contacts with local people</a:t>
            </a:r>
          </a:p>
          <a:p>
            <a:r>
              <a:rPr lang="en-GB" sz="1600" dirty="0"/>
              <a:t>Non-Traditional Spaces</a:t>
            </a:r>
          </a:p>
          <a:p>
            <a:pPr lvl="1"/>
            <a:r>
              <a:rPr lang="en-GB" sz="1600" dirty="0"/>
              <a:t>Community Centres</a:t>
            </a:r>
          </a:p>
          <a:p>
            <a:pPr lvl="1"/>
            <a:r>
              <a:rPr lang="en-GB" sz="1600" dirty="0"/>
              <a:t>Gyms</a:t>
            </a:r>
          </a:p>
          <a:p>
            <a:pPr lvl="1"/>
            <a:r>
              <a:rPr lang="en-GB" sz="1600" dirty="0"/>
              <a:t>Local Medical Centres</a:t>
            </a:r>
          </a:p>
          <a:p>
            <a:pPr lvl="1"/>
            <a:r>
              <a:rPr lang="en-GB" sz="1600" dirty="0"/>
              <a:t>Warehouses etc</a:t>
            </a:r>
          </a:p>
          <a:p>
            <a:pPr lvl="1"/>
            <a:r>
              <a:rPr lang="en-GB" sz="1600" dirty="0"/>
              <a:t>Need to consider Change of Use requirement</a:t>
            </a:r>
          </a:p>
        </p:txBody>
      </p:sp>
    </p:spTree>
    <p:extLst>
      <p:ext uri="{BB962C8B-B14F-4D97-AF65-F5344CB8AC3E}">
        <p14:creationId xmlns:p14="http://schemas.microsoft.com/office/powerpoint/2010/main" val="324559472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75" name="Rectangle 7174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77" name="Rectangle 7176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A370FF5-9E3C-EA37-E2CF-8D919D17BA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 dirty="0"/>
              <a:t>SEC Central Office</a:t>
            </a:r>
          </a:p>
        </p:txBody>
      </p:sp>
      <p:pic>
        <p:nvPicPr>
          <p:cNvPr id="8194" name="Picture 2" descr="St Albans Seventh-day Adventist Church ...">
            <a:extLst>
              <a:ext uri="{FF2B5EF4-FFF2-40B4-BE49-F238E27FC236}">
                <a16:creationId xmlns:a16="http://schemas.microsoft.com/office/drawing/2014/main" id="{8CF43AC2-D585-850F-07BF-4C781EC586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6183" y="0"/>
            <a:ext cx="8929028" cy="6662429"/>
          </a:xfrm>
          <a:prstGeom prst="rect">
            <a:avLst/>
          </a:prstGeom>
          <a:noFill/>
          <a:effectLst>
            <a:softEdge rad="1186429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15ED9-4295-ECB5-14D1-A3C386D6D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279" y="1951089"/>
            <a:ext cx="4803059" cy="4541786"/>
          </a:xfrm>
        </p:spPr>
        <p:txBody>
          <a:bodyPr>
            <a:normAutofit fontScale="92500"/>
          </a:bodyPr>
          <a:lstStyle/>
          <a:p>
            <a:r>
              <a:rPr lang="en-GB" sz="2100" dirty="0"/>
              <a:t>All Potential Purchases must go through SEC Central Office</a:t>
            </a:r>
          </a:p>
          <a:p>
            <a:r>
              <a:rPr lang="en-GB" sz="2100" dirty="0"/>
              <a:t>Initial Property Assessment</a:t>
            </a:r>
          </a:p>
          <a:p>
            <a:r>
              <a:rPr lang="en-GB" sz="2100" dirty="0"/>
              <a:t>Initial Financial Assessment</a:t>
            </a:r>
          </a:p>
          <a:p>
            <a:r>
              <a:rPr lang="en-GB" sz="2100" dirty="0"/>
              <a:t>Arranging Viewing dates &amp; times with agents</a:t>
            </a:r>
          </a:p>
          <a:p>
            <a:r>
              <a:rPr lang="en-GB" sz="2100" dirty="0"/>
              <a:t>Presentation of Proposal to SEC OffCom</a:t>
            </a:r>
          </a:p>
          <a:p>
            <a:r>
              <a:rPr lang="en-GB" sz="2100" dirty="0"/>
              <a:t>Making Conditional Offer for the Property</a:t>
            </a:r>
          </a:p>
          <a:p>
            <a:r>
              <a:rPr lang="en-GB" sz="2100" dirty="0"/>
              <a:t>Arranging of Surveys &amp; Valuations</a:t>
            </a:r>
          </a:p>
          <a:p>
            <a:r>
              <a:rPr lang="en-GB" sz="2100" dirty="0"/>
              <a:t>Presentation to SEC Exec Committee &amp; SDAA</a:t>
            </a:r>
          </a:p>
          <a:p>
            <a:r>
              <a:rPr lang="en-GB" sz="2100" dirty="0"/>
              <a:t>Once Approved – passed to solicitors to complete legal work</a:t>
            </a:r>
          </a:p>
          <a:p>
            <a:pPr marL="0" indent="0">
              <a:buNone/>
            </a:pPr>
            <a:endParaRPr lang="en-GB" sz="1400" dirty="0"/>
          </a:p>
        </p:txBody>
      </p:sp>
    </p:spTree>
    <p:extLst>
      <p:ext uri="{BB962C8B-B14F-4D97-AF65-F5344CB8AC3E}">
        <p14:creationId xmlns:p14="http://schemas.microsoft.com/office/powerpoint/2010/main" val="1164595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A Brief History Of Westminster Abbey ...">
            <a:extLst>
              <a:ext uri="{FF2B5EF4-FFF2-40B4-BE49-F238E27FC236}">
                <a16:creationId xmlns:a16="http://schemas.microsoft.com/office/drawing/2014/main" id="{534EACD5-3C5E-42C2-4B5B-CC27BDDA20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403" y="61458"/>
            <a:ext cx="10213383" cy="6796542"/>
          </a:xfrm>
          <a:prstGeom prst="rect">
            <a:avLst/>
          </a:prstGeom>
          <a:noFill/>
          <a:effectLst>
            <a:outerShdw blurRad="50800" dist="50800" dir="5400000" algn="ctr" rotWithShape="0">
              <a:srgbClr val="000000">
                <a:alpha val="15868"/>
              </a:srgbClr>
            </a:outerShdw>
            <a:softEdge rad="428918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6961D06-D467-FE33-2792-BC1862CD3E60}"/>
              </a:ext>
            </a:extLst>
          </p:cNvPr>
          <p:cNvSpPr txBox="1"/>
          <p:nvPr/>
        </p:nvSpPr>
        <p:spPr>
          <a:xfrm>
            <a:off x="2818631" y="1675073"/>
            <a:ext cx="7758752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900" dirty="0"/>
              <a:t>Q &amp; A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166795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FD1713-7381-D5C4-4FAD-84A1E75959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7" cy="1014985"/>
          </a:xfrm>
        </p:spPr>
        <p:txBody>
          <a:bodyPr vert="horz" lIns="91440" tIns="45721" rIns="91440" bIns="45721" rtlCol="0" anchor="b">
            <a:normAutofit/>
          </a:bodyPr>
          <a:lstStyle/>
          <a:p>
            <a:r>
              <a:rPr lang="en-US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Religious Property Owners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3"/>
            <a:ext cx="10451593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7"/>
            <a:ext cx="1873458" cy="1098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F2C0A3-54D7-91EC-1DC8-639FA8519AA2}"/>
              </a:ext>
            </a:extLst>
          </p:cNvPr>
          <p:cNvSpPr>
            <a:spLocks/>
          </p:cNvSpPr>
          <p:nvPr/>
        </p:nvSpPr>
        <p:spPr>
          <a:xfrm>
            <a:off x="1064609" y="1926268"/>
            <a:ext cx="4958473" cy="41639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68692">
              <a:spcAft>
                <a:spcPts val="601"/>
              </a:spcAft>
            </a:pPr>
            <a:r>
              <a:rPr lang="en-GB" sz="1710"/>
              <a:t>Church of England – No 1</a:t>
            </a:r>
          </a:p>
          <a:p>
            <a:pPr defTabSz="868692">
              <a:spcAft>
                <a:spcPts val="601"/>
              </a:spcAft>
            </a:pPr>
            <a:r>
              <a:rPr lang="en-GB" sz="1710"/>
              <a:t>Catholic Church – No 2</a:t>
            </a:r>
          </a:p>
          <a:p>
            <a:pPr defTabSz="868692">
              <a:spcAft>
                <a:spcPts val="601"/>
              </a:spcAft>
            </a:pPr>
            <a:r>
              <a:rPr lang="en-GB" sz="1710"/>
              <a:t>Methodist Church</a:t>
            </a:r>
          </a:p>
          <a:p>
            <a:pPr defTabSz="868692">
              <a:spcAft>
                <a:spcPts val="601"/>
              </a:spcAft>
            </a:pPr>
            <a:r>
              <a:rPr lang="en-GB" sz="1710"/>
              <a:t>United Reform Church</a:t>
            </a:r>
          </a:p>
          <a:p>
            <a:pPr defTabSz="868692">
              <a:spcAft>
                <a:spcPts val="601"/>
              </a:spcAft>
            </a:pPr>
            <a:r>
              <a:rPr lang="en-GB" sz="1710"/>
              <a:t>Baptist Church</a:t>
            </a:r>
          </a:p>
          <a:p>
            <a:pPr defTabSz="868692">
              <a:spcAft>
                <a:spcPts val="601"/>
              </a:spcAft>
            </a:pPr>
            <a:r>
              <a:rPr lang="en-GB" sz="1710"/>
              <a:t>Pentecostal Church</a:t>
            </a:r>
          </a:p>
          <a:p>
            <a:pPr defTabSz="868692">
              <a:spcAft>
                <a:spcPts val="601"/>
              </a:spcAft>
            </a:pPr>
            <a:r>
              <a:rPr lang="en-GB" sz="1710"/>
              <a:t>Jehovah Witness</a:t>
            </a:r>
          </a:p>
          <a:p>
            <a:pPr defTabSz="868692">
              <a:spcAft>
                <a:spcPts val="601"/>
              </a:spcAft>
            </a:pPr>
            <a:r>
              <a:rPr lang="en-GB" sz="1710"/>
              <a:t>Muslim</a:t>
            </a:r>
          </a:p>
          <a:p>
            <a:pPr defTabSz="868692">
              <a:spcAft>
                <a:spcPts val="601"/>
              </a:spcAft>
            </a:pPr>
            <a:r>
              <a:rPr lang="en-GB" sz="1710"/>
              <a:t>Hindu</a:t>
            </a:r>
          </a:p>
          <a:p>
            <a:pPr defTabSz="868692">
              <a:spcAft>
                <a:spcPts val="601"/>
              </a:spcAft>
            </a:pPr>
            <a:r>
              <a:rPr lang="en-GB" sz="1710"/>
              <a:t>Sikh</a:t>
            </a:r>
          </a:p>
          <a:p>
            <a:pPr defTabSz="868692">
              <a:spcAft>
                <a:spcPts val="601"/>
              </a:spcAft>
            </a:pPr>
            <a:r>
              <a:rPr lang="en-GB" sz="1710"/>
              <a:t>Etc, etc, etc</a:t>
            </a:r>
            <a:endParaRPr lang="en-GB" sz="1801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D626505-3F04-45BC-A0ED-E44F4D15B581}"/>
              </a:ext>
            </a:extLst>
          </p:cNvPr>
          <p:cNvSpPr>
            <a:spLocks/>
          </p:cNvSpPr>
          <p:nvPr/>
        </p:nvSpPr>
        <p:spPr>
          <a:xfrm>
            <a:off x="6168922" y="1926270"/>
            <a:ext cx="4958473" cy="416396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868692">
              <a:spcAft>
                <a:spcPts val="601"/>
              </a:spcAft>
            </a:pPr>
            <a:r>
              <a:rPr lang="en-GB" sz="1710"/>
              <a:t>Nursery's</a:t>
            </a:r>
          </a:p>
          <a:p>
            <a:pPr defTabSz="868692">
              <a:spcAft>
                <a:spcPts val="601"/>
              </a:spcAft>
            </a:pPr>
            <a:r>
              <a:rPr lang="en-GB" sz="1710"/>
              <a:t>Private Schools</a:t>
            </a:r>
          </a:p>
          <a:p>
            <a:pPr defTabSz="868692">
              <a:spcAft>
                <a:spcPts val="601"/>
              </a:spcAft>
            </a:pPr>
            <a:r>
              <a:rPr lang="en-GB" sz="1710"/>
              <a:t>Housing Developers</a:t>
            </a:r>
          </a:p>
          <a:p>
            <a:pPr defTabSz="868692">
              <a:spcAft>
                <a:spcPts val="601"/>
              </a:spcAft>
            </a:pPr>
            <a:r>
              <a:rPr lang="en-GB" sz="1710"/>
              <a:t>Serial Property Investors</a:t>
            </a:r>
          </a:p>
          <a:p>
            <a:pPr>
              <a:spcAft>
                <a:spcPts val="601"/>
              </a:spcAft>
            </a:pPr>
            <a:endParaRPr lang="en-GB" sz="1801"/>
          </a:p>
        </p:txBody>
      </p:sp>
      <p:pic>
        <p:nvPicPr>
          <p:cNvPr id="6" name="Picture 5" descr="A stone building with a lawn and flowers">
            <a:extLst>
              <a:ext uri="{FF2B5EF4-FFF2-40B4-BE49-F238E27FC236}">
                <a16:creationId xmlns:a16="http://schemas.microsoft.com/office/drawing/2014/main" id="{390D5D7E-B294-8DA5-0C15-A5864B8FCBC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372196" y="3303640"/>
            <a:ext cx="4522838" cy="339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8010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Large UK Map Playground Marking | School Markings">
            <a:extLst>
              <a:ext uri="{FF2B5EF4-FFF2-40B4-BE49-F238E27FC236}">
                <a16:creationId xmlns:a16="http://schemas.microsoft.com/office/drawing/2014/main" id="{F273FE6B-E8B1-CEDD-FEBD-DB11F6B57D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2903" y="1293369"/>
            <a:ext cx="3417269" cy="3417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chool history — Hyland House School">
            <a:extLst>
              <a:ext uri="{FF2B5EF4-FFF2-40B4-BE49-F238E27FC236}">
                <a16:creationId xmlns:a16="http://schemas.microsoft.com/office/drawing/2014/main" id="{4AAFDD8F-9E59-AC24-9128-51654A398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1218" y="503943"/>
            <a:ext cx="2943125" cy="13539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3 bedroom semi-detached house for sale in Sheepcot Lane, Watford, Herts,  WD25">
            <a:extLst>
              <a:ext uri="{FF2B5EF4-FFF2-40B4-BE49-F238E27FC236}">
                <a16:creationId xmlns:a16="http://schemas.microsoft.com/office/drawing/2014/main" id="{3E047BDF-829D-EE22-FDE7-0A373BC721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9551" y="4177903"/>
            <a:ext cx="2449461" cy="163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ys Wood Retreat Thanksgiving Service - YouTube">
            <a:extLst>
              <a:ext uri="{FF2B5EF4-FFF2-40B4-BE49-F238E27FC236}">
                <a16:creationId xmlns:a16="http://schemas.microsoft.com/office/drawing/2014/main" id="{96D8F821-FE33-A900-D469-ED92FB6C0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932" y="4351926"/>
            <a:ext cx="2500101" cy="14000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rrow: Left 7">
            <a:extLst>
              <a:ext uri="{FF2B5EF4-FFF2-40B4-BE49-F238E27FC236}">
                <a16:creationId xmlns:a16="http://schemas.microsoft.com/office/drawing/2014/main" id="{5E885BA9-3F44-379F-F85A-4F63F3B55C40}"/>
              </a:ext>
            </a:extLst>
          </p:cNvPr>
          <p:cNvSpPr/>
          <p:nvPr/>
        </p:nvSpPr>
        <p:spPr>
          <a:xfrm rot="19195544">
            <a:off x="6121772" y="1584673"/>
            <a:ext cx="2864190" cy="91512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Educational</a:t>
            </a:r>
          </a:p>
        </p:txBody>
      </p:sp>
      <p:sp>
        <p:nvSpPr>
          <p:cNvPr id="9" name="Arrow: Left 8">
            <a:extLst>
              <a:ext uri="{FF2B5EF4-FFF2-40B4-BE49-F238E27FC236}">
                <a16:creationId xmlns:a16="http://schemas.microsoft.com/office/drawing/2014/main" id="{5C1AE89B-FF46-3B52-6B8A-1932C7BB0218}"/>
              </a:ext>
            </a:extLst>
          </p:cNvPr>
          <p:cNvSpPr/>
          <p:nvPr/>
        </p:nvSpPr>
        <p:spPr>
          <a:xfrm rot="1581503">
            <a:off x="6640374" y="3516401"/>
            <a:ext cx="2814014" cy="915122"/>
          </a:xfrm>
          <a:prstGeom prst="lef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000" b="1" dirty="0">
                <a:solidFill>
                  <a:schemeClr val="tx1"/>
                </a:solidFill>
              </a:rPr>
              <a:t>Domestic</a:t>
            </a:r>
          </a:p>
        </p:txBody>
      </p:sp>
      <p:sp>
        <p:nvSpPr>
          <p:cNvPr id="11" name="Arrow: Right 10">
            <a:extLst>
              <a:ext uri="{FF2B5EF4-FFF2-40B4-BE49-F238E27FC236}">
                <a16:creationId xmlns:a16="http://schemas.microsoft.com/office/drawing/2014/main" id="{6BDAC5F3-7174-9FB0-E1E8-66C84F906371}"/>
              </a:ext>
            </a:extLst>
          </p:cNvPr>
          <p:cNvSpPr/>
          <p:nvPr/>
        </p:nvSpPr>
        <p:spPr>
          <a:xfrm rot="1173426">
            <a:off x="2806398" y="2087431"/>
            <a:ext cx="3372683" cy="83493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>
                <a:solidFill>
                  <a:schemeClr val="tx1"/>
                </a:solidFill>
              </a:rPr>
              <a:t>Worship Spaces</a:t>
            </a: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id="{91B77957-C4AD-2239-DB60-E4E20D111CC4}"/>
              </a:ext>
            </a:extLst>
          </p:cNvPr>
          <p:cNvSpPr/>
          <p:nvPr/>
        </p:nvSpPr>
        <p:spPr>
          <a:xfrm rot="20140928">
            <a:off x="2734747" y="3844754"/>
            <a:ext cx="3372683" cy="834939"/>
          </a:xfrm>
          <a:prstGeom prst="right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>
                <a:solidFill>
                  <a:schemeClr val="tx1"/>
                </a:solidFill>
              </a:rPr>
              <a:t>Leisure Facilities</a:t>
            </a:r>
          </a:p>
        </p:txBody>
      </p:sp>
      <p:sp>
        <p:nvSpPr>
          <p:cNvPr id="13" name="Arrow: Up 12">
            <a:extLst>
              <a:ext uri="{FF2B5EF4-FFF2-40B4-BE49-F238E27FC236}">
                <a16:creationId xmlns:a16="http://schemas.microsoft.com/office/drawing/2014/main" id="{83A5D184-C04B-A884-7C6E-F29E10DCB12B}"/>
              </a:ext>
            </a:extLst>
          </p:cNvPr>
          <p:cNvSpPr/>
          <p:nvPr/>
        </p:nvSpPr>
        <p:spPr>
          <a:xfrm>
            <a:off x="6005201" y="3497153"/>
            <a:ext cx="794647" cy="1797184"/>
          </a:xfrm>
          <a:prstGeom prst="upArrow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801" b="1" dirty="0">
                <a:solidFill>
                  <a:schemeClr val="tx1"/>
                </a:solidFill>
              </a:rPr>
              <a:t>Admin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245F24D-1B7E-5A61-EFBE-3508EC8B0A76}"/>
              </a:ext>
            </a:extLst>
          </p:cNvPr>
          <p:cNvSpPr txBox="1"/>
          <p:nvPr/>
        </p:nvSpPr>
        <p:spPr>
          <a:xfrm>
            <a:off x="2823288" y="252393"/>
            <a:ext cx="42696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/>
              <a:t>BUC Property Ownership</a:t>
            </a:r>
            <a:endParaRPr lang="en-GB" sz="1801" b="1" dirty="0"/>
          </a:p>
        </p:txBody>
      </p:sp>
      <p:pic>
        <p:nvPicPr>
          <p:cNvPr id="2" name="Picture 2" descr="Croydon Seventh-day Adventist Church">
            <a:extLst>
              <a:ext uri="{FF2B5EF4-FFF2-40B4-BE49-F238E27FC236}">
                <a16:creationId xmlns:a16="http://schemas.microsoft.com/office/drawing/2014/main" id="{E84D7B2D-DA17-E28D-5380-E229D316E1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613" y="821733"/>
            <a:ext cx="2550604" cy="1910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>
            <a:extLst>
              <a:ext uri="{FF2B5EF4-FFF2-40B4-BE49-F238E27FC236}">
                <a16:creationId xmlns:a16="http://schemas.microsoft.com/office/drawing/2014/main" id="{68C5B4A6-3942-C891-21A5-4ADCA7542E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4163" y="5310981"/>
            <a:ext cx="2514939" cy="147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2050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53B021B3-DE93-4AB7-8A18-CF5F1CED8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CFE61C8-176A-D49E-04E5-F2FD7782E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256032"/>
            <a:ext cx="10506457" cy="1014985"/>
          </a:xfrm>
        </p:spPr>
        <p:txBody>
          <a:bodyPr vert="horz" lIns="91440" tIns="45721" rIns="91440" bIns="45721" rtlCol="0" anchor="b">
            <a:normAutofit/>
          </a:bodyPr>
          <a:lstStyle/>
          <a:p>
            <a:r>
              <a:rPr lang="en-US" sz="3100" b="1"/>
              <a:t>Stakeholders</a:t>
            </a:r>
            <a:br>
              <a:rPr lang="en-US" sz="3100" b="1"/>
            </a:br>
            <a:endParaRPr lang="en-US" sz="310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2D502E5-F6B4-4D58-B4AE-FC466FF15E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5953" y="1634503"/>
            <a:ext cx="10451593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DECDBF4-02B6-4BB4-B65B-B8107AD6A9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841248" y="1538177"/>
            <a:ext cx="1873458" cy="10981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1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EDBC6946-3173-44B5-D92B-5106EFCF601A}"/>
              </a:ext>
            </a:extLst>
          </p:cNvPr>
          <p:cNvSpPr/>
          <p:nvPr/>
        </p:nvSpPr>
        <p:spPr>
          <a:xfrm>
            <a:off x="8423791" y="4371821"/>
            <a:ext cx="1349996" cy="79275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521">
              <a:spcAft>
                <a:spcPts val="601"/>
              </a:spcAft>
            </a:pPr>
            <a:r>
              <a:rPr lang="en-GB" sz="1314">
                <a:solidFill>
                  <a:schemeClr val="tx1"/>
                </a:solidFill>
              </a:rPr>
              <a:t>TED Committee</a:t>
            </a:r>
            <a:endParaRPr lang="en-GB" sz="1801">
              <a:solidFill>
                <a:schemeClr val="tx1"/>
              </a:solidFill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FB14DE04-CF45-14F1-0859-F188427D0A48}"/>
              </a:ext>
            </a:extLst>
          </p:cNvPr>
          <p:cNvSpPr/>
          <p:nvPr/>
        </p:nvSpPr>
        <p:spPr>
          <a:xfrm>
            <a:off x="8423791" y="3085434"/>
            <a:ext cx="1349996" cy="79275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521">
              <a:spcAft>
                <a:spcPts val="601"/>
              </a:spcAft>
            </a:pPr>
            <a:r>
              <a:rPr lang="en-GB" sz="1314">
                <a:solidFill>
                  <a:schemeClr val="tx1"/>
                </a:solidFill>
              </a:rPr>
              <a:t>Local Minister</a:t>
            </a:r>
            <a:endParaRPr lang="en-GB" sz="1801">
              <a:solidFill>
                <a:schemeClr val="tx1"/>
              </a:solidFill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6EDC8F3-5E2B-3870-E448-394186A4111B}"/>
              </a:ext>
            </a:extLst>
          </p:cNvPr>
          <p:cNvSpPr/>
          <p:nvPr/>
        </p:nvSpPr>
        <p:spPr>
          <a:xfrm>
            <a:off x="2428726" y="3586954"/>
            <a:ext cx="1349996" cy="79275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521">
              <a:spcAft>
                <a:spcPts val="601"/>
              </a:spcAft>
            </a:pPr>
            <a:r>
              <a:rPr lang="en-GB" sz="1314" dirty="0">
                <a:solidFill>
                  <a:schemeClr val="tx1"/>
                </a:solidFill>
              </a:rPr>
              <a:t>NEC Trustees</a:t>
            </a:r>
            <a:endParaRPr lang="en-GB" sz="1801" dirty="0">
              <a:solidFill>
                <a:schemeClr val="tx1"/>
              </a:solidFill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3BF57E8-368D-EA5A-BAA3-C8D08EC854B9}"/>
              </a:ext>
            </a:extLst>
          </p:cNvPr>
          <p:cNvSpPr/>
          <p:nvPr/>
        </p:nvSpPr>
        <p:spPr>
          <a:xfrm>
            <a:off x="2418214" y="4645178"/>
            <a:ext cx="1349996" cy="79275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521">
              <a:spcAft>
                <a:spcPts val="601"/>
              </a:spcAft>
            </a:pPr>
            <a:r>
              <a:rPr lang="en-GB" sz="1314" dirty="0">
                <a:solidFill>
                  <a:schemeClr val="tx1"/>
                </a:solidFill>
              </a:rPr>
              <a:t>NEC </a:t>
            </a:r>
          </a:p>
          <a:p>
            <a:pPr algn="ctr" defTabSz="667521">
              <a:spcAft>
                <a:spcPts val="601"/>
              </a:spcAft>
            </a:pPr>
            <a:r>
              <a:rPr lang="en-GB" sz="1314" dirty="0">
                <a:solidFill>
                  <a:schemeClr val="tx1"/>
                </a:solidFill>
              </a:rPr>
              <a:t>Executive Officers</a:t>
            </a:r>
            <a:endParaRPr lang="en-GB" sz="1801" dirty="0">
              <a:solidFill>
                <a:schemeClr val="tx1"/>
              </a:solidFill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B0CB9406-ED2C-83FE-7623-995786C1ADA2}"/>
              </a:ext>
            </a:extLst>
          </p:cNvPr>
          <p:cNvSpPr/>
          <p:nvPr/>
        </p:nvSpPr>
        <p:spPr>
          <a:xfrm>
            <a:off x="7494358" y="1926266"/>
            <a:ext cx="1349996" cy="79275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521">
              <a:spcAft>
                <a:spcPts val="601"/>
              </a:spcAft>
            </a:pPr>
            <a:r>
              <a:rPr lang="en-GB" sz="1314">
                <a:solidFill>
                  <a:schemeClr val="tx1"/>
                </a:solidFill>
              </a:rPr>
              <a:t>Local Elders</a:t>
            </a:r>
            <a:endParaRPr lang="en-GB" sz="1801">
              <a:solidFill>
                <a:schemeClr val="tx1"/>
              </a:solidFill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27D28844-7B20-EB29-0E52-67481D67A23F}"/>
              </a:ext>
            </a:extLst>
          </p:cNvPr>
          <p:cNvSpPr/>
          <p:nvPr/>
        </p:nvSpPr>
        <p:spPr>
          <a:xfrm>
            <a:off x="2532282" y="2453019"/>
            <a:ext cx="1349996" cy="79275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521">
              <a:spcAft>
                <a:spcPts val="601"/>
              </a:spcAft>
            </a:pPr>
            <a:r>
              <a:rPr lang="en-GB" sz="1314">
                <a:solidFill>
                  <a:schemeClr val="tx1"/>
                </a:solidFill>
              </a:rPr>
              <a:t>Local Treasurer/s</a:t>
            </a:r>
            <a:endParaRPr lang="en-GB" sz="1801">
              <a:solidFill>
                <a:schemeClr val="tx1"/>
              </a:solidFill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8801A569-9DC1-6460-6899-B16719A8103A}"/>
              </a:ext>
            </a:extLst>
          </p:cNvPr>
          <p:cNvSpPr/>
          <p:nvPr/>
        </p:nvSpPr>
        <p:spPr>
          <a:xfrm>
            <a:off x="3862831" y="5472637"/>
            <a:ext cx="1349996" cy="79275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521">
              <a:spcAft>
                <a:spcPts val="601"/>
              </a:spcAft>
            </a:pPr>
            <a:r>
              <a:rPr lang="en-GB" sz="1314">
                <a:solidFill>
                  <a:schemeClr val="tx1"/>
                </a:solidFill>
              </a:rPr>
              <a:t>SDAA Committee Members</a:t>
            </a:r>
            <a:endParaRPr lang="en-GB" sz="1801">
              <a:solidFill>
                <a:schemeClr val="tx1"/>
              </a:solidFill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2D24721-991C-E000-7541-3429968209C1}"/>
              </a:ext>
            </a:extLst>
          </p:cNvPr>
          <p:cNvSpPr/>
          <p:nvPr/>
        </p:nvSpPr>
        <p:spPr>
          <a:xfrm>
            <a:off x="5610252" y="5491035"/>
            <a:ext cx="1349996" cy="79275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521">
              <a:spcAft>
                <a:spcPts val="601"/>
              </a:spcAft>
            </a:pPr>
            <a:r>
              <a:rPr lang="en-GB" sz="1314">
                <a:solidFill>
                  <a:schemeClr val="tx1"/>
                </a:solidFill>
              </a:rPr>
              <a:t>BUC Trustees</a:t>
            </a:r>
            <a:endParaRPr lang="en-GB" sz="1801">
              <a:solidFill>
                <a:schemeClr val="tx1"/>
              </a:solidFill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91C5C83C-E393-77F8-4556-7CD675F07D09}"/>
              </a:ext>
            </a:extLst>
          </p:cNvPr>
          <p:cNvSpPr/>
          <p:nvPr/>
        </p:nvSpPr>
        <p:spPr>
          <a:xfrm>
            <a:off x="5710133" y="1926266"/>
            <a:ext cx="1349996" cy="79275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521">
              <a:spcAft>
                <a:spcPts val="601"/>
              </a:spcAft>
            </a:pPr>
            <a:r>
              <a:rPr lang="en-GB" sz="1314">
                <a:solidFill>
                  <a:schemeClr val="tx1"/>
                </a:solidFill>
              </a:rPr>
              <a:t>Local Membership</a:t>
            </a:r>
            <a:endParaRPr lang="en-GB" sz="1801">
              <a:solidFill>
                <a:schemeClr val="tx1"/>
              </a:solidFill>
            </a:endParaRP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B65D76D5-0F7D-5337-7294-933C00D5A418}"/>
              </a:ext>
            </a:extLst>
          </p:cNvPr>
          <p:cNvSpPr/>
          <p:nvPr/>
        </p:nvSpPr>
        <p:spPr>
          <a:xfrm>
            <a:off x="4049974" y="1926266"/>
            <a:ext cx="1349996" cy="79275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521">
              <a:spcAft>
                <a:spcPts val="601"/>
              </a:spcAft>
            </a:pPr>
            <a:r>
              <a:rPr lang="en-GB" sz="1314">
                <a:solidFill>
                  <a:schemeClr val="tx1"/>
                </a:solidFill>
              </a:rPr>
              <a:t>Local Building Committee</a:t>
            </a:r>
            <a:endParaRPr lang="en-GB" sz="1801">
              <a:solidFill>
                <a:schemeClr val="tx1"/>
              </a:solidFill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D7D04C4-80AC-D16A-63A6-CA90D6321DD5}"/>
              </a:ext>
            </a:extLst>
          </p:cNvPr>
          <p:cNvSpPr/>
          <p:nvPr/>
        </p:nvSpPr>
        <p:spPr>
          <a:xfrm>
            <a:off x="7416558" y="5491035"/>
            <a:ext cx="1349996" cy="792754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67521">
              <a:spcAft>
                <a:spcPts val="601"/>
              </a:spcAft>
            </a:pPr>
            <a:r>
              <a:rPr lang="en-GB" sz="1314">
                <a:solidFill>
                  <a:schemeClr val="tx1"/>
                </a:solidFill>
              </a:rPr>
              <a:t>ARM</a:t>
            </a:r>
            <a:endParaRPr lang="en-GB" sz="1801">
              <a:solidFill>
                <a:schemeClr val="tx1"/>
              </a:solidFill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FF01EE59-C4AA-C613-F878-A586221F92DA}"/>
              </a:ext>
            </a:extLst>
          </p:cNvPr>
          <p:cNvSpPr/>
          <p:nvPr/>
        </p:nvSpPr>
        <p:spPr>
          <a:xfrm>
            <a:off x="4290552" y="2892417"/>
            <a:ext cx="3915696" cy="2374230"/>
          </a:xfrm>
          <a:prstGeom prst="ellipse">
            <a:avLst/>
          </a:prstGeom>
          <a:blipFill>
            <a:blip r:embed="rId2"/>
            <a:stretch>
              <a:fillRect/>
            </a:stretch>
          </a:blip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AutoShape 2">
            <a:extLst>
              <a:ext uri="{FF2B5EF4-FFF2-40B4-BE49-F238E27FC236}">
                <a16:creationId xmlns:a16="http://schemas.microsoft.com/office/drawing/2014/main" id="{D1B6925E-96CC-26B2-084F-2DB776F3747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1311310" cy="131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>
            <a:extLst>
              <a:ext uri="{FF2B5EF4-FFF2-40B4-BE49-F238E27FC236}">
                <a16:creationId xmlns:a16="http://schemas.microsoft.com/office/drawing/2014/main" id="{665AD681-48AA-46E5-B794-A5E03D13E4C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87081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7C186-7E2F-8744-6D73-1564DD5F22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6762" y="18255"/>
            <a:ext cx="10515600" cy="1325563"/>
          </a:xfrm>
        </p:spPr>
        <p:txBody>
          <a:bodyPr/>
          <a:lstStyle/>
          <a:p>
            <a:r>
              <a:rPr lang="en-US" dirty="0"/>
              <a:t>Workshop Case Studies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7E654-F303-1D8C-D8A5-B76188DCD9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474" y="1233488"/>
            <a:ext cx="4866732" cy="4943475"/>
          </a:xfrm>
        </p:spPr>
        <p:txBody>
          <a:bodyPr>
            <a:normAutofit/>
          </a:bodyPr>
          <a:lstStyle/>
          <a:p>
            <a:r>
              <a:rPr lang="en-US" sz="1600" b="1" dirty="0"/>
              <a:t>Case 1</a:t>
            </a:r>
          </a:p>
          <a:p>
            <a:pPr lvl="1"/>
            <a:r>
              <a:rPr lang="en-US" sz="1600" dirty="0"/>
              <a:t>Church has over 200 members</a:t>
            </a:r>
          </a:p>
          <a:p>
            <a:pPr lvl="1"/>
            <a:r>
              <a:rPr lang="en-US" sz="1600" dirty="0"/>
              <a:t>Worshiping in Rented Accommodation for over 20 years</a:t>
            </a:r>
          </a:p>
          <a:p>
            <a:pPr lvl="1"/>
            <a:r>
              <a:rPr lang="en-US" sz="1600" dirty="0"/>
              <a:t>Have saved up a sizeable sum in local bank account and SEC Trust Fund</a:t>
            </a:r>
          </a:p>
          <a:p>
            <a:pPr lvl="1"/>
            <a:r>
              <a:rPr lang="en-US" sz="1600" dirty="0"/>
              <a:t>Members have been discussing the purchase of their own property for several years</a:t>
            </a:r>
          </a:p>
          <a:p>
            <a:pPr lvl="1"/>
            <a:r>
              <a:rPr lang="en-US" sz="1600" dirty="0"/>
              <a:t>One Member has approached the eldership and pointed to a property that they saw on the market</a:t>
            </a:r>
          </a:p>
          <a:p>
            <a:pPr lvl="1"/>
            <a:r>
              <a:rPr lang="en-US" sz="1600" dirty="0"/>
              <a:t>The Property is a 7000 sq ft traditional looking church and is noted as being a listed building</a:t>
            </a:r>
          </a:p>
          <a:p>
            <a:pPr lvl="1"/>
            <a:endParaRPr lang="en-US" sz="1600" dirty="0"/>
          </a:p>
          <a:p>
            <a:r>
              <a:rPr lang="en-US" sz="1600" dirty="0"/>
              <a:t>Question – What Steps do you follow to purchase this property and what should you consider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17D0B062-C7A5-DE63-901B-19AE679BC3F3}"/>
              </a:ext>
            </a:extLst>
          </p:cNvPr>
          <p:cNvSpPr txBox="1">
            <a:spLocks/>
          </p:cNvSpPr>
          <p:nvPr/>
        </p:nvSpPr>
        <p:spPr>
          <a:xfrm>
            <a:off x="6730918" y="1121976"/>
            <a:ext cx="4866732" cy="49434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Case 2</a:t>
            </a:r>
          </a:p>
          <a:p>
            <a:pPr lvl="1"/>
            <a:r>
              <a:rPr lang="en-US" sz="1600" dirty="0"/>
              <a:t>Church has over 200 members &amp; growing</a:t>
            </a:r>
          </a:p>
          <a:p>
            <a:pPr lvl="1"/>
            <a:r>
              <a:rPr lang="en-US" sz="1600" dirty="0"/>
              <a:t>Worshiping in own property for last 50 years – fully paid off</a:t>
            </a:r>
          </a:p>
          <a:p>
            <a:pPr lvl="1"/>
            <a:r>
              <a:rPr lang="en-US" sz="1600" dirty="0"/>
              <a:t>Have saved up some funds in local bank account and SEC Trust Fund but not much</a:t>
            </a:r>
          </a:p>
          <a:p>
            <a:pPr lvl="1"/>
            <a:r>
              <a:rPr lang="en-US" sz="1600" dirty="0"/>
              <a:t>Over the last few years seating in the church has become a problem with the main sanctuary becoming full and members are complaining that they cannot get a seat in church.</a:t>
            </a:r>
          </a:p>
          <a:p>
            <a:pPr lvl="1"/>
            <a:r>
              <a:rPr lang="en-US" sz="1600" dirty="0"/>
              <a:t>The church has some land to the back and side which is currently used as car parking and a garden area.</a:t>
            </a:r>
          </a:p>
          <a:p>
            <a:pPr lvl="1"/>
            <a:r>
              <a:rPr lang="en-US" sz="1600" dirty="0"/>
              <a:t>Members have discussed moving or building an extension</a:t>
            </a:r>
          </a:p>
          <a:p>
            <a:pPr lvl="1"/>
            <a:endParaRPr lang="en-US" sz="1600" dirty="0"/>
          </a:p>
          <a:p>
            <a:r>
              <a:rPr lang="en-US" sz="1600" dirty="0"/>
              <a:t>Question – What Steps do you follow to solve the seating problem and what should you consider</a:t>
            </a:r>
          </a:p>
        </p:txBody>
      </p:sp>
    </p:spTree>
    <p:extLst>
      <p:ext uri="{BB962C8B-B14F-4D97-AF65-F5344CB8AC3E}">
        <p14:creationId xmlns:p14="http://schemas.microsoft.com/office/powerpoint/2010/main" val="20704475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83" name="Rectangle 208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85" name="Rectangle 208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8C2C6C-2E59-03AD-243F-2FF1E414D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Why Buy a Property?</a:t>
            </a:r>
          </a:p>
        </p:txBody>
      </p:sp>
      <p:pic>
        <p:nvPicPr>
          <p:cNvPr id="3074" name="Picture 2" descr="Holloway : Seventh Day Adventist Church ...">
            <a:extLst>
              <a:ext uri="{FF2B5EF4-FFF2-40B4-BE49-F238E27FC236}">
                <a16:creationId xmlns:a16="http://schemas.microsoft.com/office/drawing/2014/main" id="{DC81E4AD-0D03-A398-8091-B5994341F7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574" y="23191"/>
            <a:ext cx="8690377" cy="6834809"/>
          </a:xfrm>
          <a:prstGeom prst="rect">
            <a:avLst/>
          </a:prstGeom>
          <a:noFill/>
          <a:effectLst>
            <a:softEdge rad="954828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E530BA-8C73-B42B-090C-405873B394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GB" sz="2000" dirty="0"/>
              <a:t>A whole Church Question</a:t>
            </a:r>
          </a:p>
          <a:p>
            <a:r>
              <a:rPr lang="en-GB" sz="2000" dirty="0"/>
              <a:t>Not just based on Finances</a:t>
            </a:r>
          </a:p>
          <a:p>
            <a:r>
              <a:rPr lang="en-GB" sz="2000" dirty="0"/>
              <a:t>Running Costs should not be under-estimated</a:t>
            </a:r>
          </a:p>
        </p:txBody>
      </p:sp>
    </p:spTree>
    <p:extLst>
      <p:ext uri="{BB962C8B-B14F-4D97-AF65-F5344CB8AC3E}">
        <p14:creationId xmlns:p14="http://schemas.microsoft.com/office/powerpoint/2010/main" val="9501265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93" name="Rectangle 3092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5" name="Rectangle 3094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FCDBE3-2B1B-BD2B-8A4B-585E5DA17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Factors to Consider</a:t>
            </a:r>
          </a:p>
        </p:txBody>
      </p:sp>
      <p:pic>
        <p:nvPicPr>
          <p:cNvPr id="4098" name="Picture 2" descr="Brixton Seventh-day Adventist Church">
            <a:extLst>
              <a:ext uri="{FF2B5EF4-FFF2-40B4-BE49-F238E27FC236}">
                <a16:creationId xmlns:a16="http://schemas.microsoft.com/office/drawing/2014/main" id="{0ADEB1F4-4D59-8EAC-BFC2-CD6092CDD0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039" y="12562"/>
            <a:ext cx="8613912" cy="6845438"/>
          </a:xfrm>
          <a:prstGeom prst="rect">
            <a:avLst/>
          </a:prstGeom>
          <a:noFill/>
          <a:effectLst>
            <a:softEdge rad="760947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037AB3-DA87-CF73-DEA9-89B302CBB9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GB" sz="2000" dirty="0"/>
              <a:t>Mission Focus – does it support / extend the mission of the church</a:t>
            </a:r>
          </a:p>
          <a:p>
            <a:r>
              <a:rPr lang="en-GB" sz="2000" dirty="0"/>
              <a:t>Programme Extension – not the start of programmes</a:t>
            </a:r>
          </a:p>
          <a:p>
            <a:r>
              <a:rPr lang="en-GB" sz="2000" dirty="0"/>
              <a:t>Extra Space</a:t>
            </a:r>
          </a:p>
          <a:p>
            <a:r>
              <a:rPr lang="en-GB" sz="2000" dirty="0"/>
              <a:t>Room for Growth</a:t>
            </a:r>
          </a:p>
          <a:p>
            <a:r>
              <a:rPr lang="en-GB" sz="2000" dirty="0"/>
              <a:t>Plan for Building Maintenance</a:t>
            </a:r>
          </a:p>
          <a:p>
            <a:r>
              <a:rPr lang="en-GB" sz="2000"/>
              <a:t>Insurance Factors 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751141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17" name="Rectangle 411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19" name="Rectangle 411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56DB3EA-AE61-42DC-B9DC-7CF18FEBCF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Financial Planning</a:t>
            </a:r>
          </a:p>
        </p:txBody>
      </p:sp>
      <p:pic>
        <p:nvPicPr>
          <p:cNvPr id="5122" name="Picture 2" descr="File:Freemantle United Reformed Church ...">
            <a:extLst>
              <a:ext uri="{FF2B5EF4-FFF2-40B4-BE49-F238E27FC236}">
                <a16:creationId xmlns:a16="http://schemas.microsoft.com/office/drawing/2014/main" id="{9167F0CD-12EE-5985-8917-2EA8941731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587" y="49553"/>
            <a:ext cx="9250364" cy="6758893"/>
          </a:xfrm>
          <a:prstGeom prst="rect">
            <a:avLst/>
          </a:prstGeom>
          <a:noFill/>
          <a:effectLst>
            <a:softEdge rad="993655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ADBED3-9E2C-233A-E9E6-763EE3BE65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34201"/>
            <a:ext cx="3822189" cy="3742762"/>
          </a:xfrm>
        </p:spPr>
        <p:txBody>
          <a:bodyPr>
            <a:normAutofit/>
          </a:bodyPr>
          <a:lstStyle/>
          <a:p>
            <a:r>
              <a:rPr lang="en-GB" sz="1900" b="1" i="1">
                <a:ea typeface="Times New Roman" panose="02020603050405020304" pitchFamily="18" charset="0"/>
                <a:cs typeface="Times New Roman" panose="02020603050405020304" pitchFamily="18" charset="0"/>
              </a:rPr>
              <a:t>“Suppose one of you wants to build a tower. Wont you first sit down and estimate the cost to see if you have enough money to complete it?” </a:t>
            </a:r>
            <a:r>
              <a:rPr lang="en-GB" sz="1900" b="1">
                <a:ea typeface="Times New Roman" panose="02020603050405020304" pitchFamily="18" charset="0"/>
                <a:cs typeface="Times New Roman" panose="02020603050405020304" pitchFamily="18" charset="0"/>
              </a:rPr>
              <a:t>Luke 24:18 NIV</a:t>
            </a:r>
          </a:p>
          <a:p>
            <a:r>
              <a:rPr lang="en-GB" sz="1900">
                <a:ea typeface="Times New Roman" panose="02020603050405020304" pitchFamily="18" charset="0"/>
                <a:cs typeface="Times New Roman" panose="02020603050405020304" pitchFamily="18" charset="0"/>
              </a:rPr>
              <a:t>Most Important Step</a:t>
            </a:r>
          </a:p>
          <a:p>
            <a:r>
              <a:rPr lang="en-GB" sz="1900">
                <a:ea typeface="Times New Roman" panose="02020603050405020304" pitchFamily="18" charset="0"/>
                <a:cs typeface="Times New Roman" panose="02020603050405020304" pitchFamily="18" charset="0"/>
              </a:rPr>
              <a:t>Local Treasurer – key person to assess the financial health of Church</a:t>
            </a:r>
          </a:p>
          <a:p>
            <a:r>
              <a:rPr lang="en-GB" sz="1900">
                <a:ea typeface="Times New Roman" panose="02020603050405020304" pitchFamily="18" charset="0"/>
                <a:cs typeface="Times New Roman" panose="02020603050405020304" pitchFamily="18" charset="0"/>
              </a:rPr>
              <a:t>Use Financial Planning Spreadsheet as a working document</a:t>
            </a:r>
          </a:p>
          <a:p>
            <a:endParaRPr lang="en-GB" sz="1900"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900"/>
          </a:p>
        </p:txBody>
      </p:sp>
    </p:spTree>
    <p:extLst>
      <p:ext uri="{BB962C8B-B14F-4D97-AF65-F5344CB8AC3E}">
        <p14:creationId xmlns:p14="http://schemas.microsoft.com/office/powerpoint/2010/main" val="2541832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27" name="Rectangle 5126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29" name="Rectangle 5128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6B8F50D-BD6B-812D-5AC9-53B19F09B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822189" cy="1899912"/>
          </a:xfrm>
        </p:spPr>
        <p:txBody>
          <a:bodyPr>
            <a:normAutofit/>
          </a:bodyPr>
          <a:lstStyle/>
          <a:p>
            <a:r>
              <a:rPr lang="en-GB" sz="4000"/>
              <a:t>Sources of Finance</a:t>
            </a:r>
          </a:p>
        </p:txBody>
      </p:sp>
      <p:pic>
        <p:nvPicPr>
          <p:cNvPr id="6146" name="Picture 2" descr="All Angels Church, Lowfield Heath ...">
            <a:extLst>
              <a:ext uri="{FF2B5EF4-FFF2-40B4-BE49-F238E27FC236}">
                <a16:creationId xmlns:a16="http://schemas.microsoft.com/office/drawing/2014/main" id="{D5729474-A08E-EB55-F636-AE83DDC20A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1826" y="132866"/>
            <a:ext cx="8677125" cy="6592267"/>
          </a:xfrm>
          <a:prstGeom prst="rect">
            <a:avLst/>
          </a:prstGeom>
          <a:noFill/>
          <a:effectLst>
            <a:softEdge rad="787574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CAF7D9-3FC0-3453-6D97-41F14F598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4962" y="1895885"/>
            <a:ext cx="3822189" cy="3742762"/>
          </a:xfrm>
        </p:spPr>
        <p:txBody>
          <a:bodyPr>
            <a:noAutofit/>
          </a:bodyPr>
          <a:lstStyle/>
          <a:p>
            <a:r>
              <a:rPr lang="en-GB" sz="1600" dirty="0"/>
              <a:t>Trust Fund Savings</a:t>
            </a:r>
          </a:p>
          <a:p>
            <a:r>
              <a:rPr lang="en-GB" sz="1600" dirty="0"/>
              <a:t>Local Church Funds in excess of running costs</a:t>
            </a:r>
          </a:p>
          <a:p>
            <a:r>
              <a:rPr lang="en-GB" sz="1600" dirty="0"/>
              <a:t>One Off Donations </a:t>
            </a:r>
          </a:p>
          <a:p>
            <a:r>
              <a:rPr lang="en-GB" sz="1600" dirty="0"/>
              <a:t>Fund Raising Activity – Short Term vs Long Term</a:t>
            </a:r>
          </a:p>
          <a:p>
            <a:r>
              <a:rPr lang="en-GB" sz="1600" dirty="0"/>
              <a:t>Local Area Support</a:t>
            </a:r>
          </a:p>
          <a:p>
            <a:r>
              <a:rPr lang="en-GB" sz="1600" dirty="0"/>
              <a:t>SEC Grant for Churches that don’t own a property</a:t>
            </a:r>
          </a:p>
          <a:p>
            <a:pPr lvl="1"/>
            <a:r>
              <a:rPr lang="en-GB" sz="1600" dirty="0"/>
              <a:t>Subject to Availability of Funds</a:t>
            </a:r>
          </a:p>
          <a:p>
            <a:r>
              <a:rPr lang="en-GB" sz="1600" dirty="0"/>
              <a:t>Bank Loans – centrally arranged</a:t>
            </a:r>
          </a:p>
          <a:p>
            <a:pPr lvl="1"/>
            <a:r>
              <a:rPr lang="en-GB" sz="1600" dirty="0"/>
              <a:t>Funded by Gift Aid Revision</a:t>
            </a:r>
          </a:p>
          <a:p>
            <a:pPr lvl="1"/>
            <a:r>
              <a:rPr lang="en-GB" sz="1600" dirty="0"/>
              <a:t>Area Contribution</a:t>
            </a:r>
          </a:p>
          <a:p>
            <a:r>
              <a:rPr lang="en-GB" sz="1600" dirty="0"/>
              <a:t>Income Generated from Property to be purchased</a:t>
            </a:r>
          </a:p>
          <a:p>
            <a:pPr lvl="1"/>
            <a:r>
              <a:rPr lang="en-GB" sz="1600" dirty="0"/>
              <a:t>A Robust Business Plan is required</a:t>
            </a:r>
          </a:p>
        </p:txBody>
      </p:sp>
    </p:spTree>
    <p:extLst>
      <p:ext uri="{BB962C8B-B14F-4D97-AF65-F5344CB8AC3E}">
        <p14:creationId xmlns:p14="http://schemas.microsoft.com/office/powerpoint/2010/main" val="112651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700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2193923D-681A-4ECD-BA82-60ADB9D2330B}">
  <we:reference id="wa200006000" version="1.0.7.0" store="en-GB" storeType="OMEX"/>
  <we:alternateReferences>
    <we:reference id="WA200006000" version="1.0.7.0" store="WA200006000" storeType="OMEX"/>
  </we:alternateReferences>
  <we:properties>
    <we:property name="document_UID" value="&quot;e34445c3-5399-4f66-9620-01be9c51e15d&quot;"/>
  </we:properties>
  <we:bindings/>
  <we:snapshot xmlns:r="http://schemas.openxmlformats.org/officeDocument/2006/relationships"/>
</we:webextension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286</TotalTime>
  <Words>595</Words>
  <Application>Microsoft Macintosh PowerPoint</Application>
  <PresentationFormat>Widescreen</PresentationFormat>
  <Paragraphs>110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Times New Roman</vt:lpstr>
      <vt:lpstr>Office Theme</vt:lpstr>
      <vt:lpstr>Buying a Property A Step-by-Step Guide </vt:lpstr>
      <vt:lpstr>Religious Property Owners</vt:lpstr>
      <vt:lpstr>PowerPoint Presentation</vt:lpstr>
      <vt:lpstr>Stakeholders </vt:lpstr>
      <vt:lpstr>Workshop Case Studies</vt:lpstr>
      <vt:lpstr>Why Buy a Property?</vt:lpstr>
      <vt:lpstr>Factors to Consider</vt:lpstr>
      <vt:lpstr>Financial Planning</vt:lpstr>
      <vt:lpstr>Sources of Finance</vt:lpstr>
      <vt:lpstr>Finding a Property</vt:lpstr>
      <vt:lpstr>SEC Central Office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Buying a Property A Step-by-Step Guide </dc:title>
  <dc:creator>Alan</dc:creator>
  <cp:lastModifiedBy>Alan Rodney</cp:lastModifiedBy>
  <cp:revision>3</cp:revision>
  <dcterms:created xsi:type="dcterms:W3CDTF">2024-01-23T14:41:58Z</dcterms:created>
  <dcterms:modified xsi:type="dcterms:W3CDTF">2026-01-09T08:37:22Z</dcterms:modified>
</cp:coreProperties>
</file>