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17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2" name="Shape 102"/>
          <p:cNvSpPr>
            <a:spLocks noGrp="1"/>
          </p:cNvSpPr>
          <p:nvPr>
            <p:ph type="title"/>
          </p:nvPr>
        </p:nvSpPr>
        <p:spPr>
          <a:xfrm>
            <a:off x="6629400" y="274638"/>
            <a:ext cx="2057400" cy="5851526"/>
          </a:xfrm>
          <a:prstGeom prst="rect">
            <a:avLst/>
          </a:prstGeom>
        </p:spPr>
        <p:txBody>
          <a:bodyPr/>
          <a:lstStyle/>
          <a:p>
            <a:r>
              <a:t>Title Text</a:t>
            </a:r>
          </a:p>
        </p:txBody>
      </p:sp>
      <p:sp>
        <p:nvSpPr>
          <p:cNvPr id="103" name="Shape 103"/>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1" name="Shape 111"/>
          <p:cNvSpPr>
            <a:spLocks noGrp="1"/>
          </p:cNvSpPr>
          <p:nvPr>
            <p:ph type="title"/>
          </p:nvPr>
        </p:nvSpPr>
        <p:spPr>
          <a:xfrm>
            <a:off x="685800" y="2130425"/>
            <a:ext cx="7772400" cy="1755775"/>
          </a:xfrm>
          <a:prstGeom prst="rect">
            <a:avLst/>
          </a:prstGeom>
        </p:spPr>
        <p:txBody>
          <a:bodyPr>
            <a:noAutofit/>
          </a:bodyPr>
          <a:lstStyle/>
          <a:p>
            <a:r>
              <a:t>Title Text</a:t>
            </a:r>
          </a:p>
        </p:txBody>
      </p:sp>
      <p:sp>
        <p:nvSpPr>
          <p:cNvPr id="112" name="Shape 112"/>
          <p:cNvSpPr>
            <a:spLocks noGrp="1"/>
          </p:cNvSpPr>
          <p:nvPr>
            <p:ph type="body" sz="half" idx="1"/>
          </p:nvPr>
        </p:nvSpPr>
        <p:spPr>
          <a:xfrm>
            <a:off x="1371600" y="3886200"/>
            <a:ext cx="6400800" cy="2971800"/>
          </a:xfrm>
          <a:prstGeom prst="rect">
            <a:avLst/>
          </a:prstGeom>
        </p:spPr>
        <p:txBody>
          <a:bodyPr>
            <a:noAutofit/>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xfrm>
            <a:off x="6553200" y="6356350"/>
            <a:ext cx="2133600" cy="358140"/>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20" name="Shape 120"/>
          <p:cNvSpPr>
            <a:spLocks noGrp="1"/>
          </p:cNvSpPr>
          <p:nvPr>
            <p:ph type="title"/>
          </p:nvPr>
        </p:nvSpPr>
        <p:spPr>
          <a:xfrm>
            <a:off x="685800" y="2130425"/>
            <a:ext cx="7772400" cy="1470025"/>
          </a:xfrm>
          <a:prstGeom prst="rect">
            <a:avLst/>
          </a:prstGeom>
        </p:spPr>
        <p:txBody>
          <a:bodyPr/>
          <a:lstStyle/>
          <a:p>
            <a:r>
              <a:t>Title Text</a:t>
            </a:r>
          </a:p>
        </p:txBody>
      </p:sp>
      <p:sp>
        <p:nvSpPr>
          <p:cNvPr id="121" name="Shape 121"/>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29" name="Shape 129"/>
          <p:cNvSpPr>
            <a:spLocks noGrp="1"/>
          </p:cNvSpPr>
          <p:nvPr>
            <p:ph type="title"/>
          </p:nvPr>
        </p:nvSpPr>
        <p:spPr>
          <a:xfrm>
            <a:off x="892968" y="1151929"/>
            <a:ext cx="7358064" cy="2321720"/>
          </a:xfrm>
          <a:prstGeom prst="rect">
            <a:avLst/>
          </a:prstGeom>
        </p:spPr>
        <p:txBody>
          <a:bodyPr lIns="35718" tIns="35718" rIns="35718" bIns="35718" anchor="b"/>
          <a:lstStyle>
            <a:lvl1pPr defTabSz="410765">
              <a:defRPr sz="5600">
                <a:latin typeface="Helvetica Light"/>
                <a:ea typeface="Helvetica Light"/>
                <a:cs typeface="Helvetica Light"/>
                <a:sym typeface="Helvetica Light"/>
              </a:defRPr>
            </a:lvl1pPr>
          </a:lstStyle>
          <a:p>
            <a:r>
              <a:t>Title Text</a:t>
            </a:r>
          </a:p>
        </p:txBody>
      </p:sp>
      <p:sp>
        <p:nvSpPr>
          <p:cNvPr id="130" name="Shape 130"/>
          <p:cNvSpPr>
            <a:spLocks noGrp="1"/>
          </p:cNvSpPr>
          <p:nvPr>
            <p:ph type="body" sz="quarter" idx="1"/>
          </p:nvPr>
        </p:nvSpPr>
        <p:spPr>
          <a:xfrm>
            <a:off x="892968" y="3536156"/>
            <a:ext cx="7358064" cy="794743"/>
          </a:xfrm>
          <a:prstGeom prst="rect">
            <a:avLst/>
          </a:prstGeom>
        </p:spPr>
        <p:txBody>
          <a:bodyPr lIns="35718" tIns="35718" rIns="35718" bIns="35718"/>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31" name="Shape 131"/>
          <p:cNvSpPr>
            <a:spLocks noGrp="1"/>
          </p:cNvSpPr>
          <p:nvPr>
            <p:ph type="sldNum" sz="quarter" idx="2"/>
          </p:nvPr>
        </p:nvSpPr>
        <p:spPr>
          <a:xfrm>
            <a:off x="4440732" y="6505277"/>
            <a:ext cx="253607" cy="249238"/>
          </a:xfrm>
          <a:prstGeom prst="rect">
            <a:avLst/>
          </a:prstGeom>
        </p:spPr>
        <p:txBody>
          <a:bodyPr lIns="35718" tIns="35718" rIns="35718" bIns="35718"/>
          <a:lstStyle>
            <a:lvl1pPr algn="ctr" defTabSz="410765">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1" name="Shape 31"/>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3" name="Shape 73"/>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4" name="Shape 74"/>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3" name="Shape 83"/>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4" name="Shape 84"/>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5" name="Shape 85"/>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16"/>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553200" y="6356350"/>
            <a:ext cx="343903" cy="358140"/>
          </a:xfrm>
          <a:prstGeom prst="rect">
            <a:avLst/>
          </a:prstGeom>
          <a:ln w="12700">
            <a:miter lim="400000"/>
          </a:ln>
        </p:spPr>
        <p:txBody>
          <a:bodyPr wrap="none" lIns="45719" rIns="45719">
            <a:spAutoFit/>
          </a:bodyPr>
          <a:lstStyle>
            <a:lvl1pPr>
              <a:defRPr>
                <a:latin typeface="Candara"/>
                <a:ea typeface="Candara"/>
                <a:cs typeface="Candara"/>
                <a:sym typeface="Canda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ndara"/>
          <a:ea typeface="Candara"/>
          <a:cs typeface="Candara"/>
          <a:sym typeface="Candara"/>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ndara"/>
          <a:ea typeface="Candara"/>
          <a:cs typeface="Candara"/>
          <a:sym typeface="Candar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asted-image.pdf"/>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7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77" name="Shape 177"/>
          <p:cNvSpPr>
            <a:spLocks noGrp="1"/>
          </p:cNvSpPr>
          <p:nvPr>
            <p:ph type="body" idx="1"/>
          </p:nvPr>
        </p:nvSpPr>
        <p:spPr>
          <a:xfrm>
            <a:off x="1008237" y="1011001"/>
            <a:ext cx="7127527" cy="4835998"/>
          </a:xfrm>
          <a:prstGeom prst="rect">
            <a:avLst/>
          </a:prstGeom>
        </p:spPr>
        <p:txBody>
          <a:bodyPr lIns="45719" tIns="45719" rIns="45719" bIns="45719"/>
          <a:lstStyle/>
          <a:p>
            <a:pPr marL="284606" indent="-284606" algn="l" defTabSz="758951">
              <a:spcBef>
                <a:spcPts val="700"/>
              </a:spcBef>
              <a:buSzPct val="100000"/>
              <a:buFont typeface="Arial"/>
              <a:buChar char="•"/>
              <a:defRPr sz="3320">
                <a:solidFill>
                  <a:srgbClr val="1E3184"/>
                </a:solidFill>
                <a:latin typeface="Candara"/>
                <a:ea typeface="Candara"/>
                <a:cs typeface="Candara"/>
                <a:sym typeface="Candara"/>
              </a:defRPr>
            </a:pPr>
            <a:r>
              <a:t>No matter how profound or simple the subject, the message must always be presented clearly, so that people </a:t>
            </a:r>
            <a:r>
              <a:rPr b="1" i="1"/>
              <a:t>understand it and can identify with what you are trying to teach them.</a:t>
            </a:r>
          </a:p>
          <a:p>
            <a:pPr marL="284606" indent="-284606" algn="l" defTabSz="758951">
              <a:spcBef>
                <a:spcPts val="700"/>
              </a:spcBef>
              <a:buSzPct val="100000"/>
              <a:buFont typeface="Arial"/>
              <a:buChar char="•"/>
              <a:defRPr sz="3320">
                <a:solidFill>
                  <a:srgbClr val="1E3184"/>
                </a:solidFill>
                <a:latin typeface="Candara"/>
                <a:ea typeface="Candara"/>
                <a:cs typeface="Candara"/>
                <a:sym typeface="Candara"/>
              </a:defRPr>
            </a:pPr>
            <a:r>
              <a:t>Remember that a good </a:t>
            </a:r>
            <a:r>
              <a:rPr b="1" i="1"/>
              <a:t>illustration helps them to better understand and register the lessons.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8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81" name="Shape 181"/>
          <p:cNvSpPr>
            <a:spLocks noGrp="1"/>
          </p:cNvSpPr>
          <p:nvPr>
            <p:ph type="body" idx="1"/>
          </p:nvPr>
        </p:nvSpPr>
        <p:spPr>
          <a:xfrm>
            <a:off x="1035955" y="839192"/>
            <a:ext cx="7072090" cy="5179616"/>
          </a:xfrm>
          <a:prstGeom prst="rect">
            <a:avLst/>
          </a:prstGeom>
        </p:spPr>
        <p:txBody>
          <a:bodyPr lIns="45719" tIns="45719" rIns="45719" bIns="45719"/>
          <a:lstStyle/>
          <a:p>
            <a:pPr marL="342899" indent="-342899" algn="l" defTabSz="914400">
              <a:spcBef>
                <a:spcPts val="800"/>
              </a:spcBef>
              <a:buSzPct val="100000"/>
              <a:buFont typeface="Arial"/>
              <a:buChar char="•"/>
              <a:defRPr sz="3600">
                <a:solidFill>
                  <a:srgbClr val="1E3184"/>
                </a:solidFill>
                <a:latin typeface="Candara"/>
                <a:ea typeface="Candara"/>
                <a:cs typeface="Candara"/>
                <a:sym typeface="Candara"/>
              </a:defRPr>
            </a:pPr>
            <a:r>
              <a:t>If something is not </a:t>
            </a:r>
            <a:r>
              <a:rPr b="1" i="1"/>
              <a:t>clear to you, it is best that you appraise yourselves first before you preach it.</a:t>
            </a:r>
          </a:p>
          <a:p>
            <a:pPr marL="342899" indent="-342899" algn="l" defTabSz="914400">
              <a:spcBef>
                <a:spcPts val="800"/>
              </a:spcBef>
              <a:buSzPct val="100000"/>
              <a:buFont typeface="Arial"/>
              <a:buChar char="•"/>
              <a:defRPr sz="3600">
                <a:solidFill>
                  <a:srgbClr val="1E3184"/>
                </a:solidFill>
                <a:latin typeface="Candara"/>
                <a:ea typeface="Candara"/>
                <a:cs typeface="Candara"/>
                <a:sym typeface="Candara"/>
              </a:defRPr>
            </a:pPr>
            <a:r>
              <a:t>Be sure that people will </a:t>
            </a:r>
            <a:r>
              <a:rPr b="1" i="1"/>
              <a:t>understand the message.</a:t>
            </a:r>
          </a:p>
          <a:p>
            <a:pPr marL="342899" indent="-342899" algn="l" defTabSz="914400">
              <a:spcBef>
                <a:spcPts val="800"/>
              </a:spcBef>
              <a:buSzPct val="100000"/>
              <a:buFont typeface="Arial"/>
              <a:buChar char="•"/>
              <a:defRPr sz="3600">
                <a:solidFill>
                  <a:srgbClr val="1E3184"/>
                </a:solidFill>
                <a:latin typeface="Candara"/>
                <a:ea typeface="Candara"/>
                <a:cs typeface="Candara"/>
                <a:sym typeface="Candara"/>
              </a:defRPr>
            </a:pPr>
            <a:r>
              <a:t>Use simple language,</a:t>
            </a:r>
            <a:r>
              <a:rPr b="1" i="1"/>
              <a:t> in accordance with the type of audience that is listening.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animEffect transition="in" filter="dissolve">
                                      <p:cBhvr>
                                        <p:cTn id="7" dur="500"/>
                                        <p:tgtEl>
                                          <p:spTgt spid="181">
                                            <p:bg/>
                                          </p:spTgt>
                                        </p:tgtEl>
                                      </p:cBhvr>
                                    </p:animEffect>
                                  </p:childTnLst>
                                </p:cTn>
                              </p:par>
                              <p:par>
                                <p:cTn id="8" presetID="9" presetClass="entr" presetSubtype="0" fill="hold" grpId="1" nodeType="withEffect">
                                  <p:stCondLst>
                                    <p:cond delay="0"/>
                                  </p:stCondLst>
                                  <p:iterate>
                                    <p:tmAbs val="0"/>
                                  </p:iterate>
                                  <p:childTnLst>
                                    <p:set>
                                      <p:cBhvr>
                                        <p:cTn id="9" fill="hold"/>
                                        <p:tgtEl>
                                          <p:spTgt spid="181">
                                            <p:txEl>
                                              <p:pRg st="0" end="0"/>
                                            </p:txEl>
                                          </p:spTgt>
                                        </p:tgtEl>
                                        <p:attrNameLst>
                                          <p:attrName>style.visibility</p:attrName>
                                        </p:attrNameLst>
                                      </p:cBhvr>
                                      <p:to>
                                        <p:strVal val="visible"/>
                                      </p:to>
                                    </p:set>
                                    <p:animEffect transition="in" filter="dissolve">
                                      <p:cBhvr>
                                        <p:cTn id="10" dur="5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1">
                                            <p:txEl>
                                              <p:pRg st="1" end="1"/>
                                            </p:txEl>
                                          </p:spTgt>
                                        </p:tgtEl>
                                        <p:attrNameLst>
                                          <p:attrName>style.visibility</p:attrName>
                                        </p:attrNameLst>
                                      </p:cBhvr>
                                      <p:to>
                                        <p:strVal val="visible"/>
                                      </p:to>
                                    </p:set>
                                    <p:animEffect transition="in" filter="dissolve">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1">
                                            <p:txEl>
                                              <p:pRg st="2" end="2"/>
                                            </p:txEl>
                                          </p:spTgt>
                                        </p:tgtEl>
                                        <p:attrNameLst>
                                          <p:attrName>style.visibility</p:attrName>
                                        </p:attrNameLst>
                                      </p:cBhvr>
                                      <p:to>
                                        <p:strVal val="visible"/>
                                      </p:to>
                                    </p:set>
                                    <p:animEffect transition="in" filter="dissolve">
                                      <p:cBhvr>
                                        <p:cTn id="20" dur="500"/>
                                        <p:tgtEl>
                                          <p:spTgt spid="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8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85" name="Shape 185"/>
          <p:cNvSpPr>
            <a:spLocks noGrp="1"/>
          </p:cNvSpPr>
          <p:nvPr>
            <p:ph type="body" idx="1"/>
          </p:nvPr>
        </p:nvSpPr>
        <p:spPr>
          <a:xfrm>
            <a:off x="1256307" y="877217"/>
            <a:ext cx="7080797" cy="4844704"/>
          </a:xfrm>
          <a:prstGeom prst="rect">
            <a:avLst/>
          </a:prstGeom>
        </p:spPr>
        <p:txBody>
          <a:bodyPr lIns="45719" tIns="45719" rIns="45719" bIns="45719"/>
          <a:lstStyle/>
          <a:p>
            <a:pPr marL="288035" indent="-288035" algn="l" defTabSz="768095">
              <a:spcBef>
                <a:spcPts val="700"/>
              </a:spcBef>
              <a:buSzPct val="100000"/>
              <a:buFont typeface="Arial"/>
              <a:buChar char="•"/>
              <a:defRPr sz="3024">
                <a:solidFill>
                  <a:srgbClr val="1E3184"/>
                </a:solidFill>
                <a:latin typeface="Candara"/>
                <a:ea typeface="Candara"/>
                <a:cs typeface="Candara"/>
                <a:sym typeface="Candara"/>
              </a:defRPr>
            </a:pPr>
            <a:r>
              <a:t>Make sure that your audience is </a:t>
            </a:r>
            <a:r>
              <a:rPr b="1" i="1"/>
              <a:t>familiar with the terms being used.</a:t>
            </a:r>
          </a:p>
          <a:p>
            <a:pPr marL="288035" indent="-288035" algn="l" defTabSz="768095">
              <a:spcBef>
                <a:spcPts val="700"/>
              </a:spcBef>
              <a:buSzPct val="100000"/>
              <a:buFont typeface="Arial"/>
              <a:buChar char="•"/>
              <a:defRPr sz="3024">
                <a:solidFill>
                  <a:srgbClr val="1E3184"/>
                </a:solidFill>
                <a:latin typeface="Candara"/>
                <a:ea typeface="Candara"/>
                <a:cs typeface="Candara"/>
                <a:sym typeface="Candara"/>
              </a:defRPr>
            </a:pPr>
            <a:r>
              <a:t>Do not make up </a:t>
            </a:r>
            <a:r>
              <a:rPr b="1" i="1"/>
              <a:t>strange or complicated phrases</a:t>
            </a:r>
            <a:r>
              <a:t> that you yourselves may not be clear about their meaning.</a:t>
            </a:r>
          </a:p>
          <a:p>
            <a:pPr marL="288035" indent="-288035" algn="l" defTabSz="768095">
              <a:spcBef>
                <a:spcPts val="700"/>
              </a:spcBef>
              <a:buSzPct val="100000"/>
              <a:buFont typeface="Arial"/>
              <a:buChar char="•"/>
              <a:defRPr sz="3024">
                <a:solidFill>
                  <a:srgbClr val="1E3184"/>
                </a:solidFill>
                <a:latin typeface="Candara"/>
                <a:ea typeface="Candara"/>
                <a:cs typeface="Candara"/>
                <a:sym typeface="Candara"/>
              </a:defRPr>
            </a:pPr>
            <a:r>
              <a:t>Neither </a:t>
            </a:r>
            <a:r>
              <a:rPr b="1" i="1"/>
              <a:t>confuse simple language with inadequate language.</a:t>
            </a:r>
          </a:p>
          <a:p>
            <a:pPr marL="288035" indent="-288035" algn="l" defTabSz="768095">
              <a:spcBef>
                <a:spcPts val="700"/>
              </a:spcBef>
              <a:buSzPct val="100000"/>
              <a:buFont typeface="Arial"/>
              <a:buChar char="•"/>
              <a:defRPr sz="3024">
                <a:solidFill>
                  <a:srgbClr val="1E3184"/>
                </a:solidFill>
                <a:latin typeface="Candara"/>
                <a:ea typeface="Candara"/>
                <a:cs typeface="Candara"/>
                <a:sym typeface="Candara"/>
              </a:defRPr>
            </a:pPr>
            <a:r>
              <a:t>Learn from Jesus, as He is the </a:t>
            </a:r>
            <a:r>
              <a:rPr b="1" i="1"/>
              <a:t>greatest preacher of all time.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5">
                                            <p:bg/>
                                          </p:spTgt>
                                        </p:tgtEl>
                                        <p:attrNameLst>
                                          <p:attrName>style.visibility</p:attrName>
                                        </p:attrNameLst>
                                      </p:cBhvr>
                                      <p:to>
                                        <p:strVal val="visible"/>
                                      </p:to>
                                    </p:set>
                                    <p:animEffect transition="in" filter="dissolve">
                                      <p:cBhvr>
                                        <p:cTn id="7" dur="500"/>
                                        <p:tgtEl>
                                          <p:spTgt spid="185">
                                            <p:bg/>
                                          </p:spTgt>
                                        </p:tgtEl>
                                      </p:cBhvr>
                                    </p:animEffect>
                                  </p:childTnLst>
                                </p:cTn>
                              </p:par>
                              <p:par>
                                <p:cTn id="8" presetID="9" presetClass="entr" presetSubtype="0" fill="hold" grpId="1" nodeType="withEffect">
                                  <p:stCondLst>
                                    <p:cond delay="0"/>
                                  </p:stCondLst>
                                  <p:iterate>
                                    <p:tmAbs val="0"/>
                                  </p:iterate>
                                  <p:childTnLst>
                                    <p:set>
                                      <p:cBhvr>
                                        <p:cTn id="9" fill="hold"/>
                                        <p:tgtEl>
                                          <p:spTgt spid="185">
                                            <p:txEl>
                                              <p:pRg st="0" end="0"/>
                                            </p:txEl>
                                          </p:spTgt>
                                        </p:tgtEl>
                                        <p:attrNameLst>
                                          <p:attrName>style.visibility</p:attrName>
                                        </p:attrNameLst>
                                      </p:cBhvr>
                                      <p:to>
                                        <p:strVal val="visible"/>
                                      </p:to>
                                    </p:set>
                                    <p:animEffect transition="in" filter="dissolve">
                                      <p:cBhvr>
                                        <p:cTn id="10" dur="500"/>
                                        <p:tgtEl>
                                          <p:spTgt spid="1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85">
                                            <p:txEl>
                                              <p:pRg st="1" end="1"/>
                                            </p:txEl>
                                          </p:spTgt>
                                        </p:tgtEl>
                                        <p:attrNameLst>
                                          <p:attrName>style.visibility</p:attrName>
                                        </p:attrNameLst>
                                      </p:cBhvr>
                                      <p:to>
                                        <p:strVal val="visible"/>
                                      </p:to>
                                    </p:set>
                                    <p:animEffect transition="in" filter="dissolve">
                                      <p:cBhvr>
                                        <p:cTn id="15" dur="500"/>
                                        <p:tgtEl>
                                          <p:spTgt spid="1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85">
                                            <p:txEl>
                                              <p:pRg st="2" end="2"/>
                                            </p:txEl>
                                          </p:spTgt>
                                        </p:tgtEl>
                                        <p:attrNameLst>
                                          <p:attrName>style.visibility</p:attrName>
                                        </p:attrNameLst>
                                      </p:cBhvr>
                                      <p:to>
                                        <p:strVal val="visible"/>
                                      </p:to>
                                    </p:set>
                                    <p:animEffect transition="in" filter="dissolve">
                                      <p:cBhvr>
                                        <p:cTn id="20" dur="500"/>
                                        <p:tgtEl>
                                          <p:spTgt spid="1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85">
                                            <p:txEl>
                                              <p:pRg st="3" end="3"/>
                                            </p:txEl>
                                          </p:spTgt>
                                        </p:tgtEl>
                                        <p:attrNameLst>
                                          <p:attrName>style.visibility</p:attrName>
                                        </p:attrNameLst>
                                      </p:cBhvr>
                                      <p:to>
                                        <p:strVal val="visible"/>
                                      </p:to>
                                    </p:set>
                                    <p:animEffect transition="in" filter="dissolve">
                                      <p:cBhvr>
                                        <p:cTn id="25" dur="500"/>
                                        <p:tgtEl>
                                          <p:spTgt spid="1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8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89" name="Shape 189"/>
          <p:cNvSpPr>
            <a:spLocks noGrp="1"/>
          </p:cNvSpPr>
          <p:nvPr>
            <p:ph type="body" sz="half" idx="1"/>
          </p:nvPr>
        </p:nvSpPr>
        <p:spPr>
          <a:xfrm>
            <a:off x="1371389" y="2195859"/>
            <a:ext cx="6629822" cy="3144491"/>
          </a:xfrm>
          <a:prstGeom prst="rect">
            <a:avLst/>
          </a:prstGeom>
        </p:spPr>
        <p:txBody>
          <a:bodyPr lIns="45719" tIns="45719" rIns="45719" bIns="45719"/>
          <a:lstStyle/>
          <a:p>
            <a:pPr algn="l" defTabSz="914400">
              <a:spcBef>
                <a:spcPts val="900"/>
              </a:spcBef>
              <a:defRPr sz="4000" i="1">
                <a:solidFill>
                  <a:srgbClr val="1E3184"/>
                </a:solidFill>
                <a:latin typeface="Candara"/>
                <a:ea typeface="Candara"/>
                <a:cs typeface="Candara"/>
                <a:sym typeface="Candara"/>
              </a:defRPr>
            </a:pPr>
            <a:r>
              <a:t>“The Saviour’s voice… Old and young, ignorant and learned, could catch the full meaning of His words.”</a:t>
            </a:r>
            <a:endParaRPr>
              <a:solidFill>
                <a:srgbClr val="FF2600"/>
              </a:solidFill>
            </a:endParaRPr>
          </a:p>
          <a:p>
            <a:pPr algn="l" defTabSz="914400">
              <a:defRPr sz="4000" i="1">
                <a:solidFill>
                  <a:srgbClr val="1E3184"/>
                </a:solidFill>
                <a:latin typeface="Candara"/>
                <a:ea typeface="Candara"/>
                <a:cs typeface="Candara"/>
                <a:sym typeface="Candara"/>
              </a:defRPr>
            </a:pPr>
            <a:r>
              <a:rPr>
                <a:solidFill>
                  <a:srgbClr val="FF2600"/>
                </a:solidFill>
              </a:rPr>
              <a:t>CT 240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9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93" name="Shape 193"/>
          <p:cNvSpPr>
            <a:spLocks noGrp="1"/>
          </p:cNvSpPr>
          <p:nvPr>
            <p:ph type="body" idx="1"/>
          </p:nvPr>
        </p:nvSpPr>
        <p:spPr>
          <a:xfrm>
            <a:off x="1339738" y="1370483"/>
            <a:ext cx="6870924" cy="4479554"/>
          </a:xfrm>
          <a:prstGeom prst="rect">
            <a:avLst/>
          </a:prstGeom>
        </p:spPr>
        <p:txBody>
          <a:bodyPr lIns="45719" tIns="45719" rIns="45719" bIns="45719"/>
          <a:lstStyle/>
          <a:p>
            <a:pPr algn="l" defTabSz="914400">
              <a:spcBef>
                <a:spcPts val="800"/>
              </a:spcBef>
              <a:defRPr sz="3600" i="1">
                <a:solidFill>
                  <a:srgbClr val="1E3184"/>
                </a:solidFill>
                <a:latin typeface="Candara"/>
                <a:ea typeface="Candara"/>
                <a:cs typeface="Candara"/>
                <a:sym typeface="Candara"/>
              </a:defRPr>
            </a:pPr>
            <a:r>
              <a:t>“…and the common people heard Him gladly, for they could comprehend His words. There were no high-sounding words used, to understand which it was necessary to consult a dictionary.”</a:t>
            </a:r>
            <a:endParaRPr>
              <a:solidFill>
                <a:srgbClr val="FF2600"/>
              </a:solidFill>
            </a:endParaRPr>
          </a:p>
          <a:p>
            <a:pPr algn="l" defTabSz="914400">
              <a:defRPr sz="3600" i="1">
                <a:solidFill>
                  <a:srgbClr val="1E3184"/>
                </a:solidFill>
                <a:latin typeface="Candara"/>
                <a:ea typeface="Candara"/>
                <a:cs typeface="Candara"/>
                <a:sym typeface="Candara"/>
              </a:defRPr>
            </a:pPr>
            <a:r>
              <a:rPr>
                <a:solidFill>
                  <a:srgbClr val="FF2600"/>
                </a:solidFill>
              </a:rPr>
              <a:t>CT 240</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9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97" name="Shape 197"/>
          <p:cNvSpPr>
            <a:spLocks noGrp="1"/>
          </p:cNvSpPr>
          <p:nvPr>
            <p:ph type="title"/>
          </p:nvPr>
        </p:nvSpPr>
        <p:spPr>
          <a:xfrm>
            <a:off x="919385" y="2836043"/>
            <a:ext cx="7305230" cy="1887192"/>
          </a:xfrm>
          <a:prstGeom prst="rect">
            <a:avLst/>
          </a:prstGeom>
        </p:spPr>
        <p:txBody>
          <a:bodyPr lIns="45719" tIns="45719" rIns="45719" bIns="45719" anchor="t"/>
          <a:lstStyle>
            <a:lvl1pPr marL="977900" indent="-977900"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III. Be conscious of the tone of your voice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0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01" name="Shape 201"/>
          <p:cNvSpPr>
            <a:spLocks noGrp="1"/>
          </p:cNvSpPr>
          <p:nvPr>
            <p:ph type="body" idx="1"/>
          </p:nvPr>
        </p:nvSpPr>
        <p:spPr>
          <a:xfrm>
            <a:off x="1038435" y="1108310"/>
            <a:ext cx="7067130" cy="4641380"/>
          </a:xfrm>
          <a:prstGeom prst="rect">
            <a:avLst/>
          </a:prstGeom>
        </p:spPr>
        <p:txBody>
          <a:bodyPr lIns="45719" tIns="45719" rIns="45719" bIns="45719"/>
          <a:lstStyle/>
          <a:p>
            <a:pPr marL="304800" indent="-304800" algn="l" defTabSz="914400">
              <a:spcBef>
                <a:spcPts val="800"/>
              </a:spcBef>
              <a:buSzPct val="100000"/>
              <a:buFont typeface="Arial"/>
              <a:buChar char="•"/>
              <a:defRPr sz="3600">
                <a:solidFill>
                  <a:srgbClr val="1E3184"/>
                </a:solidFill>
                <a:latin typeface="Candara"/>
                <a:ea typeface="Candara"/>
                <a:cs typeface="Candara"/>
                <a:sym typeface="Candara"/>
              </a:defRPr>
            </a:pPr>
            <a:r>
              <a:rPr sz="3200"/>
              <a:t>Do not get accustomed to using such </a:t>
            </a:r>
            <a:r>
              <a:rPr sz="3200" b="1" i="1"/>
              <a:t>dim tone that it will be difficult for people to understand you </a:t>
            </a:r>
            <a:r>
              <a:rPr sz="3200"/>
              <a:t>or</a:t>
            </a:r>
            <a:r>
              <a:rPr sz="3200" b="1" i="1"/>
              <a:t> </a:t>
            </a:r>
            <a:r>
              <a:rPr sz="3200"/>
              <a:t>that may </a:t>
            </a:r>
            <a:r>
              <a:rPr sz="3200" b="1" i="1"/>
              <a:t>lead them to boredom.</a:t>
            </a:r>
          </a:p>
          <a:p>
            <a:pPr marL="304800" indent="-304800" algn="l" defTabSz="914400">
              <a:spcBef>
                <a:spcPts val="800"/>
              </a:spcBef>
              <a:buSzPct val="100000"/>
              <a:buFont typeface="Arial"/>
              <a:buChar char="•"/>
              <a:defRPr sz="3600">
                <a:solidFill>
                  <a:srgbClr val="1E3184"/>
                </a:solidFill>
                <a:latin typeface="Candara"/>
                <a:ea typeface="Candara"/>
                <a:cs typeface="Candara"/>
                <a:sym typeface="Candara"/>
              </a:defRPr>
            </a:pPr>
            <a:r>
              <a:rPr sz="3200"/>
              <a:t>Do not get accustomed to </a:t>
            </a:r>
            <a:r>
              <a:rPr sz="3200" b="1" i="1"/>
              <a:t>shouting or speaking so passionately</a:t>
            </a:r>
            <a:r>
              <a:rPr sz="3200"/>
              <a:t> that it will rob your audience of the spirit of </a:t>
            </a:r>
            <a:r>
              <a:rPr sz="3200" b="1" i="1"/>
              <a:t>heaven’s peace.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1">
                                            <p:bg/>
                                          </p:spTgt>
                                        </p:tgtEl>
                                        <p:attrNameLst>
                                          <p:attrName>style.visibility</p:attrName>
                                        </p:attrNameLst>
                                      </p:cBhvr>
                                      <p:to>
                                        <p:strVal val="visible"/>
                                      </p:to>
                                    </p:set>
                                    <p:animEffect transition="in" filter="dissolve">
                                      <p:cBhvr>
                                        <p:cTn id="7" dur="500"/>
                                        <p:tgtEl>
                                          <p:spTgt spid="201">
                                            <p:bg/>
                                          </p:spTgt>
                                        </p:tgtEl>
                                      </p:cBhvr>
                                    </p:animEffect>
                                  </p:childTnLst>
                                </p:cTn>
                              </p:par>
                              <p:par>
                                <p:cTn id="8" presetID="9" presetClass="entr" presetSubtype="0" fill="hold" grpId="1" nodeType="withEffect">
                                  <p:stCondLst>
                                    <p:cond delay="0"/>
                                  </p:stCondLst>
                                  <p:iterate>
                                    <p:tmAbs val="0"/>
                                  </p:iterate>
                                  <p:childTnLst>
                                    <p:set>
                                      <p:cBhvr>
                                        <p:cTn id="9" fill="hold"/>
                                        <p:tgtEl>
                                          <p:spTgt spid="201">
                                            <p:txEl>
                                              <p:pRg st="0" end="0"/>
                                            </p:txEl>
                                          </p:spTgt>
                                        </p:tgtEl>
                                        <p:attrNameLst>
                                          <p:attrName>style.visibility</p:attrName>
                                        </p:attrNameLst>
                                      </p:cBhvr>
                                      <p:to>
                                        <p:strVal val="visible"/>
                                      </p:to>
                                    </p:set>
                                    <p:animEffect transition="in" filter="dissolve">
                                      <p:cBhvr>
                                        <p:cTn id="10" dur="500"/>
                                        <p:tgtEl>
                                          <p:spTgt spid="2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1">
                                            <p:txEl>
                                              <p:pRg st="1" end="1"/>
                                            </p:txEl>
                                          </p:spTgt>
                                        </p:tgtEl>
                                        <p:attrNameLst>
                                          <p:attrName>style.visibility</p:attrName>
                                        </p:attrNameLst>
                                      </p:cBhvr>
                                      <p:to>
                                        <p:strVal val="visible"/>
                                      </p:to>
                                    </p:set>
                                    <p:animEffect transition="in" filter="dissolve">
                                      <p:cBhvr>
                                        <p:cTn id="15" dur="500"/>
                                        <p:tgtEl>
                                          <p:spTgt spid="2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0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05" name="Shape 205"/>
          <p:cNvSpPr>
            <a:spLocks noGrp="1"/>
          </p:cNvSpPr>
          <p:nvPr>
            <p:ph type="body" idx="1"/>
          </p:nvPr>
        </p:nvSpPr>
        <p:spPr>
          <a:xfrm>
            <a:off x="1175915" y="1085639"/>
            <a:ext cx="7118153" cy="4686723"/>
          </a:xfrm>
          <a:prstGeom prst="rect">
            <a:avLst/>
          </a:prstGeom>
        </p:spPr>
        <p:txBody>
          <a:bodyPr lIns="45719" tIns="45719" rIns="45719" bIns="45719"/>
          <a:lstStyle/>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Allow the </a:t>
            </a:r>
            <a:r>
              <a:rPr b="1" i="1"/>
              <a:t>tone of your voice to reflect the kind of message that you are sharing.</a:t>
            </a:r>
          </a:p>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Do not forget that </a:t>
            </a:r>
            <a:r>
              <a:rPr b="1" i="1"/>
              <a:t>it is best to vary the tone of your voice often.</a:t>
            </a:r>
          </a:p>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Do not speak so </a:t>
            </a:r>
            <a:r>
              <a:rPr b="1" i="1"/>
              <a:t>fast that people will find it hard to follow and understand.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5">
                                            <p:bg/>
                                          </p:spTgt>
                                        </p:tgtEl>
                                        <p:attrNameLst>
                                          <p:attrName>style.visibility</p:attrName>
                                        </p:attrNameLst>
                                      </p:cBhvr>
                                      <p:to>
                                        <p:strVal val="visible"/>
                                      </p:to>
                                    </p:set>
                                    <p:animEffect transition="in" filter="dissolve">
                                      <p:cBhvr>
                                        <p:cTn id="7" dur="500"/>
                                        <p:tgtEl>
                                          <p:spTgt spid="205">
                                            <p:bg/>
                                          </p:spTgt>
                                        </p:tgtEl>
                                      </p:cBhvr>
                                    </p:animEffect>
                                  </p:childTnLst>
                                </p:cTn>
                              </p:par>
                              <p:par>
                                <p:cTn id="8" presetID="9" presetClass="entr" presetSubtype="0" fill="hold" grpId="1" nodeType="withEffect">
                                  <p:stCondLst>
                                    <p:cond delay="0"/>
                                  </p:stCondLst>
                                  <p:iterate>
                                    <p:tmAbs val="0"/>
                                  </p:iterate>
                                  <p:childTnLst>
                                    <p:set>
                                      <p:cBhvr>
                                        <p:cTn id="9" fill="hold"/>
                                        <p:tgtEl>
                                          <p:spTgt spid="205">
                                            <p:txEl>
                                              <p:pRg st="0" end="0"/>
                                            </p:txEl>
                                          </p:spTgt>
                                        </p:tgtEl>
                                        <p:attrNameLst>
                                          <p:attrName>style.visibility</p:attrName>
                                        </p:attrNameLst>
                                      </p:cBhvr>
                                      <p:to>
                                        <p:strVal val="visible"/>
                                      </p:to>
                                    </p:set>
                                    <p:animEffect transition="in" filter="dissolve">
                                      <p:cBhvr>
                                        <p:cTn id="10" dur="50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5">
                                            <p:txEl>
                                              <p:pRg st="1" end="1"/>
                                            </p:txEl>
                                          </p:spTgt>
                                        </p:tgtEl>
                                        <p:attrNameLst>
                                          <p:attrName>style.visibility</p:attrName>
                                        </p:attrNameLst>
                                      </p:cBhvr>
                                      <p:to>
                                        <p:strVal val="visible"/>
                                      </p:to>
                                    </p:set>
                                    <p:animEffect transition="in" filter="dissolve">
                                      <p:cBhvr>
                                        <p:cTn id="15" dur="500"/>
                                        <p:tgtEl>
                                          <p:spTgt spid="2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5">
                                            <p:txEl>
                                              <p:pRg st="2" end="2"/>
                                            </p:txEl>
                                          </p:spTgt>
                                        </p:tgtEl>
                                        <p:attrNameLst>
                                          <p:attrName>style.visibility</p:attrName>
                                        </p:attrNameLst>
                                      </p:cBhvr>
                                      <p:to>
                                        <p:strVal val="visible"/>
                                      </p:to>
                                    </p:set>
                                    <p:animEffect transition="in" filter="dissolve">
                                      <p:cBhvr>
                                        <p:cTn id="20" dur="500"/>
                                        <p:tgtEl>
                                          <p:spTgt spid="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0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09" name="Shape 209"/>
          <p:cNvSpPr>
            <a:spLocks noGrp="1"/>
          </p:cNvSpPr>
          <p:nvPr>
            <p:ph type="body" idx="1"/>
          </p:nvPr>
        </p:nvSpPr>
        <p:spPr>
          <a:xfrm>
            <a:off x="1220390" y="1205135"/>
            <a:ext cx="6703220" cy="4731471"/>
          </a:xfrm>
          <a:prstGeom prst="rect">
            <a:avLst/>
          </a:prstGeom>
        </p:spPr>
        <p:txBody>
          <a:bodyPr lIns="45719" tIns="45719" rIns="45719" bIns="45719"/>
          <a:lstStyle/>
          <a:p>
            <a:pPr marL="318896" indent="-318896" algn="l" defTabSz="850391">
              <a:spcBef>
                <a:spcPts val="700"/>
              </a:spcBef>
              <a:buSzPct val="100000"/>
              <a:buFont typeface="Arial"/>
              <a:buChar char="•"/>
              <a:defRPr sz="3348">
                <a:solidFill>
                  <a:srgbClr val="1E3184"/>
                </a:solidFill>
                <a:latin typeface="Candara"/>
                <a:ea typeface="Candara"/>
                <a:cs typeface="Candara"/>
                <a:sym typeface="Candara"/>
              </a:defRPr>
            </a:pPr>
            <a:r>
              <a:t>Try to pronounce your </a:t>
            </a:r>
            <a:r>
              <a:rPr b="1" i="1"/>
              <a:t>words well so that people can clearly understand</a:t>
            </a:r>
            <a:r>
              <a:t> everything you say.</a:t>
            </a:r>
          </a:p>
          <a:p>
            <a:pPr marL="318896" indent="-318896" algn="l" defTabSz="850391">
              <a:spcBef>
                <a:spcPts val="700"/>
              </a:spcBef>
              <a:buSzPct val="100000"/>
              <a:buFont typeface="Arial"/>
              <a:buChar char="•"/>
              <a:defRPr sz="3348">
                <a:solidFill>
                  <a:srgbClr val="1E3184"/>
                </a:solidFill>
                <a:latin typeface="Candara"/>
                <a:ea typeface="Candara"/>
                <a:cs typeface="Candara"/>
                <a:sym typeface="Candara"/>
              </a:defRPr>
            </a:pPr>
            <a:r>
              <a:t>Do not lower your voice at the end of words such that the phrases sound staccato.</a:t>
            </a:r>
          </a:p>
          <a:p>
            <a:pPr marL="318896" indent="-318896" algn="l" defTabSz="850391">
              <a:spcBef>
                <a:spcPts val="700"/>
              </a:spcBef>
              <a:buSzPct val="100000"/>
              <a:buFont typeface="Arial"/>
              <a:buChar char="•"/>
              <a:defRPr sz="3348">
                <a:solidFill>
                  <a:srgbClr val="1E3184"/>
                </a:solidFill>
                <a:latin typeface="Candara"/>
                <a:ea typeface="Candara"/>
                <a:cs typeface="Candara"/>
                <a:sym typeface="Candara"/>
              </a:defRPr>
            </a:pPr>
            <a:r>
              <a:t>Allow your words and gestures to harmonize.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dissolve">
                                      <p:cBhvr>
                                        <p:cTn id="7" dur="500"/>
                                        <p:tgtEl>
                                          <p:spTgt spid="209">
                                            <p:bg/>
                                          </p:spTgt>
                                        </p:tgtEl>
                                      </p:cBhvr>
                                    </p:animEffect>
                                  </p:childTnLst>
                                </p:cTn>
                              </p:par>
                              <p:par>
                                <p:cTn id="8" presetID="9" presetClass="entr" presetSubtype="0" fill="hold" grpId="1" nodeType="withEffect">
                                  <p:stCondLst>
                                    <p:cond delay="0"/>
                                  </p:stCondLst>
                                  <p:iterate>
                                    <p:tmAbs val="0"/>
                                  </p:iterate>
                                  <p:childTnLst>
                                    <p:set>
                                      <p:cBhvr>
                                        <p:cTn id="9" fill="hold"/>
                                        <p:tgtEl>
                                          <p:spTgt spid="209">
                                            <p:txEl>
                                              <p:pRg st="0" end="0"/>
                                            </p:txEl>
                                          </p:spTgt>
                                        </p:tgtEl>
                                        <p:attrNameLst>
                                          <p:attrName>style.visibility</p:attrName>
                                        </p:attrNameLst>
                                      </p:cBhvr>
                                      <p:to>
                                        <p:strVal val="visible"/>
                                      </p:to>
                                    </p:set>
                                    <p:animEffect transition="in" filter="dissolve">
                                      <p:cBhvr>
                                        <p:cTn id="10" dur="500"/>
                                        <p:tgtEl>
                                          <p:spTgt spid="2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9">
                                            <p:txEl>
                                              <p:pRg st="1" end="1"/>
                                            </p:txEl>
                                          </p:spTgt>
                                        </p:tgtEl>
                                        <p:attrNameLst>
                                          <p:attrName>style.visibility</p:attrName>
                                        </p:attrNameLst>
                                      </p:cBhvr>
                                      <p:to>
                                        <p:strVal val="visible"/>
                                      </p:to>
                                    </p:set>
                                    <p:animEffect transition="in" filter="dissolve">
                                      <p:cBhvr>
                                        <p:cTn id="15" dur="500"/>
                                        <p:tgtEl>
                                          <p:spTgt spid="2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9">
                                            <p:txEl>
                                              <p:pRg st="2" end="2"/>
                                            </p:txEl>
                                          </p:spTgt>
                                        </p:tgtEl>
                                        <p:attrNameLst>
                                          <p:attrName>style.visibility</p:attrName>
                                        </p:attrNameLst>
                                      </p:cBhvr>
                                      <p:to>
                                        <p:strVal val="visible"/>
                                      </p:to>
                                    </p:set>
                                    <p:animEffect transition="in" filter="dissolve">
                                      <p:cBhvr>
                                        <p:cTn id="20" dur="500"/>
                                        <p:tgtEl>
                                          <p:spTgt spid="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asted-image.pdf"/>
          <p:cNvPicPr>
            <a:picLocks noChangeAspect="1"/>
          </p:cNvPicPr>
          <p:nvPr/>
        </p:nvPicPr>
        <p:blipFill>
          <a:blip r:embed="rId2"/>
          <a:stretch>
            <a:fillRect/>
          </a:stretch>
        </p:blipFill>
        <p:spPr>
          <a:xfrm>
            <a:off x="-4460" y="8530"/>
            <a:ext cx="9152920" cy="6864690"/>
          </a:xfrm>
          <a:prstGeom prst="rect">
            <a:avLst/>
          </a:prstGeom>
          <a:ln w="12700">
            <a:miter lim="400000"/>
          </a:ln>
        </p:spPr>
      </p:pic>
      <p:pic>
        <p:nvPicPr>
          <p:cNvPr id="21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13" name="Shape 213"/>
          <p:cNvSpPr>
            <a:spLocks noGrp="1"/>
          </p:cNvSpPr>
          <p:nvPr>
            <p:ph type="body" idx="1"/>
          </p:nvPr>
        </p:nvSpPr>
        <p:spPr>
          <a:xfrm>
            <a:off x="1129431" y="1385652"/>
            <a:ext cx="7139138" cy="4603130"/>
          </a:xfrm>
          <a:prstGeom prst="rect">
            <a:avLst/>
          </a:prstGeom>
        </p:spPr>
        <p:txBody>
          <a:bodyPr lIns="45719" tIns="45719" rIns="45719" bIns="45719"/>
          <a:lstStyle/>
          <a:p>
            <a:pPr algn="l" defTabSz="914400">
              <a:spcBef>
                <a:spcPts val="900"/>
              </a:spcBef>
              <a:defRPr sz="4000" i="1">
                <a:solidFill>
                  <a:srgbClr val="1E3184"/>
                </a:solidFill>
                <a:latin typeface="Candara"/>
                <a:ea typeface="Candara"/>
                <a:cs typeface="Candara"/>
                <a:sym typeface="Candara"/>
              </a:defRPr>
            </a:pPr>
            <a:r>
              <a:rPr dirty="0"/>
              <a:t>“The </a:t>
            </a:r>
            <a:r>
              <a:rPr dirty="0" err="1"/>
              <a:t>Saviour’s</a:t>
            </a:r>
            <a:r>
              <a:rPr dirty="0"/>
              <a:t> voice was as music to the ears of those who had been accustomed to the monotonous, spiritless preaching of the scribes and Pharisees.”</a:t>
            </a:r>
          </a:p>
          <a:p>
            <a:pPr algn="l" defTabSz="914400">
              <a:defRPr sz="4000" i="1">
                <a:solidFill>
                  <a:srgbClr val="1E3184"/>
                </a:solidFill>
                <a:latin typeface="Candara"/>
                <a:ea typeface="Candara"/>
                <a:cs typeface="Candara"/>
                <a:sym typeface="Candara"/>
              </a:defRPr>
            </a:pPr>
            <a:r>
              <a:rPr dirty="0">
                <a:solidFill>
                  <a:srgbClr val="FF2600"/>
                </a:solidFill>
              </a:rPr>
              <a:t>C</a:t>
            </a:r>
            <a:r>
              <a:rPr lang="en-GB" dirty="0" err="1">
                <a:solidFill>
                  <a:srgbClr val="FF2600"/>
                </a:solidFill>
              </a:rPr>
              <a:t>ounsels</a:t>
            </a:r>
            <a:r>
              <a:rPr lang="en-GB" dirty="0">
                <a:solidFill>
                  <a:srgbClr val="FF2600"/>
                </a:solidFill>
              </a:rPr>
              <a:t> to Parents, </a:t>
            </a:r>
            <a:r>
              <a:rPr dirty="0">
                <a:solidFill>
                  <a:srgbClr val="FF2600"/>
                </a:solidFill>
              </a:rPr>
              <a:t>T</a:t>
            </a:r>
            <a:r>
              <a:rPr lang="en-GB" dirty="0" err="1">
                <a:solidFill>
                  <a:srgbClr val="FF2600"/>
                </a:solidFill>
              </a:rPr>
              <a:t>eachers</a:t>
            </a:r>
            <a:r>
              <a:rPr lang="en-GB" dirty="0">
                <a:solidFill>
                  <a:srgbClr val="FF2600"/>
                </a:solidFill>
              </a:rPr>
              <a:t>, and Students</a:t>
            </a:r>
            <a:r>
              <a:rPr dirty="0">
                <a:solidFill>
                  <a:srgbClr val="FF2600"/>
                </a:solidFill>
              </a:rPr>
              <a:t> 240</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43"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44" name="Shape 144"/>
          <p:cNvSpPr>
            <a:spLocks noGrp="1"/>
          </p:cNvSpPr>
          <p:nvPr>
            <p:ph type="body" idx="1"/>
          </p:nvPr>
        </p:nvSpPr>
        <p:spPr>
          <a:xfrm>
            <a:off x="1599331" y="791096"/>
            <a:ext cx="6405514" cy="4992911"/>
          </a:xfrm>
          <a:prstGeom prst="rect">
            <a:avLst/>
          </a:prstGeom>
        </p:spPr>
        <p:txBody>
          <a:bodyPr lIns="45719" tIns="45719" rIns="45719" bIns="45719"/>
          <a:lstStyle/>
          <a:p>
            <a:pPr algn="l" defTabSz="731520">
              <a:defRPr sz="3200" i="1">
                <a:solidFill>
                  <a:srgbClr val="1E3184"/>
                </a:solidFill>
                <a:latin typeface="Candara"/>
                <a:ea typeface="Candara"/>
                <a:cs typeface="Candara"/>
                <a:sym typeface="Candara"/>
              </a:defRPr>
            </a:pPr>
            <a: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a:t>
            </a:r>
          </a:p>
          <a:p>
            <a:pPr algn="l" defTabSz="731520">
              <a:defRPr sz="3200" i="1">
                <a:solidFill>
                  <a:srgbClr val="FF2600"/>
                </a:solidFill>
                <a:latin typeface="Candara"/>
                <a:ea typeface="Candara"/>
                <a:cs typeface="Candara"/>
                <a:sym typeface="Candara"/>
              </a:defRPr>
            </a:pPr>
            <a:r>
              <a:t>2 Timothy 4:1-2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1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17" name="Shape 217"/>
          <p:cNvSpPr>
            <a:spLocks noGrp="1"/>
          </p:cNvSpPr>
          <p:nvPr>
            <p:ph type="body" idx="1"/>
          </p:nvPr>
        </p:nvSpPr>
        <p:spPr>
          <a:xfrm>
            <a:off x="1254460" y="1506488"/>
            <a:ext cx="6635080" cy="4172843"/>
          </a:xfrm>
          <a:prstGeom prst="rect">
            <a:avLst/>
          </a:prstGeom>
        </p:spPr>
        <p:txBody>
          <a:bodyPr lIns="45719" tIns="45719" rIns="45719" bIns="45719"/>
          <a:lstStyle/>
          <a:p>
            <a:pPr algn="l" defTabSz="905255">
              <a:spcBef>
                <a:spcPts val="1100"/>
              </a:spcBef>
              <a:defRPr sz="3959" i="1">
                <a:solidFill>
                  <a:srgbClr val="1E3184"/>
                </a:solidFill>
                <a:latin typeface="Candara"/>
                <a:ea typeface="Candara"/>
                <a:cs typeface="Candara"/>
                <a:sym typeface="Candara"/>
              </a:defRPr>
            </a:pPr>
            <a:r>
              <a:t>“Many speak in a rapid way and in a high, unnatural key… Ministers and teachers should give special attention to the cultivation of the voice.”</a:t>
            </a:r>
          </a:p>
          <a:p>
            <a:pPr algn="l" defTabSz="905255">
              <a:defRPr sz="3959" i="1">
                <a:solidFill>
                  <a:srgbClr val="1E3184"/>
                </a:solidFill>
                <a:latin typeface="Candara"/>
                <a:ea typeface="Candara"/>
                <a:cs typeface="Candara"/>
                <a:sym typeface="Candara"/>
              </a:defRPr>
            </a:pPr>
            <a:r>
              <a:rPr>
                <a:solidFill>
                  <a:srgbClr val="FF2600"/>
                </a:solidFill>
              </a:rPr>
              <a:t>CT 239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2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21" name="Shape 221"/>
          <p:cNvSpPr>
            <a:spLocks noGrp="1"/>
          </p:cNvSpPr>
          <p:nvPr>
            <p:ph type="title"/>
          </p:nvPr>
        </p:nvSpPr>
        <p:spPr>
          <a:xfrm>
            <a:off x="1128129" y="2776116"/>
            <a:ext cx="7099028" cy="1585168"/>
          </a:xfrm>
          <a:prstGeom prst="rect">
            <a:avLst/>
          </a:prstGeom>
        </p:spPr>
        <p:txBody>
          <a:bodyPr lIns="45719" tIns="45719" rIns="45719" bIns="45719" anchor="t"/>
          <a:lstStyle>
            <a:lvl1pPr marL="615315" indent="-615315" algn="l" defTabSz="777240">
              <a:defRPr sz="4250" b="1">
                <a:solidFill>
                  <a:srgbClr val="8C0202"/>
                </a:solidFill>
                <a:effectLst>
                  <a:outerShdw blurRad="32385" dist="32385" dir="2700000" rotWithShape="0">
                    <a:srgbClr val="000000">
                      <a:alpha val="43137"/>
                    </a:srgbClr>
                  </a:outerShdw>
                </a:effectLst>
                <a:latin typeface="Candara"/>
                <a:ea typeface="Candara"/>
                <a:cs typeface="Candara"/>
                <a:sym typeface="Candara"/>
              </a:defRPr>
            </a:lvl1pPr>
          </a:lstStyle>
          <a:p>
            <a:r>
              <a:t>IV. Avoid being monotonous or repetitive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2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25" name="Shape 225"/>
          <p:cNvSpPr>
            <a:spLocks noGrp="1"/>
          </p:cNvSpPr>
          <p:nvPr>
            <p:ph type="body" idx="1"/>
          </p:nvPr>
        </p:nvSpPr>
        <p:spPr>
          <a:xfrm>
            <a:off x="983928" y="990525"/>
            <a:ext cx="7715199" cy="4876950"/>
          </a:xfrm>
          <a:prstGeom prst="rect">
            <a:avLst/>
          </a:prstGeom>
        </p:spPr>
        <p:txBody>
          <a:bodyPr lIns="45719" tIns="45719" rIns="45719" bIns="45719"/>
          <a:lstStyle/>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Be alive to the message you are </a:t>
            </a:r>
            <a:r>
              <a:rPr b="1" i="1"/>
              <a:t>preaching and make your audience be alive to it also</a:t>
            </a:r>
            <a:r>
              <a:t>.</a:t>
            </a:r>
            <a:endParaRPr b="1" i="1"/>
          </a:p>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Achieve the above goal, but without </a:t>
            </a:r>
            <a:r>
              <a:rPr b="1" i="1"/>
              <a:t>exaggeration or going to extremes.</a:t>
            </a:r>
          </a:p>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Avoid turning your preaching into a </a:t>
            </a:r>
            <a:r>
              <a:rPr b="1" i="1"/>
              <a:t>spectacle, a show, an entertainment filled with abrupt and exaggerated gestures</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animEffect transition="in" filter="dissolve">
                                      <p:cBhvr>
                                        <p:cTn id="7" dur="500"/>
                                        <p:tgtEl>
                                          <p:spTgt spid="225">
                                            <p:bg/>
                                          </p:spTgt>
                                        </p:tgtEl>
                                      </p:cBhvr>
                                    </p:animEffect>
                                  </p:childTnLst>
                                </p:cTn>
                              </p:par>
                              <p:par>
                                <p:cTn id="8" presetID="9" presetClass="entr" presetSubtype="0" fill="hold" grpId="1" nodeType="withEffect">
                                  <p:stCondLst>
                                    <p:cond delay="0"/>
                                  </p:stCondLst>
                                  <p:iterate>
                                    <p:tmAbs val="0"/>
                                  </p:iterate>
                                  <p:childTnLst>
                                    <p:set>
                                      <p:cBhvr>
                                        <p:cTn id="9" fill="hold"/>
                                        <p:tgtEl>
                                          <p:spTgt spid="225">
                                            <p:txEl>
                                              <p:pRg st="0" end="0"/>
                                            </p:txEl>
                                          </p:spTgt>
                                        </p:tgtEl>
                                        <p:attrNameLst>
                                          <p:attrName>style.visibility</p:attrName>
                                        </p:attrNameLst>
                                      </p:cBhvr>
                                      <p:to>
                                        <p:strVal val="visible"/>
                                      </p:to>
                                    </p:set>
                                    <p:animEffect transition="in" filter="dissolve">
                                      <p:cBhvr>
                                        <p:cTn id="10" dur="500"/>
                                        <p:tgtEl>
                                          <p:spTgt spid="2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5">
                                            <p:txEl>
                                              <p:pRg st="1" end="1"/>
                                            </p:txEl>
                                          </p:spTgt>
                                        </p:tgtEl>
                                        <p:attrNameLst>
                                          <p:attrName>style.visibility</p:attrName>
                                        </p:attrNameLst>
                                      </p:cBhvr>
                                      <p:to>
                                        <p:strVal val="visible"/>
                                      </p:to>
                                    </p:set>
                                    <p:animEffect transition="in" filter="dissolve">
                                      <p:cBhvr>
                                        <p:cTn id="15" dur="500"/>
                                        <p:tgtEl>
                                          <p:spTgt spid="2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25">
                                            <p:txEl>
                                              <p:pRg st="2" end="2"/>
                                            </p:txEl>
                                          </p:spTgt>
                                        </p:tgtEl>
                                        <p:attrNameLst>
                                          <p:attrName>style.visibility</p:attrName>
                                        </p:attrNameLst>
                                      </p:cBhvr>
                                      <p:to>
                                        <p:strVal val="visible"/>
                                      </p:to>
                                    </p:set>
                                    <p:animEffect transition="in" filter="dissolve">
                                      <p:cBhvr>
                                        <p:cTn id="20" dur="500"/>
                                        <p:tgtEl>
                                          <p:spTgt spid="2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2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29" name="Shape 229"/>
          <p:cNvSpPr>
            <a:spLocks noGrp="1"/>
          </p:cNvSpPr>
          <p:nvPr>
            <p:ph type="body" idx="1"/>
          </p:nvPr>
        </p:nvSpPr>
        <p:spPr>
          <a:xfrm>
            <a:off x="1394035" y="1239378"/>
            <a:ext cx="6743131" cy="4712669"/>
          </a:xfrm>
          <a:prstGeom prst="rect">
            <a:avLst/>
          </a:prstGeom>
        </p:spPr>
        <p:txBody>
          <a:bodyPr lIns="45719" tIns="45719" rIns="45719" bIns="45719"/>
          <a:lstStyle/>
          <a:p>
            <a:pPr marL="291465" indent="-291465" algn="l" defTabSz="777240">
              <a:spcBef>
                <a:spcPts val="700"/>
              </a:spcBef>
              <a:buSzPct val="100000"/>
              <a:buFont typeface="Arial"/>
              <a:buChar char="•"/>
              <a:defRPr sz="3060">
                <a:solidFill>
                  <a:srgbClr val="1E3184"/>
                </a:solidFill>
                <a:latin typeface="Candara"/>
                <a:ea typeface="Candara"/>
                <a:cs typeface="Candara"/>
                <a:sym typeface="Candara"/>
              </a:defRPr>
            </a:pPr>
            <a:r>
              <a:t>Do not become </a:t>
            </a:r>
            <a:r>
              <a:rPr b="1" i="1"/>
              <a:t>repetitive, giving the impression that you have no more to say</a:t>
            </a:r>
            <a:r>
              <a:t> and are circling around the same idea already exposed.</a:t>
            </a:r>
          </a:p>
          <a:p>
            <a:pPr marL="291465" indent="-291465" algn="l" defTabSz="777240">
              <a:spcBef>
                <a:spcPts val="700"/>
              </a:spcBef>
              <a:buSzPct val="100000"/>
              <a:buFont typeface="Arial"/>
              <a:buChar char="•"/>
              <a:defRPr sz="3060">
                <a:solidFill>
                  <a:srgbClr val="1E3184"/>
                </a:solidFill>
                <a:latin typeface="Candara"/>
                <a:ea typeface="Candara"/>
                <a:cs typeface="Candara"/>
                <a:sym typeface="Candara"/>
              </a:defRPr>
            </a:pPr>
            <a:r>
              <a:t>Do not abuse your listeners by </a:t>
            </a:r>
            <a:r>
              <a:rPr b="1" i="1"/>
              <a:t>extending your message</a:t>
            </a:r>
            <a:r>
              <a:t> such that the gist of it will be lost. Remember that there are </a:t>
            </a:r>
            <a:r>
              <a:rPr b="1" i="1"/>
              <a:t>elderly folk and children in the audience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9">
                                            <p:bg/>
                                          </p:spTgt>
                                        </p:tgtEl>
                                        <p:attrNameLst>
                                          <p:attrName>style.visibility</p:attrName>
                                        </p:attrNameLst>
                                      </p:cBhvr>
                                      <p:to>
                                        <p:strVal val="visible"/>
                                      </p:to>
                                    </p:set>
                                    <p:animEffect transition="in" filter="dissolve">
                                      <p:cBhvr>
                                        <p:cTn id="7" dur="500"/>
                                        <p:tgtEl>
                                          <p:spTgt spid="229">
                                            <p:bg/>
                                          </p:spTgt>
                                        </p:tgtEl>
                                      </p:cBhvr>
                                    </p:animEffect>
                                  </p:childTnLst>
                                </p:cTn>
                              </p:par>
                              <p:par>
                                <p:cTn id="8" presetID="9" presetClass="entr" presetSubtype="0" fill="hold" grpId="1" nodeType="withEffect">
                                  <p:stCondLst>
                                    <p:cond delay="0"/>
                                  </p:stCondLst>
                                  <p:iterate>
                                    <p:tmAbs val="0"/>
                                  </p:iterate>
                                  <p:childTnLst>
                                    <p:set>
                                      <p:cBhvr>
                                        <p:cTn id="9" fill="hold"/>
                                        <p:tgtEl>
                                          <p:spTgt spid="229">
                                            <p:txEl>
                                              <p:pRg st="0" end="0"/>
                                            </p:txEl>
                                          </p:spTgt>
                                        </p:tgtEl>
                                        <p:attrNameLst>
                                          <p:attrName>style.visibility</p:attrName>
                                        </p:attrNameLst>
                                      </p:cBhvr>
                                      <p:to>
                                        <p:strVal val="visible"/>
                                      </p:to>
                                    </p:set>
                                    <p:animEffect transition="in" filter="dissolve">
                                      <p:cBhvr>
                                        <p:cTn id="10" dur="5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29">
                                            <p:txEl>
                                              <p:pRg st="1" end="1"/>
                                            </p:txEl>
                                          </p:spTgt>
                                        </p:tgtEl>
                                        <p:attrNameLst>
                                          <p:attrName>style.visibility</p:attrName>
                                        </p:attrNameLst>
                                      </p:cBhvr>
                                      <p:to>
                                        <p:strVal val="visible"/>
                                      </p:to>
                                    </p:set>
                                    <p:animEffect transition="in" filter="dissolve">
                                      <p:cBhvr>
                                        <p:cTn id="15" dur="500"/>
                                        <p:tgtEl>
                                          <p:spTgt spid="2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1" build="p"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3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33" name="Shape 233"/>
          <p:cNvSpPr>
            <a:spLocks noGrp="1"/>
          </p:cNvSpPr>
          <p:nvPr>
            <p:ph type="body" idx="1"/>
          </p:nvPr>
        </p:nvSpPr>
        <p:spPr>
          <a:xfrm>
            <a:off x="1046696" y="956667"/>
            <a:ext cx="7257033" cy="4944666"/>
          </a:xfrm>
          <a:prstGeom prst="rect">
            <a:avLst/>
          </a:prstGeom>
        </p:spPr>
        <p:txBody>
          <a:bodyPr lIns="45719" tIns="45719" rIns="45719" bIns="45719"/>
          <a:lstStyle/>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Always </a:t>
            </a:r>
            <a:r>
              <a:rPr b="1" i="1"/>
              <a:t>keep in focus that you are being used by God</a:t>
            </a:r>
            <a:r>
              <a:t>.</a:t>
            </a:r>
            <a:endParaRPr b="1" i="1"/>
          </a:p>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Attempt to make your audience remember the </a:t>
            </a:r>
            <a:r>
              <a:rPr b="1" i="1"/>
              <a:t>message, not the messenger.</a:t>
            </a:r>
          </a:p>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Know the proper use of </a:t>
            </a:r>
            <a:r>
              <a:rPr b="1" i="1"/>
              <a:t>your hands.</a:t>
            </a:r>
          </a:p>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Avoid using crutch words and phrases because they could wrongly impact the </a:t>
            </a:r>
            <a:r>
              <a:rPr b="1" i="1"/>
              <a:t>understanding of the message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3">
                                            <p:bg/>
                                          </p:spTgt>
                                        </p:tgtEl>
                                        <p:attrNameLst>
                                          <p:attrName>style.visibility</p:attrName>
                                        </p:attrNameLst>
                                      </p:cBhvr>
                                      <p:to>
                                        <p:strVal val="visible"/>
                                      </p:to>
                                    </p:set>
                                    <p:animEffect transition="in" filter="dissolve">
                                      <p:cBhvr>
                                        <p:cTn id="7" dur="500"/>
                                        <p:tgtEl>
                                          <p:spTgt spid="233">
                                            <p:bg/>
                                          </p:spTgt>
                                        </p:tgtEl>
                                      </p:cBhvr>
                                    </p:animEffect>
                                  </p:childTnLst>
                                </p:cTn>
                              </p:par>
                              <p:par>
                                <p:cTn id="8" presetID="9" presetClass="entr" presetSubtype="0" fill="hold" grpId="1" nodeType="withEffect">
                                  <p:stCondLst>
                                    <p:cond delay="0"/>
                                  </p:stCondLst>
                                  <p:iterate>
                                    <p:tmAbs val="0"/>
                                  </p:iterate>
                                  <p:childTnLst>
                                    <p:set>
                                      <p:cBhvr>
                                        <p:cTn id="9" fill="hold"/>
                                        <p:tgtEl>
                                          <p:spTgt spid="233">
                                            <p:txEl>
                                              <p:pRg st="0" end="0"/>
                                            </p:txEl>
                                          </p:spTgt>
                                        </p:tgtEl>
                                        <p:attrNameLst>
                                          <p:attrName>style.visibility</p:attrName>
                                        </p:attrNameLst>
                                      </p:cBhvr>
                                      <p:to>
                                        <p:strVal val="visible"/>
                                      </p:to>
                                    </p:set>
                                    <p:animEffect transition="in" filter="dissolve">
                                      <p:cBhvr>
                                        <p:cTn id="10" dur="500"/>
                                        <p:tgtEl>
                                          <p:spTgt spid="23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3">
                                            <p:txEl>
                                              <p:pRg st="1" end="1"/>
                                            </p:txEl>
                                          </p:spTgt>
                                        </p:tgtEl>
                                        <p:attrNameLst>
                                          <p:attrName>style.visibility</p:attrName>
                                        </p:attrNameLst>
                                      </p:cBhvr>
                                      <p:to>
                                        <p:strVal val="visible"/>
                                      </p:to>
                                    </p:set>
                                    <p:animEffect transition="in" filter="dissolve">
                                      <p:cBhvr>
                                        <p:cTn id="15" dur="500"/>
                                        <p:tgtEl>
                                          <p:spTgt spid="23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33">
                                            <p:txEl>
                                              <p:pRg st="2" end="2"/>
                                            </p:txEl>
                                          </p:spTgt>
                                        </p:tgtEl>
                                        <p:attrNameLst>
                                          <p:attrName>style.visibility</p:attrName>
                                        </p:attrNameLst>
                                      </p:cBhvr>
                                      <p:to>
                                        <p:strVal val="visible"/>
                                      </p:to>
                                    </p:set>
                                    <p:animEffect transition="in" filter="dissolve">
                                      <p:cBhvr>
                                        <p:cTn id="20" dur="500"/>
                                        <p:tgtEl>
                                          <p:spTgt spid="23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33">
                                            <p:txEl>
                                              <p:pRg st="3" end="3"/>
                                            </p:txEl>
                                          </p:spTgt>
                                        </p:tgtEl>
                                        <p:attrNameLst>
                                          <p:attrName>style.visibility</p:attrName>
                                        </p:attrNameLst>
                                      </p:cBhvr>
                                      <p:to>
                                        <p:strVal val="visible"/>
                                      </p:to>
                                    </p:set>
                                    <p:animEffect transition="in" filter="dissolve">
                                      <p:cBhvr>
                                        <p:cTn id="25" dur="500"/>
                                        <p:tgtEl>
                                          <p:spTgt spid="2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build="p"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3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37" name="Shape 237"/>
          <p:cNvSpPr>
            <a:spLocks noGrp="1"/>
          </p:cNvSpPr>
          <p:nvPr>
            <p:ph type="body" idx="1"/>
          </p:nvPr>
        </p:nvSpPr>
        <p:spPr>
          <a:xfrm>
            <a:off x="882451" y="1493043"/>
            <a:ext cx="7139138" cy="4608514"/>
          </a:xfrm>
          <a:prstGeom prst="rect">
            <a:avLst/>
          </a:prstGeom>
        </p:spPr>
        <p:txBody>
          <a:bodyPr lIns="45719" tIns="45719" rIns="45719" bIns="45719"/>
          <a:lstStyle/>
          <a:p>
            <a:pPr marL="342900" indent="-342900" algn="l" defTabSz="914400">
              <a:spcBef>
                <a:spcPts val="900"/>
              </a:spcBef>
              <a:buSzPct val="100000"/>
              <a:buFont typeface="Arial"/>
              <a:buChar char="•"/>
              <a:defRPr sz="4000">
                <a:solidFill>
                  <a:srgbClr val="1E3184"/>
                </a:solidFill>
                <a:latin typeface="Candara"/>
                <a:ea typeface="Candara"/>
                <a:cs typeface="Candara"/>
                <a:sym typeface="Candara"/>
              </a:defRPr>
            </a:pPr>
            <a:r>
              <a:t>If possible, never </a:t>
            </a:r>
            <a:r>
              <a:rPr b="1" i="1"/>
              <a:t>give your back to the congregation.</a:t>
            </a:r>
          </a:p>
          <a:p>
            <a:pPr marL="342900" indent="-342900" algn="l" defTabSz="914400">
              <a:spcBef>
                <a:spcPts val="900"/>
              </a:spcBef>
              <a:buSzPct val="100000"/>
              <a:buFont typeface="Arial"/>
              <a:buChar char="•"/>
              <a:defRPr sz="4000">
                <a:solidFill>
                  <a:srgbClr val="1E3184"/>
                </a:solidFill>
                <a:latin typeface="Candara"/>
                <a:ea typeface="Candara"/>
                <a:cs typeface="Candara"/>
                <a:sym typeface="Candara"/>
              </a:defRPr>
            </a:pPr>
            <a:r>
              <a:t>If you are going to share a story, do not make of it a </a:t>
            </a:r>
            <a:r>
              <a:rPr b="1" i="1"/>
              <a:t>spectacle from the pulpit, </a:t>
            </a:r>
            <a:r>
              <a:t>turning it into a comedy.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7">
                                            <p:bg/>
                                          </p:spTgt>
                                        </p:tgtEl>
                                        <p:attrNameLst>
                                          <p:attrName>style.visibility</p:attrName>
                                        </p:attrNameLst>
                                      </p:cBhvr>
                                      <p:to>
                                        <p:strVal val="visible"/>
                                      </p:to>
                                    </p:set>
                                    <p:animEffect transition="in" filter="dissolve">
                                      <p:cBhvr>
                                        <p:cTn id="7" dur="500"/>
                                        <p:tgtEl>
                                          <p:spTgt spid="237">
                                            <p:bg/>
                                          </p:spTgt>
                                        </p:tgtEl>
                                      </p:cBhvr>
                                    </p:animEffect>
                                  </p:childTnLst>
                                </p:cTn>
                              </p:par>
                              <p:par>
                                <p:cTn id="8" presetID="9" presetClass="entr" presetSubtype="0" fill="hold" grpId="1" nodeType="withEffect">
                                  <p:stCondLst>
                                    <p:cond delay="0"/>
                                  </p:stCondLst>
                                  <p:iterate>
                                    <p:tmAbs val="0"/>
                                  </p:iterate>
                                  <p:childTnLst>
                                    <p:set>
                                      <p:cBhvr>
                                        <p:cTn id="9" fill="hold"/>
                                        <p:tgtEl>
                                          <p:spTgt spid="237">
                                            <p:txEl>
                                              <p:pRg st="0" end="0"/>
                                            </p:txEl>
                                          </p:spTgt>
                                        </p:tgtEl>
                                        <p:attrNameLst>
                                          <p:attrName>style.visibility</p:attrName>
                                        </p:attrNameLst>
                                      </p:cBhvr>
                                      <p:to>
                                        <p:strVal val="visible"/>
                                      </p:to>
                                    </p:set>
                                    <p:animEffect transition="in" filter="dissolve">
                                      <p:cBhvr>
                                        <p:cTn id="10" dur="500"/>
                                        <p:tgtEl>
                                          <p:spTgt spid="2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37">
                                            <p:txEl>
                                              <p:pRg st="1" end="1"/>
                                            </p:txEl>
                                          </p:spTgt>
                                        </p:tgtEl>
                                        <p:attrNameLst>
                                          <p:attrName>style.visibility</p:attrName>
                                        </p:attrNameLst>
                                      </p:cBhvr>
                                      <p:to>
                                        <p:strVal val="visible"/>
                                      </p:to>
                                    </p:set>
                                    <p:animEffect transition="in" filter="dissolve">
                                      <p:cBhvr>
                                        <p:cTn id="15" dur="500"/>
                                        <p:tgtEl>
                                          <p:spTgt spid="2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4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41" name="Shape 241"/>
          <p:cNvSpPr>
            <a:spLocks noGrp="1"/>
          </p:cNvSpPr>
          <p:nvPr>
            <p:ph type="body" idx="1"/>
          </p:nvPr>
        </p:nvSpPr>
        <p:spPr>
          <a:xfrm>
            <a:off x="1309935" y="1313147"/>
            <a:ext cx="6967663" cy="4536506"/>
          </a:xfrm>
          <a:prstGeom prst="rect">
            <a:avLst/>
          </a:prstGeom>
        </p:spPr>
        <p:txBody>
          <a:bodyPr lIns="45719" tIns="45719" rIns="45719" bIns="45719"/>
          <a:lstStyle/>
          <a:p>
            <a:pPr algn="l" defTabSz="905255">
              <a:spcBef>
                <a:spcPts val="800"/>
              </a:spcBef>
              <a:defRPr sz="3762" i="1">
                <a:solidFill>
                  <a:srgbClr val="1E3184"/>
                </a:solidFill>
                <a:latin typeface="Candara"/>
                <a:ea typeface="Candara"/>
                <a:cs typeface="Candara"/>
                <a:sym typeface="Candara"/>
              </a:defRPr>
            </a:pPr>
            <a:r>
              <a:t>“The workman for God should make earnest efforts to become a representative of Christ, discarding all uncomely gestures and uncouth speech. He should endeavor to use correct language.”</a:t>
            </a:r>
            <a:endParaRPr>
              <a:solidFill>
                <a:srgbClr val="FF2600"/>
              </a:solidFill>
            </a:endParaRPr>
          </a:p>
          <a:p>
            <a:pPr algn="l" defTabSz="905255">
              <a:defRPr sz="3762" i="1">
                <a:solidFill>
                  <a:srgbClr val="1E3184"/>
                </a:solidFill>
                <a:latin typeface="Candara"/>
                <a:ea typeface="Candara"/>
                <a:cs typeface="Candara"/>
                <a:sym typeface="Candara"/>
              </a:defRPr>
            </a:pPr>
            <a:r>
              <a:rPr>
                <a:solidFill>
                  <a:srgbClr val="FF2600"/>
                </a:solidFill>
              </a:rPr>
              <a:t>CT 238</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4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45" name="Shape 245"/>
          <p:cNvSpPr>
            <a:spLocks noGrp="1"/>
          </p:cNvSpPr>
          <p:nvPr>
            <p:ph type="body" idx="1"/>
          </p:nvPr>
        </p:nvSpPr>
        <p:spPr>
          <a:xfrm>
            <a:off x="1144960" y="1677838"/>
            <a:ext cx="6563072" cy="4137324"/>
          </a:xfrm>
          <a:prstGeom prst="rect">
            <a:avLst/>
          </a:prstGeom>
        </p:spPr>
        <p:txBody>
          <a:bodyPr lIns="45719" tIns="45719" rIns="45719" bIns="45719"/>
          <a:lstStyle/>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Be conscious of </a:t>
            </a:r>
            <a:r>
              <a:rPr b="1" i="1"/>
              <a:t>pronouncing well your words.</a:t>
            </a:r>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Mispronounced phrases not only </a:t>
            </a:r>
            <a:r>
              <a:rPr b="1" i="1"/>
              <a:t>diminish you as preachers</a:t>
            </a:r>
            <a:r>
              <a:t>, but could cause dismay in your audience.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5">
                                            <p:bg/>
                                          </p:spTgt>
                                        </p:tgtEl>
                                        <p:attrNameLst>
                                          <p:attrName>style.visibility</p:attrName>
                                        </p:attrNameLst>
                                      </p:cBhvr>
                                      <p:to>
                                        <p:strVal val="visible"/>
                                      </p:to>
                                    </p:set>
                                    <p:animEffect transition="in" filter="dissolve">
                                      <p:cBhvr>
                                        <p:cTn id="7" dur="500"/>
                                        <p:tgtEl>
                                          <p:spTgt spid="245">
                                            <p:bg/>
                                          </p:spTgt>
                                        </p:tgtEl>
                                      </p:cBhvr>
                                    </p:animEffect>
                                  </p:childTnLst>
                                </p:cTn>
                              </p:par>
                              <p:par>
                                <p:cTn id="8" presetID="9" presetClass="entr" presetSubtype="0" fill="hold" grpId="1" nodeType="withEffect">
                                  <p:stCondLst>
                                    <p:cond delay="0"/>
                                  </p:stCondLst>
                                  <p:iterate>
                                    <p:tmAbs val="0"/>
                                  </p:iterate>
                                  <p:childTnLst>
                                    <p:set>
                                      <p:cBhvr>
                                        <p:cTn id="9" fill="hold"/>
                                        <p:tgtEl>
                                          <p:spTgt spid="245">
                                            <p:txEl>
                                              <p:pRg st="0" end="0"/>
                                            </p:txEl>
                                          </p:spTgt>
                                        </p:tgtEl>
                                        <p:attrNameLst>
                                          <p:attrName>style.visibility</p:attrName>
                                        </p:attrNameLst>
                                      </p:cBhvr>
                                      <p:to>
                                        <p:strVal val="visible"/>
                                      </p:to>
                                    </p:set>
                                    <p:animEffect transition="in" filter="dissolve">
                                      <p:cBhvr>
                                        <p:cTn id="10" dur="500"/>
                                        <p:tgtEl>
                                          <p:spTgt spid="2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5">
                                            <p:txEl>
                                              <p:pRg st="1" end="1"/>
                                            </p:txEl>
                                          </p:spTgt>
                                        </p:tgtEl>
                                        <p:attrNameLst>
                                          <p:attrName>style.visibility</p:attrName>
                                        </p:attrNameLst>
                                      </p:cBhvr>
                                      <p:to>
                                        <p:strVal val="visible"/>
                                      </p:to>
                                    </p:set>
                                    <p:animEffect transition="in" filter="dissolve">
                                      <p:cBhvr>
                                        <p:cTn id="15" dur="500"/>
                                        <p:tgtEl>
                                          <p:spTgt spid="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4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49" name="Shape 249"/>
          <p:cNvSpPr>
            <a:spLocks noGrp="1"/>
          </p:cNvSpPr>
          <p:nvPr>
            <p:ph type="body" idx="1"/>
          </p:nvPr>
        </p:nvSpPr>
        <p:spPr>
          <a:xfrm>
            <a:off x="1157659" y="1743348"/>
            <a:ext cx="7067130" cy="3722588"/>
          </a:xfrm>
          <a:prstGeom prst="rect">
            <a:avLst/>
          </a:prstGeom>
        </p:spPr>
        <p:txBody>
          <a:bodyPr lIns="45719" tIns="45719" rIns="45719" bIns="45719"/>
          <a:lstStyle/>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If you have difficulty in this area, ask for God’s help and </a:t>
            </a:r>
            <a:r>
              <a:rPr b="1" i="1"/>
              <a:t>strive to improve</a:t>
            </a:r>
            <a:r>
              <a:t>.</a:t>
            </a:r>
            <a:endParaRPr b="1" i="1"/>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rPr b="1" i="1"/>
              <a:t>Become avid readers</a:t>
            </a:r>
            <a:r>
              <a:t> in order to correct your shortcomings in this area.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9">
                                            <p:bg/>
                                          </p:spTgt>
                                        </p:tgtEl>
                                        <p:attrNameLst>
                                          <p:attrName>style.visibility</p:attrName>
                                        </p:attrNameLst>
                                      </p:cBhvr>
                                      <p:to>
                                        <p:strVal val="visible"/>
                                      </p:to>
                                    </p:set>
                                    <p:animEffect transition="in" filter="dissolve">
                                      <p:cBhvr>
                                        <p:cTn id="7" dur="500"/>
                                        <p:tgtEl>
                                          <p:spTgt spid="249">
                                            <p:bg/>
                                          </p:spTgt>
                                        </p:tgtEl>
                                      </p:cBhvr>
                                    </p:animEffect>
                                  </p:childTnLst>
                                </p:cTn>
                              </p:par>
                              <p:par>
                                <p:cTn id="8" presetID="9" presetClass="entr" presetSubtype="0" fill="hold" grpId="1" nodeType="withEffect">
                                  <p:stCondLst>
                                    <p:cond delay="0"/>
                                  </p:stCondLst>
                                  <p:iterate>
                                    <p:tmAbs val="0"/>
                                  </p:iterate>
                                  <p:childTnLst>
                                    <p:set>
                                      <p:cBhvr>
                                        <p:cTn id="9" fill="hold"/>
                                        <p:tgtEl>
                                          <p:spTgt spid="249">
                                            <p:txEl>
                                              <p:pRg st="0" end="0"/>
                                            </p:txEl>
                                          </p:spTgt>
                                        </p:tgtEl>
                                        <p:attrNameLst>
                                          <p:attrName>style.visibility</p:attrName>
                                        </p:attrNameLst>
                                      </p:cBhvr>
                                      <p:to>
                                        <p:strVal val="visible"/>
                                      </p:to>
                                    </p:set>
                                    <p:animEffect transition="in" filter="dissolve">
                                      <p:cBhvr>
                                        <p:cTn id="10" dur="500"/>
                                        <p:tgtEl>
                                          <p:spTgt spid="2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9">
                                            <p:txEl>
                                              <p:pRg st="1" end="1"/>
                                            </p:txEl>
                                          </p:spTgt>
                                        </p:tgtEl>
                                        <p:attrNameLst>
                                          <p:attrName>style.visibility</p:attrName>
                                        </p:attrNameLst>
                                      </p:cBhvr>
                                      <p:to>
                                        <p:strVal val="visible"/>
                                      </p:to>
                                    </p:set>
                                    <p:animEffect transition="in" filter="dissolve">
                                      <p:cBhvr>
                                        <p:cTn id="15" dur="500"/>
                                        <p:tgtEl>
                                          <p:spTgt spid="2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5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53" name="Shape 253"/>
          <p:cNvSpPr>
            <a:spLocks noGrp="1"/>
          </p:cNvSpPr>
          <p:nvPr>
            <p:ph type="body" idx="1"/>
          </p:nvPr>
        </p:nvSpPr>
        <p:spPr>
          <a:xfrm>
            <a:off x="1314251" y="1067581"/>
            <a:ext cx="6709446" cy="4722838"/>
          </a:xfrm>
          <a:prstGeom prst="rect">
            <a:avLst/>
          </a:prstGeom>
        </p:spPr>
        <p:txBody>
          <a:bodyPr lIns="45719" tIns="45719" rIns="45719" bIns="45719"/>
          <a:lstStyle/>
          <a:p>
            <a:pPr algn="l" defTabSz="859536">
              <a:spcBef>
                <a:spcPts val="700"/>
              </a:spcBef>
              <a:defRPr sz="3384" i="1">
                <a:solidFill>
                  <a:srgbClr val="1E3184"/>
                </a:solidFill>
                <a:latin typeface="Candara"/>
                <a:ea typeface="Candara"/>
                <a:cs typeface="Candara"/>
                <a:sym typeface="Candara"/>
              </a:defRPr>
            </a:pPr>
            <a:r>
              <a:t>“There is a large class who are careless in the way they speak… Every day they should make advancement… Common, cheap expressions should be replaced by sound, pure words… We should be careful not to give an incorrect pronunciation of our words.”</a:t>
            </a:r>
          </a:p>
          <a:p>
            <a:pPr algn="l" defTabSz="859536">
              <a:defRPr sz="3384" i="1">
                <a:solidFill>
                  <a:srgbClr val="1E3184"/>
                </a:solidFill>
                <a:latin typeface="Candara"/>
                <a:ea typeface="Candara"/>
                <a:cs typeface="Candara"/>
                <a:sym typeface="Candara"/>
              </a:defRPr>
            </a:pPr>
            <a:r>
              <a:rPr>
                <a:solidFill>
                  <a:srgbClr val="FF2600"/>
                </a:solidFill>
              </a:rPr>
              <a:t>CT 238</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47"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48" name="Shape 148"/>
          <p:cNvSpPr>
            <a:spLocks noGrp="1"/>
          </p:cNvSpPr>
          <p:nvPr>
            <p:ph type="title"/>
          </p:nvPr>
        </p:nvSpPr>
        <p:spPr>
          <a:xfrm>
            <a:off x="1324421" y="2560711"/>
            <a:ext cx="7056537" cy="1944217"/>
          </a:xfrm>
          <a:prstGeom prst="rect">
            <a:avLst/>
          </a:prstGeom>
        </p:spPr>
        <p:txBody>
          <a:bodyPr lIns="45719" tIns="45719" rIns="45719" bIns="45719" anchor="t"/>
          <a:lstStyle>
            <a:lvl1pPr marL="584200" indent="-584200"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I. Have a deep respect for the pulpit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5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57" name="Shape 257"/>
          <p:cNvSpPr>
            <a:spLocks noGrp="1"/>
          </p:cNvSpPr>
          <p:nvPr>
            <p:ph type="title"/>
          </p:nvPr>
        </p:nvSpPr>
        <p:spPr>
          <a:xfrm>
            <a:off x="1217364" y="2687340"/>
            <a:ext cx="6709272" cy="1917303"/>
          </a:xfrm>
          <a:prstGeom prst="rect">
            <a:avLst/>
          </a:prstGeom>
        </p:spPr>
        <p:txBody>
          <a:bodyPr lIns="45719" tIns="45719" rIns="45719" bIns="45719" anchor="t"/>
          <a:lstStyle>
            <a:lvl1pPr marL="762000" indent="-762000"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V. Rightly divide your subject matter</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6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61" name="Shape 261"/>
          <p:cNvSpPr>
            <a:spLocks noGrp="1"/>
          </p:cNvSpPr>
          <p:nvPr>
            <p:ph type="body" idx="1"/>
          </p:nvPr>
        </p:nvSpPr>
        <p:spPr>
          <a:xfrm>
            <a:off x="1113978" y="958899"/>
            <a:ext cx="6916044" cy="4940202"/>
          </a:xfrm>
          <a:prstGeom prst="rect">
            <a:avLst/>
          </a:prstGeom>
        </p:spPr>
        <p:txBody>
          <a:bodyPr lIns="45719" tIns="45719" rIns="45719" bIns="45719"/>
          <a:lstStyle/>
          <a:p>
            <a:pPr marL="318897" indent="-318897" algn="l" defTabSz="850391">
              <a:spcBef>
                <a:spcPts val="700"/>
              </a:spcBef>
              <a:buSzPct val="100000"/>
              <a:buFont typeface="Arial"/>
              <a:buChar char="•"/>
              <a:defRPr sz="2976">
                <a:solidFill>
                  <a:srgbClr val="1E3184"/>
                </a:solidFill>
                <a:latin typeface="Candara"/>
                <a:ea typeface="Candara"/>
                <a:cs typeface="Candara"/>
                <a:sym typeface="Candara"/>
              </a:defRPr>
            </a:pPr>
            <a:r>
              <a:t>Do not present your theme as a </a:t>
            </a:r>
            <a:r>
              <a:rPr b="1" i="1"/>
              <a:t>single unit; this makes learning difficult</a:t>
            </a:r>
            <a:r>
              <a:t>.</a:t>
            </a:r>
            <a:endParaRPr b="1" i="1"/>
          </a:p>
          <a:p>
            <a:pPr marL="318897" indent="-318897" algn="l" defTabSz="850391">
              <a:spcBef>
                <a:spcPts val="700"/>
              </a:spcBef>
              <a:buSzPct val="100000"/>
              <a:buFont typeface="Arial"/>
              <a:buChar char="•"/>
              <a:defRPr sz="2976">
                <a:solidFill>
                  <a:srgbClr val="1E3184"/>
                </a:solidFill>
                <a:latin typeface="Candara"/>
                <a:ea typeface="Candara"/>
                <a:cs typeface="Candara"/>
                <a:sym typeface="Candara"/>
              </a:defRPr>
            </a:pPr>
            <a:r>
              <a:t>Divide your theme into </a:t>
            </a:r>
            <a:r>
              <a:rPr b="1" i="1"/>
              <a:t>various topics that allow for the extraction of the most important lessons.</a:t>
            </a:r>
          </a:p>
          <a:p>
            <a:pPr marL="318897" indent="-318897" algn="l" defTabSz="850391">
              <a:spcBef>
                <a:spcPts val="700"/>
              </a:spcBef>
              <a:buSzPct val="100000"/>
              <a:buFont typeface="Arial"/>
              <a:buChar char="•"/>
              <a:defRPr sz="2976">
                <a:solidFill>
                  <a:srgbClr val="1E3184"/>
                </a:solidFill>
                <a:latin typeface="Candara"/>
                <a:ea typeface="Candara"/>
                <a:cs typeface="Candara"/>
                <a:sym typeface="Candara"/>
              </a:defRPr>
            </a:pPr>
            <a:r>
              <a:t>Try to emphasize each of the </a:t>
            </a:r>
            <a:r>
              <a:rPr b="1" i="1"/>
              <a:t>lessons that you deem should stand out.</a:t>
            </a:r>
          </a:p>
          <a:p>
            <a:pPr marL="318897" indent="-318897" algn="l" defTabSz="850391">
              <a:spcBef>
                <a:spcPts val="700"/>
              </a:spcBef>
              <a:buSzPct val="100000"/>
              <a:buFont typeface="Arial"/>
              <a:buChar char="•"/>
              <a:defRPr sz="2976">
                <a:solidFill>
                  <a:srgbClr val="1E3184"/>
                </a:solidFill>
                <a:latin typeface="Candara"/>
                <a:ea typeface="Candara"/>
                <a:cs typeface="Candara"/>
                <a:sym typeface="Candara"/>
              </a:defRPr>
            </a:pPr>
            <a:r>
              <a:t>Upon concluding your theme, try to </a:t>
            </a:r>
            <a:r>
              <a:rPr b="1" i="1"/>
              <a:t>summarize the most important lessons.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1">
                                            <p:bg/>
                                          </p:spTgt>
                                        </p:tgtEl>
                                        <p:attrNameLst>
                                          <p:attrName>style.visibility</p:attrName>
                                        </p:attrNameLst>
                                      </p:cBhvr>
                                      <p:to>
                                        <p:strVal val="visible"/>
                                      </p:to>
                                    </p:set>
                                    <p:animEffect transition="in" filter="dissolve">
                                      <p:cBhvr>
                                        <p:cTn id="7" dur="500"/>
                                        <p:tgtEl>
                                          <p:spTgt spid="261">
                                            <p:bg/>
                                          </p:spTgt>
                                        </p:tgtEl>
                                      </p:cBhvr>
                                    </p:animEffect>
                                  </p:childTnLst>
                                </p:cTn>
                              </p:par>
                              <p:par>
                                <p:cTn id="8" presetID="9" presetClass="entr" presetSubtype="0" fill="hold" grpId="1" nodeType="withEffect">
                                  <p:stCondLst>
                                    <p:cond delay="0"/>
                                  </p:stCondLst>
                                  <p:iterate>
                                    <p:tmAbs val="0"/>
                                  </p:iterate>
                                  <p:childTnLst>
                                    <p:set>
                                      <p:cBhvr>
                                        <p:cTn id="9" fill="hold"/>
                                        <p:tgtEl>
                                          <p:spTgt spid="261">
                                            <p:txEl>
                                              <p:pRg st="0" end="0"/>
                                            </p:txEl>
                                          </p:spTgt>
                                        </p:tgtEl>
                                        <p:attrNameLst>
                                          <p:attrName>style.visibility</p:attrName>
                                        </p:attrNameLst>
                                      </p:cBhvr>
                                      <p:to>
                                        <p:strVal val="visible"/>
                                      </p:to>
                                    </p:set>
                                    <p:animEffect transition="in" filter="dissolve">
                                      <p:cBhvr>
                                        <p:cTn id="10" dur="500"/>
                                        <p:tgtEl>
                                          <p:spTgt spid="2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1">
                                            <p:txEl>
                                              <p:pRg st="1" end="1"/>
                                            </p:txEl>
                                          </p:spTgt>
                                        </p:tgtEl>
                                        <p:attrNameLst>
                                          <p:attrName>style.visibility</p:attrName>
                                        </p:attrNameLst>
                                      </p:cBhvr>
                                      <p:to>
                                        <p:strVal val="visible"/>
                                      </p:to>
                                    </p:set>
                                    <p:animEffect transition="in" filter="dissolve">
                                      <p:cBhvr>
                                        <p:cTn id="15" dur="500"/>
                                        <p:tgtEl>
                                          <p:spTgt spid="2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61">
                                            <p:txEl>
                                              <p:pRg st="2" end="2"/>
                                            </p:txEl>
                                          </p:spTgt>
                                        </p:tgtEl>
                                        <p:attrNameLst>
                                          <p:attrName>style.visibility</p:attrName>
                                        </p:attrNameLst>
                                      </p:cBhvr>
                                      <p:to>
                                        <p:strVal val="visible"/>
                                      </p:to>
                                    </p:set>
                                    <p:animEffect transition="in" filter="dissolve">
                                      <p:cBhvr>
                                        <p:cTn id="20" dur="500"/>
                                        <p:tgtEl>
                                          <p:spTgt spid="26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61">
                                            <p:txEl>
                                              <p:pRg st="3" end="3"/>
                                            </p:txEl>
                                          </p:spTgt>
                                        </p:tgtEl>
                                        <p:attrNameLst>
                                          <p:attrName>style.visibility</p:attrName>
                                        </p:attrNameLst>
                                      </p:cBhvr>
                                      <p:to>
                                        <p:strVal val="visible"/>
                                      </p:to>
                                    </p:set>
                                    <p:animEffect transition="in" filter="dissolve">
                                      <p:cBhvr>
                                        <p:cTn id="25" dur="500"/>
                                        <p:tgtEl>
                                          <p:spTgt spid="2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6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65" name="Shape 265"/>
          <p:cNvSpPr>
            <a:spLocks noGrp="1"/>
          </p:cNvSpPr>
          <p:nvPr>
            <p:ph type="body" idx="1"/>
          </p:nvPr>
        </p:nvSpPr>
        <p:spPr>
          <a:xfrm>
            <a:off x="1080603" y="1075481"/>
            <a:ext cx="7179346" cy="4707038"/>
          </a:xfrm>
          <a:prstGeom prst="rect">
            <a:avLst/>
          </a:prstGeom>
        </p:spPr>
        <p:txBody>
          <a:bodyPr lIns="45719" tIns="45719" rIns="45719" bIns="45719"/>
          <a:lstStyle/>
          <a:p>
            <a:pPr marL="332613" indent="-332613" algn="l" defTabSz="886968">
              <a:spcBef>
                <a:spcPts val="800"/>
              </a:spcBef>
              <a:buSzPct val="100000"/>
              <a:buFont typeface="Arial"/>
              <a:buChar char="•"/>
              <a:defRPr sz="3492">
                <a:solidFill>
                  <a:srgbClr val="1E3184"/>
                </a:solidFill>
                <a:latin typeface="Candara"/>
                <a:ea typeface="Candara"/>
                <a:cs typeface="Candara"/>
                <a:sym typeface="Candara"/>
              </a:defRPr>
            </a:pPr>
            <a:r>
              <a:rPr b="1" i="1"/>
              <a:t>Do not overextend the number of topics and subdivisions. Four or five</a:t>
            </a:r>
            <a:r>
              <a:t> are more than sufficient.</a:t>
            </a:r>
          </a:p>
          <a:p>
            <a:pPr marL="332613" indent="-332613" algn="l" defTabSz="886968">
              <a:spcBef>
                <a:spcPts val="800"/>
              </a:spcBef>
              <a:buSzPct val="100000"/>
              <a:buFont typeface="Arial"/>
              <a:buChar char="•"/>
              <a:defRPr sz="3492">
                <a:solidFill>
                  <a:srgbClr val="1E3184"/>
                </a:solidFill>
                <a:latin typeface="Candara"/>
                <a:ea typeface="Candara"/>
                <a:cs typeface="Candara"/>
                <a:sym typeface="Candara"/>
              </a:defRPr>
            </a:pPr>
            <a:r>
              <a:t>Remember that a seminar is different than a sermon. When presenting a seminar you can have many more divisions than in a standard sermon.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dissolve">
                                      <p:cBhvr>
                                        <p:cTn id="7" dur="500"/>
                                        <p:tgtEl>
                                          <p:spTgt spid="265">
                                            <p:bg/>
                                          </p:spTgt>
                                        </p:tgtEl>
                                      </p:cBhvr>
                                    </p:animEffect>
                                  </p:childTnLst>
                                </p:cTn>
                              </p:par>
                              <p:par>
                                <p:cTn id="8" presetID="9" presetClass="entr" presetSubtype="0" fill="hold" grpId="1" nodeType="withEffect">
                                  <p:stCondLst>
                                    <p:cond delay="0"/>
                                  </p:stCondLst>
                                  <p:iterate>
                                    <p:tmAbs val="0"/>
                                  </p:iterate>
                                  <p:childTnLst>
                                    <p:set>
                                      <p:cBhvr>
                                        <p:cTn id="9" fill="hold"/>
                                        <p:tgtEl>
                                          <p:spTgt spid="265">
                                            <p:txEl>
                                              <p:pRg st="0" end="0"/>
                                            </p:txEl>
                                          </p:spTgt>
                                        </p:tgtEl>
                                        <p:attrNameLst>
                                          <p:attrName>style.visibility</p:attrName>
                                        </p:attrNameLst>
                                      </p:cBhvr>
                                      <p:to>
                                        <p:strVal val="visible"/>
                                      </p:to>
                                    </p:set>
                                    <p:animEffect transition="in" filter="dissolve">
                                      <p:cBhvr>
                                        <p:cTn id="10" dur="500"/>
                                        <p:tgtEl>
                                          <p:spTgt spid="2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5">
                                            <p:txEl>
                                              <p:pRg st="1" end="1"/>
                                            </p:txEl>
                                          </p:spTgt>
                                        </p:tgtEl>
                                        <p:attrNameLst>
                                          <p:attrName>style.visibility</p:attrName>
                                        </p:attrNameLst>
                                      </p:cBhvr>
                                      <p:to>
                                        <p:strVal val="visible"/>
                                      </p:to>
                                    </p:set>
                                    <p:animEffect transition="in" filter="dissolve">
                                      <p:cBhvr>
                                        <p:cTn id="15" dur="500"/>
                                        <p:tgtEl>
                                          <p:spTgt spid="2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6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69" name="Shape 269"/>
          <p:cNvSpPr>
            <a:spLocks noGrp="1"/>
          </p:cNvSpPr>
          <p:nvPr>
            <p:ph type="body" idx="1"/>
          </p:nvPr>
        </p:nvSpPr>
        <p:spPr>
          <a:xfrm>
            <a:off x="1045480" y="1181012"/>
            <a:ext cx="7053040" cy="4495975"/>
          </a:xfrm>
          <a:prstGeom prst="rect">
            <a:avLst/>
          </a:prstGeom>
        </p:spPr>
        <p:txBody>
          <a:bodyPr lIns="45719" tIns="45719" rIns="45719" bIns="45719"/>
          <a:lstStyle/>
          <a:p>
            <a:pPr marL="312039" indent="-312039" algn="l" defTabSz="832104">
              <a:spcBef>
                <a:spcPts val="800"/>
              </a:spcBef>
              <a:buSzPct val="100000"/>
              <a:buFont typeface="Arial"/>
              <a:buChar char="•"/>
              <a:defRPr sz="3640">
                <a:solidFill>
                  <a:srgbClr val="1E3184"/>
                </a:solidFill>
                <a:latin typeface="Candara"/>
                <a:ea typeface="Candara"/>
                <a:cs typeface="Candara"/>
                <a:sym typeface="Candara"/>
              </a:defRPr>
            </a:pPr>
            <a:r>
              <a:t>The efficiency of your theme does not depend upon the </a:t>
            </a:r>
            <a:r>
              <a:rPr b="1" i="1"/>
              <a:t>amount of material that you present.</a:t>
            </a:r>
          </a:p>
          <a:p>
            <a:pPr marL="312039" indent="-312039" algn="l" defTabSz="832104">
              <a:spcBef>
                <a:spcPts val="800"/>
              </a:spcBef>
              <a:buSzPct val="100000"/>
              <a:buFont typeface="Arial"/>
              <a:buChar char="•"/>
              <a:defRPr sz="3640">
                <a:solidFill>
                  <a:srgbClr val="1E3184"/>
                </a:solidFill>
                <a:latin typeface="Candara"/>
                <a:ea typeface="Candara"/>
                <a:cs typeface="Candara"/>
                <a:sym typeface="Candara"/>
              </a:defRPr>
            </a:pPr>
            <a:r>
              <a:t>If the material you expose is excessive, people will end up </a:t>
            </a:r>
            <a:r>
              <a:rPr b="1" i="1"/>
              <a:t>confused and forgetting</a:t>
            </a:r>
            <a:r>
              <a:t> much of what was said.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9">
                                            <p:bg/>
                                          </p:spTgt>
                                        </p:tgtEl>
                                        <p:attrNameLst>
                                          <p:attrName>style.visibility</p:attrName>
                                        </p:attrNameLst>
                                      </p:cBhvr>
                                      <p:to>
                                        <p:strVal val="visible"/>
                                      </p:to>
                                    </p:set>
                                    <p:animEffect transition="in" filter="dissolve">
                                      <p:cBhvr>
                                        <p:cTn id="7" dur="500"/>
                                        <p:tgtEl>
                                          <p:spTgt spid="269">
                                            <p:bg/>
                                          </p:spTgt>
                                        </p:tgtEl>
                                      </p:cBhvr>
                                    </p:animEffect>
                                  </p:childTnLst>
                                </p:cTn>
                              </p:par>
                              <p:par>
                                <p:cTn id="8" presetID="9" presetClass="entr" presetSubtype="0" fill="hold" grpId="1" nodeType="withEffect">
                                  <p:stCondLst>
                                    <p:cond delay="0"/>
                                  </p:stCondLst>
                                  <p:iterate>
                                    <p:tmAbs val="0"/>
                                  </p:iterate>
                                  <p:childTnLst>
                                    <p:set>
                                      <p:cBhvr>
                                        <p:cTn id="9" fill="hold"/>
                                        <p:tgtEl>
                                          <p:spTgt spid="269">
                                            <p:txEl>
                                              <p:pRg st="0" end="0"/>
                                            </p:txEl>
                                          </p:spTgt>
                                        </p:tgtEl>
                                        <p:attrNameLst>
                                          <p:attrName>style.visibility</p:attrName>
                                        </p:attrNameLst>
                                      </p:cBhvr>
                                      <p:to>
                                        <p:strVal val="visible"/>
                                      </p:to>
                                    </p:set>
                                    <p:animEffect transition="in" filter="dissolve">
                                      <p:cBhvr>
                                        <p:cTn id="10" dur="500"/>
                                        <p:tgtEl>
                                          <p:spTgt spid="2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69">
                                            <p:txEl>
                                              <p:pRg st="1" end="1"/>
                                            </p:txEl>
                                          </p:spTgt>
                                        </p:tgtEl>
                                        <p:attrNameLst>
                                          <p:attrName>style.visibility</p:attrName>
                                        </p:attrNameLst>
                                      </p:cBhvr>
                                      <p:to>
                                        <p:strVal val="visible"/>
                                      </p:to>
                                    </p:set>
                                    <p:animEffect transition="in" filter="dissolve">
                                      <p:cBhvr>
                                        <p:cTn id="15" dur="500"/>
                                        <p:tgtEl>
                                          <p:spTgt spid="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7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73" name="Shape 273"/>
          <p:cNvSpPr>
            <a:spLocks noGrp="1"/>
          </p:cNvSpPr>
          <p:nvPr>
            <p:ph type="title"/>
          </p:nvPr>
        </p:nvSpPr>
        <p:spPr>
          <a:xfrm>
            <a:off x="1226604" y="2429396"/>
            <a:ext cx="6946379" cy="2699668"/>
          </a:xfrm>
          <a:prstGeom prst="rect">
            <a:avLst/>
          </a:prstGeom>
        </p:spPr>
        <p:txBody>
          <a:bodyPr lIns="45719" tIns="45719" rIns="45719" bIns="45719" anchor="t"/>
          <a:lstStyle>
            <a:lvl1pPr marL="1003300" indent="-1003300"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VI. Do not compare yourselves to other preachers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7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77" name="Shape 277"/>
          <p:cNvSpPr>
            <a:spLocks noGrp="1"/>
          </p:cNvSpPr>
          <p:nvPr>
            <p:ph type="body" idx="1"/>
          </p:nvPr>
        </p:nvSpPr>
        <p:spPr>
          <a:xfrm>
            <a:off x="1325128" y="1134368"/>
            <a:ext cx="6493744" cy="4589264"/>
          </a:xfrm>
          <a:prstGeom prst="rect">
            <a:avLst/>
          </a:prstGeom>
        </p:spPr>
        <p:txBody>
          <a:bodyPr lIns="45719" tIns="45719" rIns="45719" bIns="45719"/>
          <a:lstStyle/>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Do not preach so that your audience thinks you are better preachers than others</a:t>
            </a:r>
            <a:r>
              <a:rPr b="1" i="1"/>
              <a:t>.</a:t>
            </a:r>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As preachers, </a:t>
            </a:r>
            <a:r>
              <a:rPr b="1" i="1"/>
              <a:t>do not seek self glory.</a:t>
            </a:r>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Do not use the pulpit to </a:t>
            </a:r>
            <a:r>
              <a:rPr b="1" i="1"/>
              <a:t>show off.</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7">
                                            <p:bg/>
                                          </p:spTgt>
                                        </p:tgtEl>
                                        <p:attrNameLst>
                                          <p:attrName>style.visibility</p:attrName>
                                        </p:attrNameLst>
                                      </p:cBhvr>
                                      <p:to>
                                        <p:strVal val="visible"/>
                                      </p:to>
                                    </p:set>
                                    <p:animEffect transition="in" filter="dissolve">
                                      <p:cBhvr>
                                        <p:cTn id="7" dur="500"/>
                                        <p:tgtEl>
                                          <p:spTgt spid="277">
                                            <p:bg/>
                                          </p:spTgt>
                                        </p:tgtEl>
                                      </p:cBhvr>
                                    </p:animEffect>
                                  </p:childTnLst>
                                </p:cTn>
                              </p:par>
                              <p:par>
                                <p:cTn id="8" presetID="9" presetClass="entr" presetSubtype="0" fill="hold" grpId="1" nodeType="withEffect">
                                  <p:stCondLst>
                                    <p:cond delay="0"/>
                                  </p:stCondLst>
                                  <p:iterate>
                                    <p:tmAbs val="0"/>
                                  </p:iterate>
                                  <p:childTnLst>
                                    <p:set>
                                      <p:cBhvr>
                                        <p:cTn id="9" fill="hold"/>
                                        <p:tgtEl>
                                          <p:spTgt spid="277">
                                            <p:txEl>
                                              <p:pRg st="0" end="0"/>
                                            </p:txEl>
                                          </p:spTgt>
                                        </p:tgtEl>
                                        <p:attrNameLst>
                                          <p:attrName>style.visibility</p:attrName>
                                        </p:attrNameLst>
                                      </p:cBhvr>
                                      <p:to>
                                        <p:strVal val="visible"/>
                                      </p:to>
                                    </p:set>
                                    <p:animEffect transition="in" filter="dissolve">
                                      <p:cBhvr>
                                        <p:cTn id="10" dur="500"/>
                                        <p:tgtEl>
                                          <p:spTgt spid="2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77">
                                            <p:txEl>
                                              <p:pRg st="1" end="1"/>
                                            </p:txEl>
                                          </p:spTgt>
                                        </p:tgtEl>
                                        <p:attrNameLst>
                                          <p:attrName>style.visibility</p:attrName>
                                        </p:attrNameLst>
                                      </p:cBhvr>
                                      <p:to>
                                        <p:strVal val="visible"/>
                                      </p:to>
                                    </p:set>
                                    <p:animEffect transition="in" filter="dissolve">
                                      <p:cBhvr>
                                        <p:cTn id="15" dur="500"/>
                                        <p:tgtEl>
                                          <p:spTgt spid="27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77">
                                            <p:txEl>
                                              <p:pRg st="2" end="2"/>
                                            </p:txEl>
                                          </p:spTgt>
                                        </p:tgtEl>
                                        <p:attrNameLst>
                                          <p:attrName>style.visibility</p:attrName>
                                        </p:attrNameLst>
                                      </p:cBhvr>
                                      <p:to>
                                        <p:strVal val="visible"/>
                                      </p:to>
                                    </p:set>
                                    <p:animEffect transition="in" filter="dissolve">
                                      <p:cBhvr>
                                        <p:cTn id="20" dur="500"/>
                                        <p:tgtEl>
                                          <p:spTgt spid="2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8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81" name="Shape 281"/>
          <p:cNvSpPr>
            <a:spLocks noGrp="1"/>
          </p:cNvSpPr>
          <p:nvPr>
            <p:ph type="body" idx="1"/>
          </p:nvPr>
        </p:nvSpPr>
        <p:spPr>
          <a:xfrm>
            <a:off x="1233127" y="1036302"/>
            <a:ext cx="7211146" cy="4785396"/>
          </a:xfrm>
          <a:prstGeom prst="rect">
            <a:avLst/>
          </a:prstGeom>
        </p:spPr>
        <p:txBody>
          <a:bodyPr lIns="45719" tIns="45719" rIns="45719" bIns="45719"/>
          <a:lstStyle/>
          <a:p>
            <a:pPr marL="332613" indent="-332613" algn="l" defTabSz="886968">
              <a:spcBef>
                <a:spcPts val="900"/>
              </a:spcBef>
              <a:buSzPct val="100000"/>
              <a:buFont typeface="Arial"/>
              <a:buChar char="•"/>
              <a:defRPr sz="3880">
                <a:solidFill>
                  <a:srgbClr val="1E3184"/>
                </a:solidFill>
                <a:latin typeface="Candara"/>
                <a:ea typeface="Candara"/>
                <a:cs typeface="Candara"/>
                <a:sym typeface="Candara"/>
              </a:defRPr>
            </a:pPr>
            <a:r>
              <a:t>Neither preach in order to </a:t>
            </a:r>
            <a:r>
              <a:rPr b="1" i="1"/>
              <a:t>compete with each other or any other preacher</a:t>
            </a:r>
            <a:r>
              <a:t> in the church.</a:t>
            </a:r>
          </a:p>
          <a:p>
            <a:pPr marL="332613" indent="-332613" algn="l" defTabSz="886968">
              <a:spcBef>
                <a:spcPts val="900"/>
              </a:spcBef>
              <a:buSzPct val="100000"/>
              <a:buFont typeface="Arial"/>
              <a:buChar char="•"/>
              <a:defRPr sz="3880">
                <a:solidFill>
                  <a:srgbClr val="1E3184"/>
                </a:solidFill>
                <a:latin typeface="Candara"/>
                <a:ea typeface="Candara"/>
                <a:cs typeface="Candara"/>
                <a:sym typeface="Candara"/>
              </a:defRPr>
            </a:pPr>
            <a:r>
              <a:t>Remember that it is God who gives the </a:t>
            </a:r>
            <a:r>
              <a:rPr b="1" i="1"/>
              <a:t>spiritual gifts and He gives to each according to His own will.</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1">
                                            <p:bg/>
                                          </p:spTgt>
                                        </p:tgtEl>
                                        <p:attrNameLst>
                                          <p:attrName>style.visibility</p:attrName>
                                        </p:attrNameLst>
                                      </p:cBhvr>
                                      <p:to>
                                        <p:strVal val="visible"/>
                                      </p:to>
                                    </p:set>
                                    <p:animEffect transition="in" filter="dissolve">
                                      <p:cBhvr>
                                        <p:cTn id="7" dur="500"/>
                                        <p:tgtEl>
                                          <p:spTgt spid="281">
                                            <p:bg/>
                                          </p:spTgt>
                                        </p:tgtEl>
                                      </p:cBhvr>
                                    </p:animEffect>
                                  </p:childTnLst>
                                </p:cTn>
                              </p:par>
                              <p:par>
                                <p:cTn id="8" presetID="9" presetClass="entr" presetSubtype="0" fill="hold" grpId="1" nodeType="withEffect">
                                  <p:stCondLst>
                                    <p:cond delay="0"/>
                                  </p:stCondLst>
                                  <p:iterate>
                                    <p:tmAbs val="0"/>
                                  </p:iterate>
                                  <p:childTnLst>
                                    <p:set>
                                      <p:cBhvr>
                                        <p:cTn id="9" fill="hold"/>
                                        <p:tgtEl>
                                          <p:spTgt spid="281">
                                            <p:txEl>
                                              <p:pRg st="0" end="0"/>
                                            </p:txEl>
                                          </p:spTgt>
                                        </p:tgtEl>
                                        <p:attrNameLst>
                                          <p:attrName>style.visibility</p:attrName>
                                        </p:attrNameLst>
                                      </p:cBhvr>
                                      <p:to>
                                        <p:strVal val="visible"/>
                                      </p:to>
                                    </p:set>
                                    <p:animEffect transition="in" filter="dissolve">
                                      <p:cBhvr>
                                        <p:cTn id="10" dur="500"/>
                                        <p:tgtEl>
                                          <p:spTgt spid="2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81">
                                            <p:txEl>
                                              <p:pRg st="1" end="1"/>
                                            </p:txEl>
                                          </p:spTgt>
                                        </p:tgtEl>
                                        <p:attrNameLst>
                                          <p:attrName>style.visibility</p:attrName>
                                        </p:attrNameLst>
                                      </p:cBhvr>
                                      <p:to>
                                        <p:strVal val="visible"/>
                                      </p:to>
                                    </p:set>
                                    <p:animEffect transition="in" filter="dissolve">
                                      <p:cBhvr>
                                        <p:cTn id="15" dur="500"/>
                                        <p:tgtEl>
                                          <p:spTgt spid="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build="p"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8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85" name="Shape 285"/>
          <p:cNvSpPr>
            <a:spLocks noGrp="1"/>
          </p:cNvSpPr>
          <p:nvPr>
            <p:ph type="body" idx="1"/>
          </p:nvPr>
        </p:nvSpPr>
        <p:spPr>
          <a:xfrm>
            <a:off x="1051011" y="1245914"/>
            <a:ext cx="7499178" cy="4569372"/>
          </a:xfrm>
          <a:prstGeom prst="rect">
            <a:avLst/>
          </a:prstGeom>
        </p:spPr>
        <p:txBody>
          <a:bodyPr lIns="45719" tIns="45719" rIns="45719" bIns="45719"/>
          <a:lstStyle/>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Seek that the </a:t>
            </a:r>
            <a:r>
              <a:rPr b="1" i="1"/>
              <a:t>presence of God</a:t>
            </a:r>
            <a:r>
              <a:t> is with you </a:t>
            </a:r>
            <a:r>
              <a:rPr b="1" i="1"/>
              <a:t>at the pulpit</a:t>
            </a:r>
            <a:r>
              <a:t>.</a:t>
            </a:r>
            <a:endParaRPr b="1" i="1"/>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If God leads you to have a responsibility, God will </a:t>
            </a:r>
            <a:r>
              <a:rPr b="1" i="1"/>
              <a:t>help you and you will do well.</a:t>
            </a:r>
          </a:p>
          <a:p>
            <a: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pPr>
            <a:r>
              <a:t>Never forget that </a:t>
            </a:r>
            <a:r>
              <a:rPr b="1" i="1"/>
              <a:t>all we do, we do it for the glory of God.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5">
                                            <p:bg/>
                                          </p:spTgt>
                                        </p:tgtEl>
                                        <p:attrNameLst>
                                          <p:attrName>style.visibility</p:attrName>
                                        </p:attrNameLst>
                                      </p:cBhvr>
                                      <p:to>
                                        <p:strVal val="visible"/>
                                      </p:to>
                                    </p:set>
                                    <p:animEffect transition="in" filter="dissolve">
                                      <p:cBhvr>
                                        <p:cTn id="7" dur="500"/>
                                        <p:tgtEl>
                                          <p:spTgt spid="285">
                                            <p:bg/>
                                          </p:spTgt>
                                        </p:tgtEl>
                                      </p:cBhvr>
                                    </p:animEffect>
                                  </p:childTnLst>
                                </p:cTn>
                              </p:par>
                              <p:par>
                                <p:cTn id="8" presetID="9" presetClass="entr" presetSubtype="0" fill="hold" grpId="1" nodeType="withEffect">
                                  <p:stCondLst>
                                    <p:cond delay="0"/>
                                  </p:stCondLst>
                                  <p:iterate>
                                    <p:tmAbs val="0"/>
                                  </p:iterate>
                                  <p:childTnLst>
                                    <p:set>
                                      <p:cBhvr>
                                        <p:cTn id="9" fill="hold"/>
                                        <p:tgtEl>
                                          <p:spTgt spid="285">
                                            <p:txEl>
                                              <p:pRg st="0" end="0"/>
                                            </p:txEl>
                                          </p:spTgt>
                                        </p:tgtEl>
                                        <p:attrNameLst>
                                          <p:attrName>style.visibility</p:attrName>
                                        </p:attrNameLst>
                                      </p:cBhvr>
                                      <p:to>
                                        <p:strVal val="visible"/>
                                      </p:to>
                                    </p:set>
                                    <p:animEffect transition="in" filter="dissolve">
                                      <p:cBhvr>
                                        <p:cTn id="10" dur="500"/>
                                        <p:tgtEl>
                                          <p:spTgt spid="2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85">
                                            <p:txEl>
                                              <p:pRg st="1" end="1"/>
                                            </p:txEl>
                                          </p:spTgt>
                                        </p:tgtEl>
                                        <p:attrNameLst>
                                          <p:attrName>style.visibility</p:attrName>
                                        </p:attrNameLst>
                                      </p:cBhvr>
                                      <p:to>
                                        <p:strVal val="visible"/>
                                      </p:to>
                                    </p:set>
                                    <p:animEffect transition="in" filter="dissolve">
                                      <p:cBhvr>
                                        <p:cTn id="15" dur="500"/>
                                        <p:tgtEl>
                                          <p:spTgt spid="2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85">
                                            <p:txEl>
                                              <p:pRg st="2" end="2"/>
                                            </p:txEl>
                                          </p:spTgt>
                                        </p:tgtEl>
                                        <p:attrNameLst>
                                          <p:attrName>style.visibility</p:attrName>
                                        </p:attrNameLst>
                                      </p:cBhvr>
                                      <p:to>
                                        <p:strVal val="visible"/>
                                      </p:to>
                                    </p:set>
                                    <p:animEffect transition="in" filter="dissolve">
                                      <p:cBhvr>
                                        <p:cTn id="20" dur="500"/>
                                        <p:tgtEl>
                                          <p:spTgt spid="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8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89" name="Shape 289"/>
          <p:cNvSpPr>
            <a:spLocks noGrp="1"/>
          </p:cNvSpPr>
          <p:nvPr>
            <p:ph type="title"/>
          </p:nvPr>
        </p:nvSpPr>
        <p:spPr>
          <a:xfrm>
            <a:off x="1135558" y="2632719"/>
            <a:ext cx="6872884" cy="1819673"/>
          </a:xfrm>
          <a:prstGeom prst="rect">
            <a:avLst/>
          </a:prstGeom>
        </p:spPr>
        <p:txBody>
          <a:bodyPr lIns="45719" tIns="45719" rIns="45719" bIns="45719" anchor="t"/>
          <a:lstStyle>
            <a:lvl1pPr marL="1143000" indent="-1143000"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VII. Take an inventory of your listeners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9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93" name="Shape 293"/>
          <p:cNvSpPr>
            <a:spLocks noGrp="1"/>
          </p:cNvSpPr>
          <p:nvPr>
            <p:ph type="body" idx="1"/>
          </p:nvPr>
        </p:nvSpPr>
        <p:spPr>
          <a:xfrm>
            <a:off x="1280343" y="1180318"/>
            <a:ext cx="7235876" cy="4497364"/>
          </a:xfrm>
          <a:prstGeom prst="rect">
            <a:avLst/>
          </a:prstGeom>
        </p:spPr>
        <p:txBody>
          <a:bodyPr lIns="45719" tIns="45719" rIns="45719" bIns="45719"/>
          <a:lstStyle/>
          <a:p>
            <a:pPr marL="329184" indent="-329184" algn="l" defTabSz="877823">
              <a:spcBef>
                <a:spcPts val="800"/>
              </a:spcBef>
              <a:buSzPct val="100000"/>
              <a:buFont typeface="Arial"/>
              <a:buChar char="•"/>
              <a:defRPr sz="3455">
                <a:solidFill>
                  <a:srgbClr val="1E3184"/>
                </a:solidFill>
                <a:latin typeface="Candara"/>
                <a:ea typeface="Candara"/>
                <a:cs typeface="Candara"/>
                <a:sym typeface="Candara"/>
              </a:defRPr>
            </a:pPr>
            <a:r>
              <a:t>Consider their average age.</a:t>
            </a:r>
          </a:p>
          <a:p>
            <a:pPr marL="329184" indent="-329184" algn="l" defTabSz="877823">
              <a:spcBef>
                <a:spcPts val="800"/>
              </a:spcBef>
              <a:buSzPct val="100000"/>
              <a:buFont typeface="Arial"/>
              <a:buChar char="•"/>
              <a:defRPr sz="3455">
                <a:solidFill>
                  <a:srgbClr val="1E3184"/>
                </a:solidFill>
                <a:latin typeface="Candara"/>
                <a:ea typeface="Candara"/>
                <a:cs typeface="Candara"/>
                <a:sym typeface="Candara"/>
              </a:defRPr>
            </a:pPr>
            <a:r>
              <a:t>Know the </a:t>
            </a:r>
            <a:r>
              <a:rPr b="1" i="1"/>
              <a:t>essence of their average education.</a:t>
            </a:r>
          </a:p>
          <a:p>
            <a:pPr marL="329184" indent="-329184" algn="l" defTabSz="877823">
              <a:spcBef>
                <a:spcPts val="800"/>
              </a:spcBef>
              <a:buSzPct val="100000"/>
              <a:buFont typeface="Arial"/>
              <a:buChar char="•"/>
              <a:defRPr sz="3455">
                <a:solidFill>
                  <a:srgbClr val="1E3184"/>
                </a:solidFill>
                <a:latin typeface="Candara"/>
                <a:ea typeface="Candara"/>
                <a:cs typeface="Candara"/>
                <a:sym typeface="Candara"/>
              </a:defRPr>
            </a:pPr>
            <a:r>
              <a:t>Consider what is their prior </a:t>
            </a:r>
            <a:r>
              <a:rPr b="1" i="1"/>
              <a:t>knowledge of the Gospel</a:t>
            </a:r>
            <a:r>
              <a:t>.</a:t>
            </a:r>
          </a:p>
          <a:p>
            <a:pPr marL="329184" indent="-329184" algn="l" defTabSz="877823">
              <a:spcBef>
                <a:spcPts val="800"/>
              </a:spcBef>
              <a:buSzPct val="100000"/>
              <a:buFont typeface="Arial"/>
              <a:buChar char="•"/>
              <a:defRPr sz="3455">
                <a:solidFill>
                  <a:srgbClr val="1E3184"/>
                </a:solidFill>
                <a:latin typeface="Candara"/>
                <a:ea typeface="Candara"/>
                <a:cs typeface="Candara"/>
                <a:sym typeface="Candara"/>
              </a:defRPr>
            </a:pPr>
            <a:r>
              <a:t>Analyze the </a:t>
            </a:r>
            <a:r>
              <a:rPr b="1" i="1"/>
              <a:t>capability to pay attention of most of your audience.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3">
                                            <p:bg/>
                                          </p:spTgt>
                                        </p:tgtEl>
                                        <p:attrNameLst>
                                          <p:attrName>style.visibility</p:attrName>
                                        </p:attrNameLst>
                                      </p:cBhvr>
                                      <p:to>
                                        <p:strVal val="visible"/>
                                      </p:to>
                                    </p:set>
                                    <p:animEffect transition="in" filter="dissolve">
                                      <p:cBhvr>
                                        <p:cTn id="7" dur="500"/>
                                        <p:tgtEl>
                                          <p:spTgt spid="293">
                                            <p:bg/>
                                          </p:spTgt>
                                        </p:tgtEl>
                                      </p:cBhvr>
                                    </p:animEffect>
                                  </p:childTnLst>
                                </p:cTn>
                              </p:par>
                              <p:par>
                                <p:cTn id="8" presetID="9" presetClass="entr" presetSubtype="0" fill="hold" grpId="1" nodeType="withEffect">
                                  <p:stCondLst>
                                    <p:cond delay="0"/>
                                  </p:stCondLst>
                                  <p:iterate>
                                    <p:tmAbs val="0"/>
                                  </p:iterate>
                                  <p:childTnLst>
                                    <p:set>
                                      <p:cBhvr>
                                        <p:cTn id="9" fill="hold"/>
                                        <p:tgtEl>
                                          <p:spTgt spid="293">
                                            <p:txEl>
                                              <p:pRg st="0" end="0"/>
                                            </p:txEl>
                                          </p:spTgt>
                                        </p:tgtEl>
                                        <p:attrNameLst>
                                          <p:attrName>style.visibility</p:attrName>
                                        </p:attrNameLst>
                                      </p:cBhvr>
                                      <p:to>
                                        <p:strVal val="visible"/>
                                      </p:to>
                                    </p:set>
                                    <p:animEffect transition="in" filter="dissolve">
                                      <p:cBhvr>
                                        <p:cTn id="10" dur="500"/>
                                        <p:tgtEl>
                                          <p:spTgt spid="29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93">
                                            <p:txEl>
                                              <p:pRg st="1" end="1"/>
                                            </p:txEl>
                                          </p:spTgt>
                                        </p:tgtEl>
                                        <p:attrNameLst>
                                          <p:attrName>style.visibility</p:attrName>
                                        </p:attrNameLst>
                                      </p:cBhvr>
                                      <p:to>
                                        <p:strVal val="visible"/>
                                      </p:to>
                                    </p:set>
                                    <p:animEffect transition="in" filter="dissolve">
                                      <p:cBhvr>
                                        <p:cTn id="15" dur="500"/>
                                        <p:tgtEl>
                                          <p:spTgt spid="2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93">
                                            <p:txEl>
                                              <p:pRg st="2" end="2"/>
                                            </p:txEl>
                                          </p:spTgt>
                                        </p:tgtEl>
                                        <p:attrNameLst>
                                          <p:attrName>style.visibility</p:attrName>
                                        </p:attrNameLst>
                                      </p:cBhvr>
                                      <p:to>
                                        <p:strVal val="visible"/>
                                      </p:to>
                                    </p:set>
                                    <p:animEffect transition="in" filter="dissolve">
                                      <p:cBhvr>
                                        <p:cTn id="20" dur="500"/>
                                        <p:tgtEl>
                                          <p:spTgt spid="29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93">
                                            <p:txEl>
                                              <p:pRg st="3" end="3"/>
                                            </p:txEl>
                                          </p:spTgt>
                                        </p:tgtEl>
                                        <p:attrNameLst>
                                          <p:attrName>style.visibility</p:attrName>
                                        </p:attrNameLst>
                                      </p:cBhvr>
                                      <p:to>
                                        <p:strVal val="visible"/>
                                      </p:to>
                                    </p:set>
                                    <p:animEffect transition="in" filter="dissolve">
                                      <p:cBhvr>
                                        <p:cTn id="25" dur="500"/>
                                        <p:tgtEl>
                                          <p:spTgt spid="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1"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51"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52" name="Shape 152"/>
          <p:cNvSpPr>
            <a:spLocks noGrp="1"/>
          </p:cNvSpPr>
          <p:nvPr>
            <p:ph type="title"/>
          </p:nvPr>
        </p:nvSpPr>
        <p:spPr>
          <a:xfrm>
            <a:off x="1259444" y="1057175"/>
            <a:ext cx="6179074" cy="872630"/>
          </a:xfrm>
          <a:prstGeom prst="rect">
            <a:avLst/>
          </a:prstGeom>
        </p:spPr>
        <p:txBody>
          <a:bodyPr lIns="45719" tIns="45719" rIns="45719" bIns="45719" anchor="t"/>
          <a:lstStyle>
            <a:lvl1pPr algn="l" defTabSz="685800">
              <a:defRPr sz="3300" b="1">
                <a:solidFill>
                  <a:srgbClr val="8C0202"/>
                </a:solidFill>
                <a:effectLst>
                  <a:outerShdw blurRad="28575" dist="28575" dir="2700000" rotWithShape="0">
                    <a:srgbClr val="000000">
                      <a:alpha val="43137"/>
                    </a:srgbClr>
                  </a:outerShdw>
                </a:effectLst>
                <a:latin typeface="Candara"/>
                <a:ea typeface="Candara"/>
                <a:cs typeface="Candara"/>
                <a:sym typeface="Candara"/>
              </a:defRPr>
            </a:lvl1pPr>
          </a:lstStyle>
          <a:p>
            <a:r>
              <a:t>The pulpit should not be used:</a:t>
            </a:r>
          </a:p>
        </p:txBody>
      </p:sp>
      <p:sp>
        <p:nvSpPr>
          <p:cNvPr id="153" name="Shape 153"/>
          <p:cNvSpPr>
            <a:spLocks noGrp="1"/>
          </p:cNvSpPr>
          <p:nvPr>
            <p:ph type="body" sz="half" idx="1"/>
          </p:nvPr>
        </p:nvSpPr>
        <p:spPr>
          <a:xfrm>
            <a:off x="1451000" y="1899816"/>
            <a:ext cx="6455816" cy="3702100"/>
          </a:xfrm>
          <a:prstGeom prst="rect">
            <a:avLst/>
          </a:prstGeom>
        </p:spPr>
        <p:txBody>
          <a:bodyPr lIns="45719" tIns="45719" rIns="45719" bIns="45719"/>
          <a:lstStyle/>
          <a:p>
            <a:pPr marL="288035" indent="-288035" algn="l" defTabSz="768095">
              <a:spcBef>
                <a:spcPts val="1200"/>
              </a:spcBef>
              <a:buSzPct val="100000"/>
              <a:buFont typeface="Arial"/>
              <a:buChar char="•"/>
              <a:defRPr sz="3024">
                <a:solidFill>
                  <a:srgbClr val="1E3184"/>
                </a:solidFill>
                <a:latin typeface="Candara"/>
                <a:ea typeface="Candara"/>
                <a:cs typeface="Candara"/>
                <a:sym typeface="Candara"/>
              </a:defRPr>
            </a:pPr>
            <a:r>
              <a:rPr b="1" i="1"/>
              <a:t>To entertain the congregation.</a:t>
            </a:r>
          </a:p>
          <a:p>
            <a:pPr marL="288035" indent="-288035" algn="l" defTabSz="768095">
              <a:spcBef>
                <a:spcPts val="1200"/>
              </a:spcBef>
              <a:buSzPct val="100000"/>
              <a:buFont typeface="Arial"/>
              <a:buChar char="•"/>
              <a:defRPr sz="3024">
                <a:solidFill>
                  <a:srgbClr val="1E3184"/>
                </a:solidFill>
                <a:latin typeface="Candara"/>
                <a:ea typeface="Candara"/>
                <a:cs typeface="Candara"/>
                <a:sym typeface="Candara"/>
              </a:defRPr>
            </a:pPr>
            <a:r>
              <a:t>With the goal of </a:t>
            </a:r>
            <a:r>
              <a:rPr b="1" i="1"/>
              <a:t>exalting yourselves.</a:t>
            </a:r>
          </a:p>
          <a:p>
            <a:pPr marL="288035" indent="-288035" algn="l" defTabSz="768095">
              <a:spcBef>
                <a:spcPts val="1200"/>
              </a:spcBef>
              <a:buSzPct val="100000"/>
              <a:buFont typeface="Arial"/>
              <a:buChar char="•"/>
              <a:defRPr sz="3024">
                <a:solidFill>
                  <a:srgbClr val="1E3184"/>
                </a:solidFill>
                <a:latin typeface="Candara"/>
                <a:ea typeface="Candara"/>
                <a:cs typeface="Candara"/>
                <a:sym typeface="Candara"/>
              </a:defRPr>
            </a:pPr>
            <a:r>
              <a:t>Only to </a:t>
            </a:r>
            <a:r>
              <a:rPr b="1"/>
              <a:t>fill up a space of time</a:t>
            </a:r>
            <a:r>
              <a:t> within a scheduled program.</a:t>
            </a:r>
            <a:endParaRPr b="1" i="1"/>
          </a:p>
          <a:p>
            <a:pPr marL="288035" indent="-288035" algn="l" defTabSz="768095">
              <a:spcBef>
                <a:spcPts val="1200"/>
              </a:spcBef>
              <a:buSzPct val="100000"/>
              <a:buFont typeface="Arial"/>
              <a:buChar char="•"/>
              <a:defRPr sz="3024">
                <a:solidFill>
                  <a:srgbClr val="1E3184"/>
                </a:solidFill>
                <a:latin typeface="Candara"/>
                <a:ea typeface="Candara"/>
                <a:cs typeface="Candara"/>
                <a:sym typeface="Candara"/>
              </a:defRPr>
            </a:pPr>
            <a:r>
              <a:t>With the intention of </a:t>
            </a:r>
            <a:r>
              <a:rPr b="1" i="1"/>
              <a:t>hurting or attacking</a:t>
            </a:r>
            <a:r>
              <a:t> anyone.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animEffect transition="in" filter="dissolve">
                                      <p:cBhvr>
                                        <p:cTn id="7" dur="500"/>
                                        <p:tgtEl>
                                          <p:spTgt spid="153">
                                            <p:bg/>
                                          </p:spTgt>
                                        </p:tgtEl>
                                      </p:cBhvr>
                                    </p:animEffect>
                                  </p:childTnLst>
                                </p:cTn>
                              </p:par>
                              <p:par>
                                <p:cTn id="8" presetID="9" presetClass="entr" presetSubtype="0" fill="hold" grpId="1" nodeType="withEffect">
                                  <p:stCondLst>
                                    <p:cond delay="0"/>
                                  </p:stCondLst>
                                  <p:iterate>
                                    <p:tmAbs val="0"/>
                                  </p:iterate>
                                  <p:childTnLst>
                                    <p:set>
                                      <p:cBhvr>
                                        <p:cTn id="9" fill="hold"/>
                                        <p:tgtEl>
                                          <p:spTgt spid="153">
                                            <p:txEl>
                                              <p:pRg st="0" end="0"/>
                                            </p:txEl>
                                          </p:spTgt>
                                        </p:tgtEl>
                                        <p:attrNameLst>
                                          <p:attrName>style.visibility</p:attrName>
                                        </p:attrNameLst>
                                      </p:cBhvr>
                                      <p:to>
                                        <p:strVal val="visible"/>
                                      </p:to>
                                    </p:set>
                                    <p:animEffect transition="in" filter="dissolve">
                                      <p:cBhvr>
                                        <p:cTn id="10" dur="500"/>
                                        <p:tgtEl>
                                          <p:spTgt spid="1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3">
                                            <p:txEl>
                                              <p:pRg st="1" end="1"/>
                                            </p:txEl>
                                          </p:spTgt>
                                        </p:tgtEl>
                                        <p:attrNameLst>
                                          <p:attrName>style.visibility</p:attrName>
                                        </p:attrNameLst>
                                      </p:cBhvr>
                                      <p:to>
                                        <p:strVal val="visible"/>
                                      </p:to>
                                    </p:set>
                                    <p:animEffect transition="in" filter="dissolve">
                                      <p:cBhvr>
                                        <p:cTn id="15" dur="500"/>
                                        <p:tgtEl>
                                          <p:spTgt spid="1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3">
                                            <p:txEl>
                                              <p:pRg st="2" end="2"/>
                                            </p:txEl>
                                          </p:spTgt>
                                        </p:tgtEl>
                                        <p:attrNameLst>
                                          <p:attrName>style.visibility</p:attrName>
                                        </p:attrNameLst>
                                      </p:cBhvr>
                                      <p:to>
                                        <p:strVal val="visible"/>
                                      </p:to>
                                    </p:set>
                                    <p:animEffect transition="in" filter="dissolve">
                                      <p:cBhvr>
                                        <p:cTn id="20" dur="500"/>
                                        <p:tgtEl>
                                          <p:spTgt spid="1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53">
                                            <p:txEl>
                                              <p:pRg st="3" end="3"/>
                                            </p:txEl>
                                          </p:spTgt>
                                        </p:tgtEl>
                                        <p:attrNameLst>
                                          <p:attrName>style.visibility</p:attrName>
                                        </p:attrNameLst>
                                      </p:cBhvr>
                                      <p:to>
                                        <p:strVal val="visible"/>
                                      </p:to>
                                    </p:set>
                                    <p:animEffect transition="in" filter="dissolve">
                                      <p:cBhvr>
                                        <p:cTn id="25"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29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297" name="Shape 297"/>
          <p:cNvSpPr>
            <a:spLocks noGrp="1"/>
          </p:cNvSpPr>
          <p:nvPr>
            <p:ph type="body" idx="1"/>
          </p:nvPr>
        </p:nvSpPr>
        <p:spPr>
          <a:xfrm>
            <a:off x="1237927" y="1030833"/>
            <a:ext cx="7154838" cy="4796334"/>
          </a:xfrm>
          <a:prstGeom prst="rect">
            <a:avLst/>
          </a:prstGeom>
        </p:spPr>
        <p:txBody>
          <a:bodyPr lIns="45719" tIns="45719" rIns="45719" bIns="45719"/>
          <a:lstStyle/>
          <a:p>
            <a:pPr marL="301752" indent="-301752" algn="l" defTabSz="804672">
              <a:spcBef>
                <a:spcPts val="700"/>
              </a:spcBef>
              <a:buSzPct val="100000"/>
              <a:buFont typeface="Arial"/>
              <a:buChar char="•"/>
              <a:defRPr sz="3168">
                <a:solidFill>
                  <a:srgbClr val="1E3184"/>
                </a:solidFill>
                <a:latin typeface="Candara"/>
                <a:ea typeface="Candara"/>
                <a:cs typeface="Candara"/>
                <a:sym typeface="Candara"/>
              </a:defRPr>
            </a:pPr>
            <a:r>
              <a:t>Find out what </a:t>
            </a:r>
            <a:r>
              <a:rPr b="1" i="1"/>
              <a:t>level of education</a:t>
            </a:r>
            <a:r>
              <a:t> is best adapted for your audience.</a:t>
            </a:r>
            <a:endParaRPr b="1" i="1"/>
          </a:p>
          <a:p>
            <a:pPr marL="301752" indent="-301752" algn="l" defTabSz="804672">
              <a:spcBef>
                <a:spcPts val="700"/>
              </a:spcBef>
              <a:buSzPct val="100000"/>
              <a:buFont typeface="Arial"/>
              <a:buChar char="•"/>
              <a:defRPr sz="3168">
                <a:solidFill>
                  <a:srgbClr val="1E3184"/>
                </a:solidFill>
                <a:latin typeface="Candara"/>
                <a:ea typeface="Candara"/>
                <a:cs typeface="Candara"/>
                <a:sym typeface="Candara"/>
              </a:defRPr>
            </a:pPr>
            <a:r>
              <a:t>Be aware that in the audience there are elderly folks, children and youth, and the concentration level is </a:t>
            </a:r>
            <a:r>
              <a:rPr b="1" i="1"/>
              <a:t>different for each of these groups</a:t>
            </a:r>
            <a:r>
              <a:t>.</a:t>
            </a:r>
          </a:p>
          <a:p>
            <a:pPr marL="301752" indent="-301752" algn="l" defTabSz="804672">
              <a:spcBef>
                <a:spcPts val="700"/>
              </a:spcBef>
              <a:buSzPct val="100000"/>
              <a:buFont typeface="Arial"/>
              <a:buChar char="•"/>
              <a:defRPr sz="3168">
                <a:solidFill>
                  <a:srgbClr val="1E3184"/>
                </a:solidFill>
                <a:latin typeface="Candara"/>
                <a:ea typeface="Candara"/>
                <a:cs typeface="Candara"/>
                <a:sym typeface="Candara"/>
              </a:defRPr>
            </a:pPr>
            <a:r>
              <a:t>Do not forget that there are </a:t>
            </a:r>
            <a:r>
              <a:rPr b="1" i="1"/>
              <a:t>visitors present who can be very susceptible.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7">
                                            <p:bg/>
                                          </p:spTgt>
                                        </p:tgtEl>
                                        <p:attrNameLst>
                                          <p:attrName>style.visibility</p:attrName>
                                        </p:attrNameLst>
                                      </p:cBhvr>
                                      <p:to>
                                        <p:strVal val="visible"/>
                                      </p:to>
                                    </p:set>
                                    <p:animEffect transition="in" filter="dissolve">
                                      <p:cBhvr>
                                        <p:cTn id="7" dur="500"/>
                                        <p:tgtEl>
                                          <p:spTgt spid="297">
                                            <p:bg/>
                                          </p:spTgt>
                                        </p:tgtEl>
                                      </p:cBhvr>
                                    </p:animEffect>
                                  </p:childTnLst>
                                </p:cTn>
                              </p:par>
                              <p:par>
                                <p:cTn id="8" presetID="9" presetClass="entr" presetSubtype="0" fill="hold" grpId="1" nodeType="withEffect">
                                  <p:stCondLst>
                                    <p:cond delay="0"/>
                                  </p:stCondLst>
                                  <p:iterate>
                                    <p:tmAbs val="0"/>
                                  </p:iterate>
                                  <p:childTnLst>
                                    <p:set>
                                      <p:cBhvr>
                                        <p:cTn id="9" fill="hold"/>
                                        <p:tgtEl>
                                          <p:spTgt spid="297">
                                            <p:txEl>
                                              <p:pRg st="0" end="0"/>
                                            </p:txEl>
                                          </p:spTgt>
                                        </p:tgtEl>
                                        <p:attrNameLst>
                                          <p:attrName>style.visibility</p:attrName>
                                        </p:attrNameLst>
                                      </p:cBhvr>
                                      <p:to>
                                        <p:strVal val="visible"/>
                                      </p:to>
                                    </p:set>
                                    <p:animEffect transition="in" filter="dissolve">
                                      <p:cBhvr>
                                        <p:cTn id="10" dur="500"/>
                                        <p:tgtEl>
                                          <p:spTgt spid="2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97">
                                            <p:txEl>
                                              <p:pRg st="1" end="1"/>
                                            </p:txEl>
                                          </p:spTgt>
                                        </p:tgtEl>
                                        <p:attrNameLst>
                                          <p:attrName>style.visibility</p:attrName>
                                        </p:attrNameLst>
                                      </p:cBhvr>
                                      <p:to>
                                        <p:strVal val="visible"/>
                                      </p:to>
                                    </p:set>
                                    <p:animEffect transition="in" filter="dissolve">
                                      <p:cBhvr>
                                        <p:cTn id="15" dur="500"/>
                                        <p:tgtEl>
                                          <p:spTgt spid="2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97">
                                            <p:txEl>
                                              <p:pRg st="2" end="2"/>
                                            </p:txEl>
                                          </p:spTgt>
                                        </p:tgtEl>
                                        <p:attrNameLst>
                                          <p:attrName>style.visibility</p:attrName>
                                        </p:attrNameLst>
                                      </p:cBhvr>
                                      <p:to>
                                        <p:strVal val="visible"/>
                                      </p:to>
                                    </p:set>
                                    <p:animEffect transition="in" filter="dissolve">
                                      <p:cBhvr>
                                        <p:cTn id="20" dur="500"/>
                                        <p:tgtEl>
                                          <p:spTgt spid="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build="p"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0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01" name="Shape 301"/>
          <p:cNvSpPr>
            <a:spLocks noGrp="1"/>
          </p:cNvSpPr>
          <p:nvPr>
            <p:ph type="body" idx="1"/>
          </p:nvPr>
        </p:nvSpPr>
        <p:spPr>
          <a:xfrm>
            <a:off x="1178620" y="1108310"/>
            <a:ext cx="7344817" cy="4641380"/>
          </a:xfrm>
          <a:prstGeom prst="rect">
            <a:avLst/>
          </a:prstGeom>
        </p:spPr>
        <p:txBody>
          <a:bodyPr lIns="45719" tIns="45719" rIns="45719" bIns="45719"/>
          <a:lstStyle/>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Be aware of the </a:t>
            </a:r>
            <a:r>
              <a:rPr b="1" i="1"/>
              <a:t>prevailing standards wherein you are preaching.</a:t>
            </a:r>
          </a:p>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Remember that there are </a:t>
            </a:r>
            <a:r>
              <a:rPr b="1" i="1"/>
              <a:t>cultural elements that vary from place to place.</a:t>
            </a:r>
          </a:p>
          <a:p>
            <a:pPr marL="318897" indent="-318897" algn="l" defTabSz="850391">
              <a:spcBef>
                <a:spcPts val="800"/>
              </a:spcBef>
              <a:buSzPct val="100000"/>
              <a:buFont typeface="Arial"/>
              <a:buChar char="•"/>
              <a:defRPr sz="3348">
                <a:solidFill>
                  <a:srgbClr val="1E3184"/>
                </a:solidFill>
                <a:latin typeface="Candara"/>
                <a:ea typeface="Candara"/>
                <a:cs typeface="Candara"/>
                <a:sym typeface="Candara"/>
              </a:defRPr>
            </a:pPr>
            <a:r>
              <a:t>Know that there are words that have varied meanings, depending on </a:t>
            </a:r>
            <a:r>
              <a:rPr b="1" i="1"/>
              <a:t>location and customs.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1">
                                            <p:bg/>
                                          </p:spTgt>
                                        </p:tgtEl>
                                        <p:attrNameLst>
                                          <p:attrName>style.visibility</p:attrName>
                                        </p:attrNameLst>
                                      </p:cBhvr>
                                      <p:to>
                                        <p:strVal val="visible"/>
                                      </p:to>
                                    </p:set>
                                    <p:animEffect transition="in" filter="dissolve">
                                      <p:cBhvr>
                                        <p:cTn id="7" dur="500"/>
                                        <p:tgtEl>
                                          <p:spTgt spid="301">
                                            <p:bg/>
                                          </p:spTgt>
                                        </p:tgtEl>
                                      </p:cBhvr>
                                    </p:animEffect>
                                  </p:childTnLst>
                                </p:cTn>
                              </p:par>
                              <p:par>
                                <p:cTn id="8" presetID="9" presetClass="entr" presetSubtype="0" fill="hold" grpId="1" nodeType="withEffect">
                                  <p:stCondLst>
                                    <p:cond delay="0"/>
                                  </p:stCondLst>
                                  <p:iterate>
                                    <p:tmAbs val="0"/>
                                  </p:iterate>
                                  <p:childTnLst>
                                    <p:set>
                                      <p:cBhvr>
                                        <p:cTn id="9" fill="hold"/>
                                        <p:tgtEl>
                                          <p:spTgt spid="301">
                                            <p:txEl>
                                              <p:pRg st="0" end="0"/>
                                            </p:txEl>
                                          </p:spTgt>
                                        </p:tgtEl>
                                        <p:attrNameLst>
                                          <p:attrName>style.visibility</p:attrName>
                                        </p:attrNameLst>
                                      </p:cBhvr>
                                      <p:to>
                                        <p:strVal val="visible"/>
                                      </p:to>
                                    </p:set>
                                    <p:animEffect transition="in" filter="dissolve">
                                      <p:cBhvr>
                                        <p:cTn id="10" dur="500"/>
                                        <p:tgtEl>
                                          <p:spTgt spid="3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01">
                                            <p:txEl>
                                              <p:pRg st="1" end="1"/>
                                            </p:txEl>
                                          </p:spTgt>
                                        </p:tgtEl>
                                        <p:attrNameLst>
                                          <p:attrName>style.visibility</p:attrName>
                                        </p:attrNameLst>
                                      </p:cBhvr>
                                      <p:to>
                                        <p:strVal val="visible"/>
                                      </p:to>
                                    </p:set>
                                    <p:animEffect transition="in" filter="dissolve">
                                      <p:cBhvr>
                                        <p:cTn id="15" dur="500"/>
                                        <p:tgtEl>
                                          <p:spTgt spid="3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01">
                                            <p:txEl>
                                              <p:pRg st="2" end="2"/>
                                            </p:txEl>
                                          </p:spTgt>
                                        </p:tgtEl>
                                        <p:attrNameLst>
                                          <p:attrName>style.visibility</p:attrName>
                                        </p:attrNameLst>
                                      </p:cBhvr>
                                      <p:to>
                                        <p:strVal val="visible"/>
                                      </p:to>
                                    </p:set>
                                    <p:animEffect transition="in" filter="dissolve">
                                      <p:cBhvr>
                                        <p:cTn id="20" dur="500"/>
                                        <p:tgtEl>
                                          <p:spTgt spid="3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1" build="p"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0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05" name="Shape 305"/>
          <p:cNvSpPr>
            <a:spLocks noGrp="1"/>
          </p:cNvSpPr>
          <p:nvPr>
            <p:ph type="title"/>
          </p:nvPr>
        </p:nvSpPr>
        <p:spPr>
          <a:xfrm>
            <a:off x="1413408" y="2475756"/>
            <a:ext cx="6317184" cy="1906488"/>
          </a:xfrm>
          <a:prstGeom prst="rect">
            <a:avLst/>
          </a:prstGeom>
        </p:spPr>
        <p:txBody>
          <a:bodyPr lIns="45719" tIns="45719" rIns="45719" bIns="45719" anchor="t"/>
          <a:lstStyle>
            <a:lvl1pPr marL="1308100" indent="-1308100" algn="l" defTabSz="914400">
              <a:defRPr sz="50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VIII. Keep visual communication</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0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09" name="Shape 309"/>
          <p:cNvSpPr>
            <a:spLocks noGrp="1"/>
          </p:cNvSpPr>
          <p:nvPr>
            <p:ph type="body" idx="1"/>
          </p:nvPr>
        </p:nvSpPr>
        <p:spPr>
          <a:xfrm>
            <a:off x="1386842" y="1179984"/>
            <a:ext cx="6370316" cy="4498032"/>
          </a:xfrm>
          <a:prstGeom prst="rect">
            <a:avLst/>
          </a:prstGeom>
        </p:spPr>
        <p:txBody>
          <a:bodyPr lIns="45719" tIns="45719" rIns="45719" bIns="45719"/>
          <a:lstStyle/>
          <a:p>
            <a:pPr marL="325754" indent="-325754" algn="l" defTabSz="868680">
              <a:spcBef>
                <a:spcPts val="900"/>
              </a:spcBef>
              <a:buSzPct val="100000"/>
              <a:buFont typeface="Arial"/>
              <a:buChar char="•"/>
              <a:defRPr sz="3989">
                <a:solidFill>
                  <a:srgbClr val="1E3184"/>
                </a:solidFill>
                <a:latin typeface="Candara"/>
                <a:ea typeface="Candara"/>
                <a:cs typeface="Candara"/>
                <a:sym typeface="Candara"/>
              </a:defRPr>
            </a:pPr>
            <a:r>
              <a:t>Do not stare at the </a:t>
            </a:r>
            <a:r>
              <a:rPr b="1" i="1"/>
              <a:t>floor</a:t>
            </a:r>
            <a:r>
              <a:t>.</a:t>
            </a:r>
          </a:p>
          <a:p>
            <a:pPr marL="325754" indent="-325754" algn="l" defTabSz="868680">
              <a:spcBef>
                <a:spcPts val="900"/>
              </a:spcBef>
              <a:buSzPct val="100000"/>
              <a:buFont typeface="Arial"/>
              <a:buChar char="•"/>
              <a:defRPr sz="3989">
                <a:solidFill>
                  <a:srgbClr val="1E3184"/>
                </a:solidFill>
                <a:latin typeface="Candara"/>
                <a:ea typeface="Candara"/>
                <a:cs typeface="Candara"/>
                <a:sym typeface="Candara"/>
              </a:defRPr>
            </a:pPr>
            <a:r>
              <a:t>Neither look up to the </a:t>
            </a:r>
            <a:r>
              <a:rPr b="1" i="1"/>
              <a:t>ceiling</a:t>
            </a:r>
            <a:r>
              <a:t>.</a:t>
            </a:r>
          </a:p>
          <a:p>
            <a:pPr marL="325754" indent="-325754" algn="l" defTabSz="868680">
              <a:spcBef>
                <a:spcPts val="900"/>
              </a:spcBef>
              <a:buSzPct val="100000"/>
              <a:buFont typeface="Arial"/>
              <a:buChar char="•"/>
              <a:defRPr sz="3989">
                <a:solidFill>
                  <a:srgbClr val="1E3184"/>
                </a:solidFill>
                <a:latin typeface="Candara"/>
                <a:ea typeface="Candara"/>
                <a:cs typeface="Candara"/>
                <a:sym typeface="Candara"/>
              </a:defRPr>
            </a:pPr>
            <a:r>
              <a:t>Look at your listeners eye-to-eye and do it in a </a:t>
            </a:r>
            <a:r>
              <a:rPr b="1" i="1"/>
              <a:t>tranquil and natural manner.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9">
                                            <p:bg/>
                                          </p:spTgt>
                                        </p:tgtEl>
                                        <p:attrNameLst>
                                          <p:attrName>style.visibility</p:attrName>
                                        </p:attrNameLst>
                                      </p:cBhvr>
                                      <p:to>
                                        <p:strVal val="visible"/>
                                      </p:to>
                                    </p:set>
                                    <p:animEffect transition="in" filter="dissolve">
                                      <p:cBhvr>
                                        <p:cTn id="7" dur="500"/>
                                        <p:tgtEl>
                                          <p:spTgt spid="309">
                                            <p:bg/>
                                          </p:spTgt>
                                        </p:tgtEl>
                                      </p:cBhvr>
                                    </p:animEffect>
                                  </p:childTnLst>
                                </p:cTn>
                              </p:par>
                              <p:par>
                                <p:cTn id="8" presetID="9" presetClass="entr" presetSubtype="0" fill="hold" grpId="1" nodeType="withEffect">
                                  <p:stCondLst>
                                    <p:cond delay="0"/>
                                  </p:stCondLst>
                                  <p:iterate>
                                    <p:tmAbs val="0"/>
                                  </p:iterate>
                                  <p:childTnLst>
                                    <p:set>
                                      <p:cBhvr>
                                        <p:cTn id="9" fill="hold"/>
                                        <p:tgtEl>
                                          <p:spTgt spid="309">
                                            <p:txEl>
                                              <p:pRg st="0" end="0"/>
                                            </p:txEl>
                                          </p:spTgt>
                                        </p:tgtEl>
                                        <p:attrNameLst>
                                          <p:attrName>style.visibility</p:attrName>
                                        </p:attrNameLst>
                                      </p:cBhvr>
                                      <p:to>
                                        <p:strVal val="visible"/>
                                      </p:to>
                                    </p:set>
                                    <p:animEffect transition="in" filter="dissolve">
                                      <p:cBhvr>
                                        <p:cTn id="10" dur="500"/>
                                        <p:tgtEl>
                                          <p:spTgt spid="3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09">
                                            <p:txEl>
                                              <p:pRg st="1" end="1"/>
                                            </p:txEl>
                                          </p:spTgt>
                                        </p:tgtEl>
                                        <p:attrNameLst>
                                          <p:attrName>style.visibility</p:attrName>
                                        </p:attrNameLst>
                                      </p:cBhvr>
                                      <p:to>
                                        <p:strVal val="visible"/>
                                      </p:to>
                                    </p:set>
                                    <p:animEffect transition="in" filter="dissolve">
                                      <p:cBhvr>
                                        <p:cTn id="15" dur="500"/>
                                        <p:tgtEl>
                                          <p:spTgt spid="3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09">
                                            <p:txEl>
                                              <p:pRg st="2" end="2"/>
                                            </p:txEl>
                                          </p:spTgt>
                                        </p:tgtEl>
                                        <p:attrNameLst>
                                          <p:attrName>style.visibility</p:attrName>
                                        </p:attrNameLst>
                                      </p:cBhvr>
                                      <p:to>
                                        <p:strVal val="visible"/>
                                      </p:to>
                                    </p:set>
                                    <p:animEffect transition="in" filter="dissolve">
                                      <p:cBhvr>
                                        <p:cTn id="20" dur="500"/>
                                        <p:tgtEl>
                                          <p:spTgt spid="3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build="p"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1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13" name="Shape 313"/>
          <p:cNvSpPr>
            <a:spLocks noGrp="1"/>
          </p:cNvSpPr>
          <p:nvPr>
            <p:ph type="body" idx="1"/>
          </p:nvPr>
        </p:nvSpPr>
        <p:spPr>
          <a:xfrm>
            <a:off x="1222400" y="1212006"/>
            <a:ext cx="7048450" cy="4433988"/>
          </a:xfrm>
          <a:prstGeom prst="rect">
            <a:avLst/>
          </a:prstGeom>
        </p:spPr>
        <p:txBody>
          <a:bodyPr lIns="45719" tIns="45719" rIns="45719" bIns="45719"/>
          <a:lstStyle/>
          <a:p>
            <a:pPr marL="294894" indent="-294894" algn="l" defTabSz="786384">
              <a:spcBef>
                <a:spcPts val="800"/>
              </a:spcBef>
              <a:buSzPct val="100000"/>
              <a:buFont typeface="Arial"/>
              <a:buChar char="•"/>
              <a:defRPr sz="3440">
                <a:solidFill>
                  <a:srgbClr val="1E3184"/>
                </a:solidFill>
                <a:latin typeface="Candara"/>
                <a:ea typeface="Candara"/>
                <a:cs typeface="Candara"/>
                <a:sym typeface="Candara"/>
              </a:defRPr>
            </a:pPr>
            <a:r>
              <a:t>Not looking at your audience conveys </a:t>
            </a:r>
            <a:r>
              <a:rPr b="1" i="1"/>
              <a:t>insecurity in you and reflects it in them.</a:t>
            </a:r>
          </a:p>
          <a:p>
            <a:pPr marL="294894" indent="-294894" algn="l" defTabSz="786384">
              <a:spcBef>
                <a:spcPts val="800"/>
              </a:spcBef>
              <a:buSzPct val="100000"/>
              <a:buFont typeface="Arial"/>
              <a:buChar char="•"/>
              <a:defRPr sz="3440">
                <a:solidFill>
                  <a:srgbClr val="1E3184"/>
                </a:solidFill>
                <a:latin typeface="Candara"/>
                <a:ea typeface="Candara"/>
                <a:cs typeface="Candara"/>
                <a:sym typeface="Candara"/>
              </a:defRPr>
            </a:pPr>
            <a:r>
              <a:t>Neither limit yourselves to looking only at </a:t>
            </a:r>
            <a:r>
              <a:rPr b="1" i="1"/>
              <a:t>one or two persons.</a:t>
            </a:r>
          </a:p>
          <a:p>
            <a:pPr marL="294894" indent="-294894" algn="l" defTabSz="786384">
              <a:spcBef>
                <a:spcPts val="800"/>
              </a:spcBef>
              <a:buSzPct val="100000"/>
              <a:buFont typeface="Arial"/>
              <a:buChar char="•"/>
              <a:defRPr sz="3440">
                <a:solidFill>
                  <a:srgbClr val="1E3184"/>
                </a:solidFill>
                <a:latin typeface="Candara"/>
                <a:ea typeface="Candara"/>
                <a:cs typeface="Candara"/>
                <a:sym typeface="Candara"/>
              </a:defRPr>
            </a:pPr>
            <a:r>
              <a:t>Keep </a:t>
            </a:r>
            <a:r>
              <a:rPr b="1" i="1"/>
              <a:t>eye contact with everyone present.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13">
                                            <p:bg/>
                                          </p:spTgt>
                                        </p:tgtEl>
                                        <p:attrNameLst>
                                          <p:attrName>style.visibility</p:attrName>
                                        </p:attrNameLst>
                                      </p:cBhvr>
                                      <p:to>
                                        <p:strVal val="visible"/>
                                      </p:to>
                                    </p:set>
                                    <p:animEffect transition="in" filter="dissolve">
                                      <p:cBhvr>
                                        <p:cTn id="7" dur="500"/>
                                        <p:tgtEl>
                                          <p:spTgt spid="313">
                                            <p:bg/>
                                          </p:spTgt>
                                        </p:tgtEl>
                                      </p:cBhvr>
                                    </p:animEffect>
                                  </p:childTnLst>
                                </p:cTn>
                              </p:par>
                              <p:par>
                                <p:cTn id="8" presetID="9" presetClass="entr" presetSubtype="0" fill="hold" grpId="1" nodeType="withEffect">
                                  <p:stCondLst>
                                    <p:cond delay="0"/>
                                  </p:stCondLst>
                                  <p:iterate>
                                    <p:tmAbs val="0"/>
                                  </p:iterate>
                                  <p:childTnLst>
                                    <p:set>
                                      <p:cBhvr>
                                        <p:cTn id="9" fill="hold"/>
                                        <p:tgtEl>
                                          <p:spTgt spid="313">
                                            <p:txEl>
                                              <p:pRg st="0" end="0"/>
                                            </p:txEl>
                                          </p:spTgt>
                                        </p:tgtEl>
                                        <p:attrNameLst>
                                          <p:attrName>style.visibility</p:attrName>
                                        </p:attrNameLst>
                                      </p:cBhvr>
                                      <p:to>
                                        <p:strVal val="visible"/>
                                      </p:to>
                                    </p:set>
                                    <p:animEffect transition="in" filter="dissolve">
                                      <p:cBhvr>
                                        <p:cTn id="10" dur="500"/>
                                        <p:tgtEl>
                                          <p:spTgt spid="3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13">
                                            <p:txEl>
                                              <p:pRg st="1" end="1"/>
                                            </p:txEl>
                                          </p:spTgt>
                                        </p:tgtEl>
                                        <p:attrNameLst>
                                          <p:attrName>style.visibility</p:attrName>
                                        </p:attrNameLst>
                                      </p:cBhvr>
                                      <p:to>
                                        <p:strVal val="visible"/>
                                      </p:to>
                                    </p:set>
                                    <p:animEffect transition="in" filter="dissolve">
                                      <p:cBhvr>
                                        <p:cTn id="15" dur="500"/>
                                        <p:tgtEl>
                                          <p:spTgt spid="3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13">
                                            <p:txEl>
                                              <p:pRg st="2" end="2"/>
                                            </p:txEl>
                                          </p:spTgt>
                                        </p:tgtEl>
                                        <p:attrNameLst>
                                          <p:attrName>style.visibility</p:attrName>
                                        </p:attrNameLst>
                                      </p:cBhvr>
                                      <p:to>
                                        <p:strVal val="visible"/>
                                      </p:to>
                                    </p:set>
                                    <p:animEffect transition="in" filter="dissolve">
                                      <p:cBhvr>
                                        <p:cTn id="20" dur="500"/>
                                        <p:tgtEl>
                                          <p:spTgt spid="3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build="p"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1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17" name="Shape 317"/>
          <p:cNvSpPr>
            <a:spLocks noGrp="1"/>
          </p:cNvSpPr>
          <p:nvPr>
            <p:ph type="title"/>
          </p:nvPr>
        </p:nvSpPr>
        <p:spPr>
          <a:xfrm>
            <a:off x="1660922" y="815256"/>
            <a:ext cx="5822156" cy="1286247"/>
          </a:xfrm>
          <a:prstGeom prst="rect">
            <a:avLst/>
          </a:prstGeom>
        </p:spPr>
        <p:txBody>
          <a:bodyPr lIns="45719" tIns="45719" rIns="45719" bIns="45719" anchor="t"/>
          <a:lstStyle/>
          <a:p>
            <a:pPr algn="l" defTabSz="868680">
              <a:defRPr sz="3800" b="1">
                <a:solidFill>
                  <a:srgbClr val="8C0202"/>
                </a:solidFill>
                <a:effectLst>
                  <a:outerShdw blurRad="48260" dist="37050" dir="5460000" rotWithShape="0">
                    <a:srgbClr val="000000">
                      <a:alpha val="38000"/>
                    </a:srgbClr>
                  </a:outerShdw>
                </a:effectLst>
                <a:latin typeface="Candara"/>
                <a:ea typeface="Candara"/>
                <a:cs typeface="Candara"/>
                <a:sym typeface="Candara"/>
              </a:defRPr>
            </a:pPr>
            <a:r>
              <a:t>Looking at your audience will allow you to</a:t>
            </a:r>
            <a:r>
              <a:rPr i="1"/>
              <a:t>:</a:t>
            </a:r>
          </a:p>
        </p:txBody>
      </p:sp>
      <p:sp>
        <p:nvSpPr>
          <p:cNvPr id="318" name="Shape 318"/>
          <p:cNvSpPr>
            <a:spLocks noGrp="1"/>
          </p:cNvSpPr>
          <p:nvPr>
            <p:ph type="body" sz="half" idx="1"/>
          </p:nvPr>
        </p:nvSpPr>
        <p:spPr>
          <a:xfrm>
            <a:off x="1593651" y="2183532"/>
            <a:ext cx="6311554" cy="3590019"/>
          </a:xfrm>
          <a:prstGeom prst="rect">
            <a:avLst/>
          </a:prstGeom>
        </p:spPr>
        <p:txBody>
          <a:bodyPr lIns="45719" tIns="45719" rIns="45719" bIns="45719"/>
          <a:lstStyle/>
          <a:p>
            <a:pPr marL="267461" indent="-267461" algn="l" defTabSz="713231">
              <a:spcBef>
                <a:spcPts val="700"/>
              </a:spcBef>
              <a:buSzPct val="100000"/>
              <a:buFont typeface="Arial"/>
              <a:buChar char="•"/>
              <a:defRPr sz="3120">
                <a:solidFill>
                  <a:srgbClr val="1E3184"/>
                </a:solidFill>
                <a:latin typeface="Candara"/>
                <a:ea typeface="Candara"/>
                <a:cs typeface="Candara"/>
                <a:sym typeface="Candara"/>
              </a:defRPr>
            </a:pPr>
            <a:r>
              <a:t>Better convey the </a:t>
            </a:r>
            <a:r>
              <a:rPr b="1" i="1"/>
              <a:t>message</a:t>
            </a:r>
            <a:r>
              <a:t>.</a:t>
            </a:r>
          </a:p>
          <a:p>
            <a:pPr marL="267461" indent="-267461" algn="l" defTabSz="713231">
              <a:spcBef>
                <a:spcPts val="700"/>
              </a:spcBef>
              <a:buSzPct val="100000"/>
              <a:buFont typeface="Arial"/>
              <a:buChar char="•"/>
              <a:defRPr sz="3120">
                <a:solidFill>
                  <a:srgbClr val="1E3184"/>
                </a:solidFill>
                <a:latin typeface="Candara"/>
                <a:ea typeface="Candara"/>
                <a:cs typeface="Candara"/>
                <a:sym typeface="Candara"/>
              </a:defRPr>
            </a:pPr>
            <a:r>
              <a:t>Better observe the </a:t>
            </a:r>
            <a:r>
              <a:rPr b="1" i="1"/>
              <a:t>reaction of your audience.</a:t>
            </a:r>
          </a:p>
          <a:p>
            <a:pPr marL="267461" indent="-267461" algn="l" defTabSz="713231">
              <a:spcBef>
                <a:spcPts val="700"/>
              </a:spcBef>
              <a:buSzPct val="100000"/>
              <a:buFont typeface="Arial"/>
              <a:buChar char="•"/>
              <a:defRPr sz="3120">
                <a:solidFill>
                  <a:srgbClr val="1E3184"/>
                </a:solidFill>
                <a:latin typeface="Candara"/>
                <a:ea typeface="Candara"/>
                <a:cs typeface="Candara"/>
                <a:sym typeface="Candara"/>
              </a:defRPr>
            </a:pPr>
            <a:r>
              <a:t>Detect those who are most </a:t>
            </a:r>
            <a:r>
              <a:rPr b="1" i="1"/>
              <a:t>interested</a:t>
            </a:r>
            <a:r>
              <a:t>.</a:t>
            </a:r>
          </a:p>
          <a:p>
            <a:pPr marL="267461" indent="-267461" algn="l" defTabSz="713231">
              <a:spcBef>
                <a:spcPts val="700"/>
              </a:spcBef>
              <a:buSzPct val="100000"/>
              <a:buFont typeface="Arial"/>
              <a:buChar char="•"/>
              <a:defRPr sz="3120">
                <a:solidFill>
                  <a:srgbClr val="1E3184"/>
                </a:solidFill>
                <a:latin typeface="Candara"/>
                <a:ea typeface="Candara"/>
                <a:cs typeface="Candara"/>
                <a:sym typeface="Candara"/>
              </a:defRPr>
            </a:pPr>
            <a:r>
              <a:t>Prevent some from being </a:t>
            </a:r>
            <a:r>
              <a:rPr b="1" i="1"/>
              <a:t>distracted</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18">
                                            <p:bg/>
                                          </p:spTgt>
                                        </p:tgtEl>
                                        <p:attrNameLst>
                                          <p:attrName>style.visibility</p:attrName>
                                        </p:attrNameLst>
                                      </p:cBhvr>
                                      <p:to>
                                        <p:strVal val="visible"/>
                                      </p:to>
                                    </p:set>
                                    <p:animEffect transition="in" filter="dissolve">
                                      <p:cBhvr>
                                        <p:cTn id="7" dur="500"/>
                                        <p:tgtEl>
                                          <p:spTgt spid="318">
                                            <p:bg/>
                                          </p:spTgt>
                                        </p:tgtEl>
                                      </p:cBhvr>
                                    </p:animEffect>
                                  </p:childTnLst>
                                </p:cTn>
                              </p:par>
                              <p:par>
                                <p:cTn id="8" presetID="9" presetClass="entr" presetSubtype="0" fill="hold" grpId="1" nodeType="withEffect">
                                  <p:stCondLst>
                                    <p:cond delay="0"/>
                                  </p:stCondLst>
                                  <p:iterate>
                                    <p:tmAbs val="0"/>
                                  </p:iterate>
                                  <p:childTnLst>
                                    <p:set>
                                      <p:cBhvr>
                                        <p:cTn id="9" fill="hold"/>
                                        <p:tgtEl>
                                          <p:spTgt spid="318">
                                            <p:txEl>
                                              <p:pRg st="0" end="0"/>
                                            </p:txEl>
                                          </p:spTgt>
                                        </p:tgtEl>
                                        <p:attrNameLst>
                                          <p:attrName>style.visibility</p:attrName>
                                        </p:attrNameLst>
                                      </p:cBhvr>
                                      <p:to>
                                        <p:strVal val="visible"/>
                                      </p:to>
                                    </p:set>
                                    <p:animEffect transition="in" filter="dissolve">
                                      <p:cBhvr>
                                        <p:cTn id="10" dur="500"/>
                                        <p:tgtEl>
                                          <p:spTgt spid="3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18">
                                            <p:txEl>
                                              <p:pRg st="1" end="1"/>
                                            </p:txEl>
                                          </p:spTgt>
                                        </p:tgtEl>
                                        <p:attrNameLst>
                                          <p:attrName>style.visibility</p:attrName>
                                        </p:attrNameLst>
                                      </p:cBhvr>
                                      <p:to>
                                        <p:strVal val="visible"/>
                                      </p:to>
                                    </p:set>
                                    <p:animEffect transition="in" filter="dissolve">
                                      <p:cBhvr>
                                        <p:cTn id="15" dur="500"/>
                                        <p:tgtEl>
                                          <p:spTgt spid="3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18">
                                            <p:txEl>
                                              <p:pRg st="2" end="2"/>
                                            </p:txEl>
                                          </p:spTgt>
                                        </p:tgtEl>
                                        <p:attrNameLst>
                                          <p:attrName>style.visibility</p:attrName>
                                        </p:attrNameLst>
                                      </p:cBhvr>
                                      <p:to>
                                        <p:strVal val="visible"/>
                                      </p:to>
                                    </p:set>
                                    <p:animEffect transition="in" filter="dissolve">
                                      <p:cBhvr>
                                        <p:cTn id="20" dur="500"/>
                                        <p:tgtEl>
                                          <p:spTgt spid="3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318">
                                            <p:txEl>
                                              <p:pRg st="3" end="3"/>
                                            </p:txEl>
                                          </p:spTgt>
                                        </p:tgtEl>
                                        <p:attrNameLst>
                                          <p:attrName>style.visibility</p:attrName>
                                        </p:attrNameLst>
                                      </p:cBhvr>
                                      <p:to>
                                        <p:strVal val="visible"/>
                                      </p:to>
                                    </p:set>
                                    <p:animEffect transition="in" filter="dissolve">
                                      <p:cBhvr>
                                        <p:cTn id="25" dur="500"/>
                                        <p:tgtEl>
                                          <p:spTgt spid="3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1" build="p"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21"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22" name="Shape 322"/>
          <p:cNvSpPr>
            <a:spLocks noGrp="1"/>
          </p:cNvSpPr>
          <p:nvPr>
            <p:ph type="body" idx="1"/>
          </p:nvPr>
        </p:nvSpPr>
        <p:spPr>
          <a:xfrm>
            <a:off x="1284783" y="1319013"/>
            <a:ext cx="6914407" cy="4219974"/>
          </a:xfrm>
          <a:prstGeom prst="rect">
            <a:avLst/>
          </a:prstGeom>
        </p:spPr>
        <p:txBody>
          <a:bodyPr lIns="45719" tIns="45719" rIns="45719" bIns="45719"/>
          <a:lstStyle/>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Provide </a:t>
            </a:r>
            <a:r>
              <a:rPr b="1" i="1"/>
              <a:t>confidence in yourself and your listeners</a:t>
            </a:r>
            <a:r>
              <a:t>.</a:t>
            </a:r>
          </a:p>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Evaluate the degree of </a:t>
            </a:r>
            <a:r>
              <a:rPr b="1" i="1"/>
              <a:t>attention they are paying</a:t>
            </a:r>
            <a:r>
              <a:t>.</a:t>
            </a:r>
          </a:p>
          <a:p>
            <a:pPr marL="322325" indent="-322325" algn="l" defTabSz="859536">
              <a:spcBef>
                <a:spcPts val="800"/>
              </a:spcBef>
              <a:buSzPct val="100000"/>
              <a:buFont typeface="Arial"/>
              <a:buChar char="•"/>
              <a:defRPr sz="3384">
                <a:solidFill>
                  <a:srgbClr val="1E3184"/>
                </a:solidFill>
                <a:latin typeface="Candara"/>
                <a:ea typeface="Candara"/>
                <a:cs typeface="Candara"/>
                <a:sym typeface="Candara"/>
              </a:defRPr>
            </a:pPr>
            <a:r>
              <a:t>Establish that the communication is more </a:t>
            </a:r>
            <a:r>
              <a:rPr b="1" i="1"/>
              <a:t>complete and will achieve better results.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22">
                                            <p:bg/>
                                          </p:spTgt>
                                        </p:tgtEl>
                                        <p:attrNameLst>
                                          <p:attrName>style.visibility</p:attrName>
                                        </p:attrNameLst>
                                      </p:cBhvr>
                                      <p:to>
                                        <p:strVal val="visible"/>
                                      </p:to>
                                    </p:set>
                                    <p:animEffect transition="in" filter="dissolve">
                                      <p:cBhvr>
                                        <p:cTn id="7" dur="500"/>
                                        <p:tgtEl>
                                          <p:spTgt spid="322">
                                            <p:bg/>
                                          </p:spTgt>
                                        </p:tgtEl>
                                      </p:cBhvr>
                                    </p:animEffect>
                                  </p:childTnLst>
                                </p:cTn>
                              </p:par>
                              <p:par>
                                <p:cTn id="8" presetID="9" presetClass="entr" presetSubtype="0" fill="hold" grpId="1" nodeType="withEffect">
                                  <p:stCondLst>
                                    <p:cond delay="0"/>
                                  </p:stCondLst>
                                  <p:iterate>
                                    <p:tmAbs val="0"/>
                                  </p:iterate>
                                  <p:childTnLst>
                                    <p:set>
                                      <p:cBhvr>
                                        <p:cTn id="9" fill="hold"/>
                                        <p:tgtEl>
                                          <p:spTgt spid="322">
                                            <p:txEl>
                                              <p:pRg st="0" end="0"/>
                                            </p:txEl>
                                          </p:spTgt>
                                        </p:tgtEl>
                                        <p:attrNameLst>
                                          <p:attrName>style.visibility</p:attrName>
                                        </p:attrNameLst>
                                      </p:cBhvr>
                                      <p:to>
                                        <p:strVal val="visible"/>
                                      </p:to>
                                    </p:set>
                                    <p:animEffect transition="in" filter="dissolve">
                                      <p:cBhvr>
                                        <p:cTn id="10" dur="500"/>
                                        <p:tgtEl>
                                          <p:spTgt spid="3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22">
                                            <p:txEl>
                                              <p:pRg st="1" end="1"/>
                                            </p:txEl>
                                          </p:spTgt>
                                        </p:tgtEl>
                                        <p:attrNameLst>
                                          <p:attrName>style.visibility</p:attrName>
                                        </p:attrNameLst>
                                      </p:cBhvr>
                                      <p:to>
                                        <p:strVal val="visible"/>
                                      </p:to>
                                    </p:set>
                                    <p:animEffect transition="in" filter="dissolve">
                                      <p:cBhvr>
                                        <p:cTn id="15" dur="500"/>
                                        <p:tgtEl>
                                          <p:spTgt spid="3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22">
                                            <p:txEl>
                                              <p:pRg st="2" end="2"/>
                                            </p:txEl>
                                          </p:spTgt>
                                        </p:tgtEl>
                                        <p:attrNameLst>
                                          <p:attrName>style.visibility</p:attrName>
                                        </p:attrNameLst>
                                      </p:cBhvr>
                                      <p:to>
                                        <p:strVal val="visible"/>
                                      </p:to>
                                    </p:set>
                                    <p:animEffect transition="in" filter="dissolve">
                                      <p:cBhvr>
                                        <p:cTn id="20" dur="500"/>
                                        <p:tgtEl>
                                          <p:spTgt spid="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build="p"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25"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26" name="Shape 326"/>
          <p:cNvSpPr>
            <a:spLocks noGrp="1"/>
          </p:cNvSpPr>
          <p:nvPr>
            <p:ph type="title"/>
          </p:nvPr>
        </p:nvSpPr>
        <p:spPr>
          <a:xfrm>
            <a:off x="1204528" y="2290539"/>
            <a:ext cx="7067675" cy="2276922"/>
          </a:xfrm>
          <a:prstGeom prst="rect">
            <a:avLst/>
          </a:prstGeom>
        </p:spPr>
        <p:txBody>
          <a:bodyPr lIns="45719" tIns="45719" rIns="45719" bIns="45719" anchor="t"/>
          <a:lstStyle>
            <a:lvl1pPr marL="834389" indent="-834389" algn="l" defTabSz="822959">
              <a:defRPr sz="4500" b="1">
                <a:solidFill>
                  <a:srgbClr val="8C0202"/>
                </a:solidFill>
                <a:effectLst>
                  <a:outerShdw blurRad="45720" dist="35100" dir="5460000" rotWithShape="0">
                    <a:srgbClr val="000000">
                      <a:alpha val="38000"/>
                    </a:srgbClr>
                  </a:outerShdw>
                </a:effectLst>
                <a:latin typeface="Candara"/>
                <a:ea typeface="Candara"/>
                <a:cs typeface="Candara"/>
                <a:sym typeface="Candara"/>
              </a:defRPr>
            </a:lvl1pPr>
          </a:lstStyle>
          <a:p>
            <a:r>
              <a:t>IX. Your delivery should include appropriate gestures and emotions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29"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30" name="Shape 330"/>
          <p:cNvSpPr>
            <a:spLocks noGrp="1"/>
          </p:cNvSpPr>
          <p:nvPr>
            <p:ph type="body" idx="1"/>
          </p:nvPr>
        </p:nvSpPr>
        <p:spPr>
          <a:xfrm>
            <a:off x="1216843" y="1315243"/>
            <a:ext cx="7211146" cy="4608514"/>
          </a:xfrm>
          <a:prstGeom prst="rect">
            <a:avLst/>
          </a:prstGeom>
        </p:spPr>
        <p:txBody>
          <a:bodyPr lIns="45719" tIns="45719" rIns="45719" bIns="45719"/>
          <a:lstStyle/>
          <a:p>
            <a:pPr marL="342900" indent="-342900" algn="l" defTabSz="914400">
              <a:spcBef>
                <a:spcPts val="900"/>
              </a:spcBef>
              <a:buSzPct val="100000"/>
              <a:buFont typeface="Arial"/>
              <a:buChar char="•"/>
              <a:defRPr sz="4000">
                <a:solidFill>
                  <a:srgbClr val="1E3184"/>
                </a:solidFill>
                <a:latin typeface="Candara"/>
                <a:ea typeface="Candara"/>
                <a:cs typeface="Candara"/>
                <a:sym typeface="Candara"/>
              </a:defRPr>
            </a:pPr>
            <a:r>
              <a:t>Some do not know what to do with their </a:t>
            </a:r>
            <a:r>
              <a:rPr b="1" i="1"/>
              <a:t>hands</a:t>
            </a:r>
            <a:r>
              <a:t>.</a:t>
            </a:r>
            <a:endParaRPr b="1" i="1"/>
          </a:p>
          <a:p>
            <a:pPr marL="342900" indent="-342900" algn="l" defTabSz="914400">
              <a:spcBef>
                <a:spcPts val="900"/>
              </a:spcBef>
              <a:buSzPct val="100000"/>
              <a:buFont typeface="Arial"/>
              <a:buChar char="•"/>
              <a:defRPr sz="4000">
                <a:solidFill>
                  <a:srgbClr val="1E3184"/>
                </a:solidFill>
                <a:latin typeface="Candara"/>
                <a:ea typeface="Candara"/>
                <a:cs typeface="Candara"/>
                <a:sym typeface="Candara"/>
              </a:defRPr>
            </a:pPr>
            <a:r>
              <a:t>Others remain </a:t>
            </a:r>
            <a:r>
              <a:rPr b="1" i="1"/>
              <a:t>motionless in the same spot.</a:t>
            </a:r>
          </a:p>
          <a:p>
            <a:pPr marL="342900" indent="-342900" algn="l" defTabSz="914400">
              <a:spcBef>
                <a:spcPts val="900"/>
              </a:spcBef>
              <a:buSzPct val="100000"/>
              <a:buFont typeface="Arial"/>
              <a:buChar char="•"/>
              <a:defRPr sz="4000">
                <a:solidFill>
                  <a:srgbClr val="1E3184"/>
                </a:solidFill>
                <a:latin typeface="Candara"/>
                <a:ea typeface="Candara"/>
                <a:cs typeface="Candara"/>
                <a:sym typeface="Candara"/>
              </a:defRPr>
            </a:pPr>
            <a:r>
              <a:t>Make gestures that </a:t>
            </a:r>
            <a:r>
              <a:rPr b="1" i="1"/>
              <a:t>make sense within the theme</a:t>
            </a:r>
            <a:r>
              <a: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30">
                                            <p:bg/>
                                          </p:spTgt>
                                        </p:tgtEl>
                                        <p:attrNameLst>
                                          <p:attrName>style.visibility</p:attrName>
                                        </p:attrNameLst>
                                      </p:cBhvr>
                                      <p:to>
                                        <p:strVal val="visible"/>
                                      </p:to>
                                    </p:set>
                                    <p:animEffect transition="in" filter="dissolve">
                                      <p:cBhvr>
                                        <p:cTn id="7" dur="500"/>
                                        <p:tgtEl>
                                          <p:spTgt spid="330">
                                            <p:bg/>
                                          </p:spTgt>
                                        </p:tgtEl>
                                      </p:cBhvr>
                                    </p:animEffect>
                                  </p:childTnLst>
                                </p:cTn>
                              </p:par>
                              <p:par>
                                <p:cTn id="8" presetID="9" presetClass="entr" presetSubtype="0" fill="hold" grpId="1" nodeType="withEffect">
                                  <p:stCondLst>
                                    <p:cond delay="0"/>
                                  </p:stCondLst>
                                  <p:iterate>
                                    <p:tmAbs val="0"/>
                                  </p:iterate>
                                  <p:childTnLst>
                                    <p:set>
                                      <p:cBhvr>
                                        <p:cTn id="9" fill="hold"/>
                                        <p:tgtEl>
                                          <p:spTgt spid="330">
                                            <p:txEl>
                                              <p:pRg st="0" end="0"/>
                                            </p:txEl>
                                          </p:spTgt>
                                        </p:tgtEl>
                                        <p:attrNameLst>
                                          <p:attrName>style.visibility</p:attrName>
                                        </p:attrNameLst>
                                      </p:cBhvr>
                                      <p:to>
                                        <p:strVal val="visible"/>
                                      </p:to>
                                    </p:set>
                                    <p:animEffect transition="in" filter="dissolve">
                                      <p:cBhvr>
                                        <p:cTn id="10" dur="500"/>
                                        <p:tgtEl>
                                          <p:spTgt spid="3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30">
                                            <p:txEl>
                                              <p:pRg st="1" end="1"/>
                                            </p:txEl>
                                          </p:spTgt>
                                        </p:tgtEl>
                                        <p:attrNameLst>
                                          <p:attrName>style.visibility</p:attrName>
                                        </p:attrNameLst>
                                      </p:cBhvr>
                                      <p:to>
                                        <p:strVal val="visible"/>
                                      </p:to>
                                    </p:set>
                                    <p:animEffect transition="in" filter="dissolve">
                                      <p:cBhvr>
                                        <p:cTn id="15" dur="500"/>
                                        <p:tgtEl>
                                          <p:spTgt spid="3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30">
                                            <p:txEl>
                                              <p:pRg st="2" end="2"/>
                                            </p:txEl>
                                          </p:spTgt>
                                        </p:tgtEl>
                                        <p:attrNameLst>
                                          <p:attrName>style.visibility</p:attrName>
                                        </p:attrNameLst>
                                      </p:cBhvr>
                                      <p:to>
                                        <p:strVal val="visible"/>
                                      </p:to>
                                    </p:set>
                                    <p:animEffect transition="in" filter="dissolve">
                                      <p:cBhvr>
                                        <p:cTn id="20" dur="500"/>
                                        <p:tgtEl>
                                          <p:spTgt spid="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build="p"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33"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34" name="Shape 334"/>
          <p:cNvSpPr>
            <a:spLocks noGrp="1"/>
          </p:cNvSpPr>
          <p:nvPr>
            <p:ph type="body" idx="1"/>
          </p:nvPr>
        </p:nvSpPr>
        <p:spPr>
          <a:xfrm>
            <a:off x="1185986" y="1156605"/>
            <a:ext cx="6772028" cy="4544790"/>
          </a:xfrm>
          <a:prstGeom prst="rect">
            <a:avLst/>
          </a:prstGeom>
        </p:spPr>
        <p:txBody>
          <a:bodyPr lIns="45719" tIns="45719" rIns="45719" bIns="45719"/>
          <a:lstStyle/>
          <a:p>
            <a:pPr marL="315468" indent="-315468" algn="l" defTabSz="841247">
              <a:spcBef>
                <a:spcPts val="800"/>
              </a:spcBef>
              <a:buSzPct val="100000"/>
              <a:buFont typeface="Arial"/>
              <a:buChar char="•"/>
              <a:defRPr sz="3680">
                <a:solidFill>
                  <a:srgbClr val="1E3184"/>
                </a:solidFill>
                <a:latin typeface="Candara"/>
                <a:ea typeface="Candara"/>
                <a:cs typeface="Candara"/>
                <a:sym typeface="Candara"/>
              </a:defRPr>
            </a:pPr>
            <a:r>
              <a:t>Your motions should be </a:t>
            </a:r>
            <a:r>
              <a:rPr b="1" i="1"/>
              <a:t>natural and not contrived as if you were reciting a poem.</a:t>
            </a:r>
          </a:p>
          <a:p>
            <a:pPr marL="315468" indent="-315468" algn="l" defTabSz="841247">
              <a:spcBef>
                <a:spcPts val="800"/>
              </a:spcBef>
              <a:buSzPct val="100000"/>
              <a:buFont typeface="Arial"/>
              <a:buChar char="•"/>
              <a:defRPr sz="3680">
                <a:solidFill>
                  <a:srgbClr val="1E3184"/>
                </a:solidFill>
                <a:latin typeface="Candara"/>
                <a:ea typeface="Candara"/>
                <a:cs typeface="Candara"/>
                <a:sym typeface="Candara"/>
              </a:defRPr>
            </a:pPr>
            <a:r>
              <a:t>If you have a tic disorder, strive to weaken it, because you will find it </a:t>
            </a:r>
            <a:r>
              <a:rPr b="1" i="1"/>
              <a:t>hard to prevent it while preaching.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34">
                                            <p:bg/>
                                          </p:spTgt>
                                        </p:tgtEl>
                                        <p:attrNameLst>
                                          <p:attrName>style.visibility</p:attrName>
                                        </p:attrNameLst>
                                      </p:cBhvr>
                                      <p:to>
                                        <p:strVal val="visible"/>
                                      </p:to>
                                    </p:set>
                                    <p:animEffect transition="in" filter="dissolve">
                                      <p:cBhvr>
                                        <p:cTn id="7" dur="500"/>
                                        <p:tgtEl>
                                          <p:spTgt spid="334">
                                            <p:bg/>
                                          </p:spTgt>
                                        </p:tgtEl>
                                      </p:cBhvr>
                                    </p:animEffect>
                                  </p:childTnLst>
                                </p:cTn>
                              </p:par>
                              <p:par>
                                <p:cTn id="8" presetID="9" presetClass="entr" presetSubtype="0" fill="hold" grpId="1" nodeType="withEffect">
                                  <p:stCondLst>
                                    <p:cond delay="0"/>
                                  </p:stCondLst>
                                  <p:iterate>
                                    <p:tmAbs val="0"/>
                                  </p:iterate>
                                  <p:childTnLst>
                                    <p:set>
                                      <p:cBhvr>
                                        <p:cTn id="9" fill="hold"/>
                                        <p:tgtEl>
                                          <p:spTgt spid="334">
                                            <p:txEl>
                                              <p:pRg st="0" end="0"/>
                                            </p:txEl>
                                          </p:spTgt>
                                        </p:tgtEl>
                                        <p:attrNameLst>
                                          <p:attrName>style.visibility</p:attrName>
                                        </p:attrNameLst>
                                      </p:cBhvr>
                                      <p:to>
                                        <p:strVal val="visible"/>
                                      </p:to>
                                    </p:set>
                                    <p:animEffect transition="in" filter="dissolve">
                                      <p:cBhvr>
                                        <p:cTn id="10" dur="500"/>
                                        <p:tgtEl>
                                          <p:spTgt spid="3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34">
                                            <p:txEl>
                                              <p:pRg st="1" end="1"/>
                                            </p:txEl>
                                          </p:spTgt>
                                        </p:tgtEl>
                                        <p:attrNameLst>
                                          <p:attrName>style.visibility</p:attrName>
                                        </p:attrNameLst>
                                      </p:cBhvr>
                                      <p:to>
                                        <p:strVal val="visible"/>
                                      </p:to>
                                    </p:set>
                                    <p:animEffect transition="in" filter="dissolve">
                                      <p:cBhvr>
                                        <p:cTn id="15" dur="500"/>
                                        <p:tgtEl>
                                          <p:spTgt spid="3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5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57" name="Shape 157"/>
          <p:cNvSpPr>
            <a:spLocks noGrp="1"/>
          </p:cNvSpPr>
          <p:nvPr>
            <p:ph type="body" idx="1"/>
          </p:nvPr>
        </p:nvSpPr>
        <p:spPr>
          <a:xfrm>
            <a:off x="1240271" y="938286"/>
            <a:ext cx="7050857" cy="4981428"/>
          </a:xfrm>
          <a:prstGeom prst="rect">
            <a:avLst/>
          </a:prstGeom>
        </p:spPr>
        <p:txBody>
          <a:bodyPr lIns="45719" tIns="45719" rIns="45719" bIns="45719"/>
          <a:lstStyle/>
          <a:p>
            <a:pPr marL="315468" indent="-315468" algn="l" defTabSz="841247">
              <a:spcBef>
                <a:spcPts val="700"/>
              </a:spcBef>
              <a:buSzPct val="100000"/>
              <a:buFont typeface="Arial"/>
              <a:buChar char="•"/>
              <a:defRPr sz="3312">
                <a:solidFill>
                  <a:srgbClr val="1E3184"/>
                </a:solidFill>
                <a:latin typeface="Candara"/>
                <a:ea typeface="Candara"/>
                <a:cs typeface="Candara"/>
                <a:sym typeface="Candara"/>
              </a:defRPr>
            </a:pPr>
            <a:r>
              <a:t>To tell </a:t>
            </a:r>
            <a:r>
              <a:rPr b="1" i="1"/>
              <a:t>jokes or stories just to make people laugh.</a:t>
            </a:r>
          </a:p>
          <a:p>
            <a:pPr marL="315468" indent="-315468" algn="l" defTabSz="841247">
              <a:spcBef>
                <a:spcPts val="700"/>
              </a:spcBef>
              <a:buSzPct val="100000"/>
              <a:buFont typeface="Arial"/>
              <a:buChar char="•"/>
              <a:defRPr sz="3312">
                <a:solidFill>
                  <a:srgbClr val="1E3184"/>
                </a:solidFill>
                <a:latin typeface="Candara"/>
                <a:ea typeface="Candara"/>
                <a:cs typeface="Candara"/>
                <a:sym typeface="Candara"/>
              </a:defRPr>
            </a:pPr>
            <a:r>
              <a:t>For the purpose of proving </a:t>
            </a:r>
            <a:r>
              <a:rPr b="1" i="1"/>
              <a:t>personal viewpoints and theories.</a:t>
            </a:r>
          </a:p>
          <a:p>
            <a:pPr marL="315468" indent="-315468" algn="l" defTabSz="841247">
              <a:spcBef>
                <a:spcPts val="700"/>
              </a:spcBef>
              <a:buSzPct val="100000"/>
              <a:buFont typeface="Arial"/>
              <a:buChar char="•"/>
              <a:defRPr sz="3312">
                <a:solidFill>
                  <a:srgbClr val="1E3184"/>
                </a:solidFill>
                <a:latin typeface="Candara"/>
                <a:ea typeface="Candara"/>
                <a:cs typeface="Candara"/>
                <a:sym typeface="Candara"/>
              </a:defRPr>
            </a:pPr>
            <a:r>
              <a:t>With the goal of showing who are the </a:t>
            </a:r>
            <a:r>
              <a:rPr b="1" i="1"/>
              <a:t>best preachers in the church.</a:t>
            </a:r>
          </a:p>
          <a:p>
            <a:pPr marL="315468" indent="-315468" algn="l" defTabSz="841247">
              <a:spcBef>
                <a:spcPts val="700"/>
              </a:spcBef>
              <a:buSzPct val="100000"/>
              <a:buFont typeface="Arial"/>
              <a:buChar char="•"/>
              <a:defRPr sz="3312">
                <a:solidFill>
                  <a:srgbClr val="1E3184"/>
                </a:solidFill>
                <a:latin typeface="Candara"/>
                <a:ea typeface="Candara"/>
                <a:cs typeface="Candara"/>
                <a:sym typeface="Candara"/>
              </a:defRPr>
            </a:pPr>
            <a:r>
              <a:t>To speak </a:t>
            </a:r>
            <a:r>
              <a:rPr b="1" i="1"/>
              <a:t>more about the enemy than about Jesus.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7">
                                            <p:bg/>
                                          </p:spTgt>
                                        </p:tgtEl>
                                        <p:attrNameLst>
                                          <p:attrName>style.visibility</p:attrName>
                                        </p:attrNameLst>
                                      </p:cBhvr>
                                      <p:to>
                                        <p:strVal val="visible"/>
                                      </p:to>
                                    </p:set>
                                    <p:animEffect transition="in" filter="dissolve">
                                      <p:cBhvr>
                                        <p:cTn id="7" dur="500"/>
                                        <p:tgtEl>
                                          <p:spTgt spid="157">
                                            <p:bg/>
                                          </p:spTgt>
                                        </p:tgtEl>
                                      </p:cBhvr>
                                    </p:animEffect>
                                  </p:childTnLst>
                                </p:cTn>
                              </p:par>
                              <p:par>
                                <p:cTn id="8" presetID="9" presetClass="entr" presetSubtype="0" fill="hold" grpId="1" nodeType="withEffect">
                                  <p:stCondLst>
                                    <p:cond delay="0"/>
                                  </p:stCondLst>
                                  <p:iterate>
                                    <p:tmAbs val="0"/>
                                  </p:iterate>
                                  <p:childTnLst>
                                    <p:set>
                                      <p:cBhvr>
                                        <p:cTn id="9" fill="hold"/>
                                        <p:tgtEl>
                                          <p:spTgt spid="157">
                                            <p:txEl>
                                              <p:pRg st="0" end="0"/>
                                            </p:txEl>
                                          </p:spTgt>
                                        </p:tgtEl>
                                        <p:attrNameLst>
                                          <p:attrName>style.visibility</p:attrName>
                                        </p:attrNameLst>
                                      </p:cBhvr>
                                      <p:to>
                                        <p:strVal val="visible"/>
                                      </p:to>
                                    </p:set>
                                    <p:animEffect transition="in" filter="dissolve">
                                      <p:cBhvr>
                                        <p:cTn id="10" dur="500"/>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7">
                                            <p:txEl>
                                              <p:pRg st="1" end="1"/>
                                            </p:txEl>
                                          </p:spTgt>
                                        </p:tgtEl>
                                        <p:attrNameLst>
                                          <p:attrName>style.visibility</p:attrName>
                                        </p:attrNameLst>
                                      </p:cBhvr>
                                      <p:to>
                                        <p:strVal val="visible"/>
                                      </p:to>
                                    </p:set>
                                    <p:animEffect transition="in" filter="dissolve">
                                      <p:cBhvr>
                                        <p:cTn id="15" dur="500"/>
                                        <p:tgtEl>
                                          <p:spTgt spid="1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7">
                                            <p:txEl>
                                              <p:pRg st="2" end="2"/>
                                            </p:txEl>
                                          </p:spTgt>
                                        </p:tgtEl>
                                        <p:attrNameLst>
                                          <p:attrName>style.visibility</p:attrName>
                                        </p:attrNameLst>
                                      </p:cBhvr>
                                      <p:to>
                                        <p:strVal val="visible"/>
                                      </p:to>
                                    </p:set>
                                    <p:animEffect transition="in" filter="dissolve">
                                      <p:cBhvr>
                                        <p:cTn id="20" dur="500"/>
                                        <p:tgtEl>
                                          <p:spTgt spid="15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57">
                                            <p:txEl>
                                              <p:pRg st="3" end="3"/>
                                            </p:txEl>
                                          </p:spTgt>
                                        </p:tgtEl>
                                        <p:attrNameLst>
                                          <p:attrName>style.visibility</p:attrName>
                                        </p:attrNameLst>
                                      </p:cBhvr>
                                      <p:to>
                                        <p:strVal val="visible"/>
                                      </p:to>
                                    </p:set>
                                    <p:animEffect transition="in" filter="dissolve">
                                      <p:cBhvr>
                                        <p:cTn id="25" dur="500"/>
                                        <p:tgtEl>
                                          <p:spTgt spid="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37"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38" name="Shape 338"/>
          <p:cNvSpPr>
            <a:spLocks noGrp="1"/>
          </p:cNvSpPr>
          <p:nvPr>
            <p:ph type="title"/>
          </p:nvPr>
        </p:nvSpPr>
        <p:spPr>
          <a:xfrm>
            <a:off x="1389360" y="734739"/>
            <a:ext cx="6845896" cy="927994"/>
          </a:xfrm>
          <a:prstGeom prst="rect">
            <a:avLst/>
          </a:prstGeom>
        </p:spPr>
        <p:txBody>
          <a:bodyPr lIns="45719" tIns="45719" rIns="45719" bIns="45719" anchor="t"/>
          <a:lstStyle>
            <a:lvl1pPr algn="l" defTabSz="914400">
              <a:defRPr sz="40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Some of the basic gestures</a:t>
            </a:r>
          </a:p>
        </p:txBody>
      </p:sp>
      <p:sp>
        <p:nvSpPr>
          <p:cNvPr id="339" name="Shape 339"/>
          <p:cNvSpPr>
            <a:spLocks noGrp="1"/>
          </p:cNvSpPr>
          <p:nvPr>
            <p:ph type="body" idx="1"/>
          </p:nvPr>
        </p:nvSpPr>
        <p:spPr>
          <a:xfrm>
            <a:off x="1389360" y="1750283"/>
            <a:ext cx="6845896" cy="4366865"/>
          </a:xfrm>
          <a:prstGeom prst="rect">
            <a:avLst/>
          </a:prstGeom>
        </p:spPr>
        <p:txBody>
          <a:bodyPr lIns="45719" tIns="45719" rIns="45719" bIns="45719"/>
          <a:lstStyle/>
          <a:p>
            <a:pPr marL="322325" indent="-322325" algn="l" defTabSz="859536">
              <a:spcBef>
                <a:spcPts val="700"/>
              </a:spcBef>
              <a:buSzPct val="100000"/>
              <a:buFont typeface="Arial"/>
              <a:buChar char="•"/>
              <a:defRPr sz="3008">
                <a:solidFill>
                  <a:srgbClr val="1E3184"/>
                </a:solidFill>
                <a:latin typeface="Candara"/>
                <a:ea typeface="Candara"/>
                <a:cs typeface="Candara"/>
                <a:sym typeface="Candara"/>
              </a:defRPr>
            </a:pPr>
            <a:r>
              <a:t>The idea of ​​greatness is expressed spreading the hands and arms.</a:t>
            </a:r>
          </a:p>
          <a:p>
            <a:pPr marL="322325" indent="-322325" algn="l" defTabSz="859536">
              <a:spcBef>
                <a:spcPts val="700"/>
              </a:spcBef>
              <a:buSzPct val="100000"/>
              <a:buFont typeface="Arial"/>
              <a:buChar char="•"/>
              <a:defRPr sz="3008">
                <a:solidFill>
                  <a:srgbClr val="1E3184"/>
                </a:solidFill>
                <a:latin typeface="Candara"/>
                <a:ea typeface="Candara"/>
                <a:cs typeface="Candara"/>
                <a:sym typeface="Candara"/>
              </a:defRPr>
            </a:pPr>
            <a:r>
              <a:t>To go somewhere is expressed placing the right hand on the chest and extending it.</a:t>
            </a:r>
          </a:p>
          <a:p>
            <a:pPr marL="322325" indent="-322325" algn="l" defTabSz="859536">
              <a:spcBef>
                <a:spcPts val="700"/>
              </a:spcBef>
              <a:buSzPct val="100000"/>
              <a:buFont typeface="Arial"/>
              <a:buChar char="•"/>
              <a:defRPr sz="3008">
                <a:solidFill>
                  <a:srgbClr val="1E3184"/>
                </a:solidFill>
                <a:latin typeface="Candara"/>
                <a:ea typeface="Candara"/>
                <a:cs typeface="Candara"/>
                <a:sym typeface="Candara"/>
              </a:defRPr>
            </a:pPr>
            <a:r>
              <a:t>If you wish to emphasize when you refer to God, raise one arm and point upwards with your index finger.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39">
                                            <p:bg/>
                                          </p:spTgt>
                                        </p:tgtEl>
                                        <p:attrNameLst>
                                          <p:attrName>style.visibility</p:attrName>
                                        </p:attrNameLst>
                                      </p:cBhvr>
                                      <p:to>
                                        <p:strVal val="visible"/>
                                      </p:to>
                                    </p:set>
                                    <p:animEffect transition="in" filter="dissolve">
                                      <p:cBhvr>
                                        <p:cTn id="7" dur="500"/>
                                        <p:tgtEl>
                                          <p:spTgt spid="339">
                                            <p:bg/>
                                          </p:spTgt>
                                        </p:tgtEl>
                                      </p:cBhvr>
                                    </p:animEffect>
                                  </p:childTnLst>
                                </p:cTn>
                              </p:par>
                              <p:par>
                                <p:cTn id="8" presetID="9" presetClass="entr" presetSubtype="0" fill="hold" grpId="1" nodeType="withEffect">
                                  <p:stCondLst>
                                    <p:cond delay="0"/>
                                  </p:stCondLst>
                                  <p:iterate>
                                    <p:tmAbs val="0"/>
                                  </p:iterate>
                                  <p:childTnLst>
                                    <p:set>
                                      <p:cBhvr>
                                        <p:cTn id="9" fill="hold"/>
                                        <p:tgtEl>
                                          <p:spTgt spid="339">
                                            <p:txEl>
                                              <p:pRg st="0" end="0"/>
                                            </p:txEl>
                                          </p:spTgt>
                                        </p:tgtEl>
                                        <p:attrNameLst>
                                          <p:attrName>style.visibility</p:attrName>
                                        </p:attrNameLst>
                                      </p:cBhvr>
                                      <p:to>
                                        <p:strVal val="visible"/>
                                      </p:to>
                                    </p:set>
                                    <p:animEffect transition="in" filter="dissolve">
                                      <p:cBhvr>
                                        <p:cTn id="10" dur="500"/>
                                        <p:tgtEl>
                                          <p:spTgt spid="3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39">
                                            <p:txEl>
                                              <p:pRg st="1" end="1"/>
                                            </p:txEl>
                                          </p:spTgt>
                                        </p:tgtEl>
                                        <p:attrNameLst>
                                          <p:attrName>style.visibility</p:attrName>
                                        </p:attrNameLst>
                                      </p:cBhvr>
                                      <p:to>
                                        <p:strVal val="visible"/>
                                      </p:to>
                                    </p:set>
                                    <p:animEffect transition="in" filter="dissolve">
                                      <p:cBhvr>
                                        <p:cTn id="15" dur="500"/>
                                        <p:tgtEl>
                                          <p:spTgt spid="3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39">
                                            <p:txEl>
                                              <p:pRg st="2" end="2"/>
                                            </p:txEl>
                                          </p:spTgt>
                                        </p:tgtEl>
                                        <p:attrNameLst>
                                          <p:attrName>style.visibility</p:attrName>
                                        </p:attrNameLst>
                                      </p:cBhvr>
                                      <p:to>
                                        <p:strVal val="visible"/>
                                      </p:to>
                                    </p:set>
                                    <p:animEffect transition="in" filter="dissolve">
                                      <p:cBhvr>
                                        <p:cTn id="20" dur="500"/>
                                        <p:tgtEl>
                                          <p:spTgt spid="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1" build="p"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4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43" name="Shape 343"/>
          <p:cNvSpPr>
            <a:spLocks noGrp="1"/>
          </p:cNvSpPr>
          <p:nvPr>
            <p:ph type="body" idx="1"/>
          </p:nvPr>
        </p:nvSpPr>
        <p:spPr>
          <a:xfrm>
            <a:off x="1166167" y="1088739"/>
            <a:ext cx="7067130" cy="4680522"/>
          </a:xfrm>
          <a:prstGeom prst="rect">
            <a:avLst/>
          </a:prstGeom>
        </p:spPr>
        <p:txBody>
          <a:bodyPr lIns="45719" tIns="45719" rIns="45719" bIns="45719"/>
          <a:lstStyle/>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The idea of extending is expressed by joining the palms of the hands about the height of the chest and spreading them out slowly to be leveled with the shoulders.</a:t>
            </a:r>
          </a:p>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To express offering something, lean towards your listeners with your hands up and lowering them a bit while you lean.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3">
                                            <p:bg/>
                                          </p:spTgt>
                                        </p:tgtEl>
                                        <p:attrNameLst>
                                          <p:attrName>style.visibility</p:attrName>
                                        </p:attrNameLst>
                                      </p:cBhvr>
                                      <p:to>
                                        <p:strVal val="visible"/>
                                      </p:to>
                                    </p:set>
                                    <p:animEffect transition="in" filter="dissolve">
                                      <p:cBhvr>
                                        <p:cTn id="7" dur="500"/>
                                        <p:tgtEl>
                                          <p:spTgt spid="343">
                                            <p:bg/>
                                          </p:spTgt>
                                        </p:tgtEl>
                                      </p:cBhvr>
                                    </p:animEffect>
                                  </p:childTnLst>
                                </p:cTn>
                              </p:par>
                              <p:par>
                                <p:cTn id="8" presetID="9" presetClass="entr" presetSubtype="0" fill="hold" grpId="1" nodeType="withEffect">
                                  <p:stCondLst>
                                    <p:cond delay="0"/>
                                  </p:stCondLst>
                                  <p:iterate>
                                    <p:tmAbs val="0"/>
                                  </p:iterate>
                                  <p:childTnLst>
                                    <p:set>
                                      <p:cBhvr>
                                        <p:cTn id="9" fill="hold"/>
                                        <p:tgtEl>
                                          <p:spTgt spid="343">
                                            <p:txEl>
                                              <p:pRg st="0" end="0"/>
                                            </p:txEl>
                                          </p:spTgt>
                                        </p:tgtEl>
                                        <p:attrNameLst>
                                          <p:attrName>style.visibility</p:attrName>
                                        </p:attrNameLst>
                                      </p:cBhvr>
                                      <p:to>
                                        <p:strVal val="visible"/>
                                      </p:to>
                                    </p:set>
                                    <p:animEffect transition="in" filter="dissolve">
                                      <p:cBhvr>
                                        <p:cTn id="10" dur="500"/>
                                        <p:tgtEl>
                                          <p:spTgt spid="3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43">
                                            <p:txEl>
                                              <p:pRg st="1" end="1"/>
                                            </p:txEl>
                                          </p:spTgt>
                                        </p:tgtEl>
                                        <p:attrNameLst>
                                          <p:attrName>style.visibility</p:attrName>
                                        </p:attrNameLst>
                                      </p:cBhvr>
                                      <p:to>
                                        <p:strVal val="visible"/>
                                      </p:to>
                                    </p:set>
                                    <p:animEffect transition="in" filter="dissolve">
                                      <p:cBhvr>
                                        <p:cTn id="15" dur="500"/>
                                        <p:tgtEl>
                                          <p:spTgt spid="3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1" build="p"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46"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47" name="Shape 347"/>
          <p:cNvSpPr>
            <a:spLocks noGrp="1"/>
          </p:cNvSpPr>
          <p:nvPr>
            <p:ph type="body" idx="1"/>
          </p:nvPr>
        </p:nvSpPr>
        <p:spPr>
          <a:xfrm>
            <a:off x="1322027" y="1241598"/>
            <a:ext cx="6981752" cy="4857404"/>
          </a:xfrm>
          <a:prstGeom prst="rect">
            <a:avLst/>
          </a:prstGeom>
        </p:spPr>
        <p:txBody>
          <a:bodyPr lIns="45719" tIns="45719" rIns="45719" bIns="45719"/>
          <a:lstStyle/>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When explaining something, keep your hands about 12 inches apart with your fingers spread out and the palms inclined.</a:t>
            </a:r>
          </a:p>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It is necessary that all of this be done NATURALLY AND NOT SEEMING TO BE FABRICATED, which can end up confusing and disconcerting.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7">
                                            <p:bg/>
                                          </p:spTgt>
                                        </p:tgtEl>
                                        <p:attrNameLst>
                                          <p:attrName>style.visibility</p:attrName>
                                        </p:attrNameLst>
                                      </p:cBhvr>
                                      <p:to>
                                        <p:strVal val="visible"/>
                                      </p:to>
                                    </p:set>
                                    <p:animEffect transition="in" filter="dissolve">
                                      <p:cBhvr>
                                        <p:cTn id="7" dur="500"/>
                                        <p:tgtEl>
                                          <p:spTgt spid="347">
                                            <p:bg/>
                                          </p:spTgt>
                                        </p:tgtEl>
                                      </p:cBhvr>
                                    </p:animEffect>
                                  </p:childTnLst>
                                </p:cTn>
                              </p:par>
                              <p:par>
                                <p:cTn id="8" presetID="9" presetClass="entr" presetSubtype="0" fill="hold" grpId="1" nodeType="withEffect">
                                  <p:stCondLst>
                                    <p:cond delay="0"/>
                                  </p:stCondLst>
                                  <p:iterate>
                                    <p:tmAbs val="0"/>
                                  </p:iterate>
                                  <p:childTnLst>
                                    <p:set>
                                      <p:cBhvr>
                                        <p:cTn id="9" fill="hold"/>
                                        <p:tgtEl>
                                          <p:spTgt spid="347">
                                            <p:txEl>
                                              <p:pRg st="0" end="0"/>
                                            </p:txEl>
                                          </p:spTgt>
                                        </p:tgtEl>
                                        <p:attrNameLst>
                                          <p:attrName>style.visibility</p:attrName>
                                        </p:attrNameLst>
                                      </p:cBhvr>
                                      <p:to>
                                        <p:strVal val="visible"/>
                                      </p:to>
                                    </p:set>
                                    <p:animEffect transition="in" filter="dissolve">
                                      <p:cBhvr>
                                        <p:cTn id="10" dur="500"/>
                                        <p:tgtEl>
                                          <p:spTgt spid="3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47">
                                            <p:txEl>
                                              <p:pRg st="1" end="1"/>
                                            </p:txEl>
                                          </p:spTgt>
                                        </p:tgtEl>
                                        <p:attrNameLst>
                                          <p:attrName>style.visibility</p:attrName>
                                        </p:attrNameLst>
                                      </p:cBhvr>
                                      <p:to>
                                        <p:strVal val="visible"/>
                                      </p:to>
                                    </p:set>
                                    <p:animEffect transition="in" filter="dissolve">
                                      <p:cBhvr>
                                        <p:cTn id="15" dur="500"/>
                                        <p:tgtEl>
                                          <p:spTgt spid="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1" build="p"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5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51" name="Shape 351"/>
          <p:cNvSpPr>
            <a:spLocks noGrp="1"/>
          </p:cNvSpPr>
          <p:nvPr>
            <p:ph type="title"/>
          </p:nvPr>
        </p:nvSpPr>
        <p:spPr>
          <a:xfrm>
            <a:off x="1916286" y="2791271"/>
            <a:ext cx="5572721" cy="1586410"/>
          </a:xfrm>
          <a:prstGeom prst="rect">
            <a:avLst/>
          </a:prstGeom>
        </p:spPr>
        <p:txBody>
          <a:bodyPr lIns="45719" tIns="45719" rIns="45719" bIns="45719" anchor="t"/>
          <a:lstStyle>
            <a:lvl1pPr marL="838200" indent="-838200" algn="l" defTabSz="914400">
              <a:defRPr sz="50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X. Improve your pronunciation</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5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55" name="Shape 355"/>
          <p:cNvSpPr>
            <a:spLocks noGrp="1"/>
          </p:cNvSpPr>
          <p:nvPr>
            <p:ph type="title"/>
          </p:nvPr>
        </p:nvSpPr>
        <p:spPr>
          <a:xfrm>
            <a:off x="1106983" y="1175544"/>
            <a:ext cx="7869561" cy="792089"/>
          </a:xfrm>
          <a:prstGeom prst="rect">
            <a:avLst/>
          </a:prstGeom>
        </p:spPr>
        <p:txBody>
          <a:bodyPr lIns="45719" tIns="45719" rIns="45719" bIns="45719" anchor="t"/>
          <a:lstStyle>
            <a:lvl1pPr algn="l" defTabSz="914400">
              <a:defRPr sz="40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a. Relax your jaw</a:t>
            </a:r>
          </a:p>
        </p:txBody>
      </p:sp>
      <p:sp>
        <p:nvSpPr>
          <p:cNvPr id="356" name="Shape 356"/>
          <p:cNvSpPr>
            <a:spLocks noGrp="1"/>
          </p:cNvSpPr>
          <p:nvPr>
            <p:ph type="body" idx="1"/>
          </p:nvPr>
        </p:nvSpPr>
        <p:spPr>
          <a:xfrm>
            <a:off x="1399865" y="2068974"/>
            <a:ext cx="6902798" cy="3805783"/>
          </a:xfrm>
          <a:prstGeom prst="rect">
            <a:avLst/>
          </a:prstGeom>
        </p:spPr>
        <p:txBody>
          <a:bodyPr lIns="45719" tIns="45719" rIns="45719" bIns="45719"/>
          <a:lstStyle/>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Some have a very tense jaw.</a:t>
            </a:r>
          </a:p>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Breathe deeply, and with your throat relaxed and your jaw dropped, say: “ah”, “ah”, “ah”.</a:t>
            </a:r>
          </a:p>
          <a:p>
            <a:pPr marL="342900" indent="-342900" algn="l" defTabSz="914400">
              <a:spcBef>
                <a:spcPts val="700"/>
              </a:spcBef>
              <a:buSzPct val="100000"/>
              <a:buFont typeface="Arial"/>
              <a:buChar char="•"/>
              <a:defRPr sz="3200">
                <a:solidFill>
                  <a:srgbClr val="1E3184"/>
                </a:solidFill>
                <a:latin typeface="Candara"/>
                <a:ea typeface="Candara"/>
                <a:cs typeface="Candara"/>
                <a:sym typeface="Candara"/>
              </a:defRPr>
            </a:pPr>
            <a:r>
              <a:t>Repeat this exercise until you are able to keep your jaw from being tense.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56">
                                            <p:bg/>
                                          </p:spTgt>
                                        </p:tgtEl>
                                        <p:attrNameLst>
                                          <p:attrName>style.visibility</p:attrName>
                                        </p:attrNameLst>
                                      </p:cBhvr>
                                      <p:to>
                                        <p:strVal val="visible"/>
                                      </p:to>
                                    </p:set>
                                    <p:animEffect transition="in" filter="dissolve">
                                      <p:cBhvr>
                                        <p:cTn id="7" dur="500"/>
                                        <p:tgtEl>
                                          <p:spTgt spid="356">
                                            <p:bg/>
                                          </p:spTgt>
                                        </p:tgtEl>
                                      </p:cBhvr>
                                    </p:animEffect>
                                  </p:childTnLst>
                                </p:cTn>
                              </p:par>
                              <p:par>
                                <p:cTn id="8" presetID="9" presetClass="entr" presetSubtype="0" fill="hold" grpId="1" nodeType="withEffect">
                                  <p:stCondLst>
                                    <p:cond delay="0"/>
                                  </p:stCondLst>
                                  <p:iterate>
                                    <p:tmAbs val="0"/>
                                  </p:iterate>
                                  <p:childTnLst>
                                    <p:set>
                                      <p:cBhvr>
                                        <p:cTn id="9" fill="hold"/>
                                        <p:tgtEl>
                                          <p:spTgt spid="356">
                                            <p:txEl>
                                              <p:pRg st="0" end="0"/>
                                            </p:txEl>
                                          </p:spTgt>
                                        </p:tgtEl>
                                        <p:attrNameLst>
                                          <p:attrName>style.visibility</p:attrName>
                                        </p:attrNameLst>
                                      </p:cBhvr>
                                      <p:to>
                                        <p:strVal val="visible"/>
                                      </p:to>
                                    </p:set>
                                    <p:animEffect transition="in" filter="dissolve">
                                      <p:cBhvr>
                                        <p:cTn id="10" dur="500"/>
                                        <p:tgtEl>
                                          <p:spTgt spid="3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56">
                                            <p:txEl>
                                              <p:pRg st="1" end="1"/>
                                            </p:txEl>
                                          </p:spTgt>
                                        </p:tgtEl>
                                        <p:attrNameLst>
                                          <p:attrName>style.visibility</p:attrName>
                                        </p:attrNameLst>
                                      </p:cBhvr>
                                      <p:to>
                                        <p:strVal val="visible"/>
                                      </p:to>
                                    </p:set>
                                    <p:animEffect transition="in" filter="dissolve">
                                      <p:cBhvr>
                                        <p:cTn id="15" dur="500"/>
                                        <p:tgtEl>
                                          <p:spTgt spid="3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356">
                                            <p:txEl>
                                              <p:pRg st="2" end="2"/>
                                            </p:txEl>
                                          </p:spTgt>
                                        </p:tgtEl>
                                        <p:attrNameLst>
                                          <p:attrName>style.visibility</p:attrName>
                                        </p:attrNameLst>
                                      </p:cBhvr>
                                      <p:to>
                                        <p:strVal val="visible"/>
                                      </p:to>
                                    </p:set>
                                    <p:animEffect transition="in" filter="dissolve">
                                      <p:cBhvr>
                                        <p:cTn id="20" dur="500"/>
                                        <p:tgtEl>
                                          <p:spTgt spid="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1" build="p"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59"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60" name="Shape 360"/>
          <p:cNvSpPr>
            <a:spLocks noGrp="1"/>
          </p:cNvSpPr>
          <p:nvPr>
            <p:ph type="title"/>
          </p:nvPr>
        </p:nvSpPr>
        <p:spPr>
          <a:xfrm>
            <a:off x="1653704" y="1026269"/>
            <a:ext cx="5836592" cy="1287463"/>
          </a:xfrm>
          <a:prstGeom prst="rect">
            <a:avLst/>
          </a:prstGeom>
        </p:spPr>
        <p:txBody>
          <a:bodyPr lIns="45719" tIns="45719" rIns="45719" bIns="45719" anchor="t"/>
          <a:lstStyle>
            <a:lvl1pPr marL="622300" indent="-622300" algn="l" defTabSz="914400">
              <a:defRPr sz="38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b. Develop flexibility in your lips</a:t>
            </a:r>
          </a:p>
        </p:txBody>
      </p:sp>
      <p:sp>
        <p:nvSpPr>
          <p:cNvPr id="361" name="Shape 361"/>
          <p:cNvSpPr>
            <a:spLocks noGrp="1"/>
          </p:cNvSpPr>
          <p:nvPr>
            <p:ph type="body" sz="half" idx="1"/>
          </p:nvPr>
        </p:nvSpPr>
        <p:spPr>
          <a:xfrm>
            <a:off x="1702296" y="2302024"/>
            <a:ext cx="5739408" cy="3411586"/>
          </a:xfrm>
          <a:prstGeom prst="rect">
            <a:avLst/>
          </a:prstGeom>
        </p:spPr>
        <p:txBody>
          <a:bodyPr lIns="45719" tIns="45719" rIns="45719" bIns="45719"/>
          <a:lstStyle>
            <a:lvl1pPr algn="l" defTabSz="914400">
              <a:spcBef>
                <a:spcPts val="1000"/>
              </a:spcBef>
              <a:defRPr sz="4000">
                <a:solidFill>
                  <a:srgbClr val="1E3184"/>
                </a:solidFill>
                <a:latin typeface="Candara"/>
                <a:ea typeface="Candara"/>
                <a:cs typeface="Candara"/>
                <a:sym typeface="Candara"/>
              </a:defRPr>
            </a:lvl1pPr>
          </a:lstStyle>
          <a:p>
            <a:r>
              <a:t>Say the word “soup” overextending your lips when you say “sou…” and bringing them back at the sound of the “p.”</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6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65" name="Shape 365"/>
          <p:cNvSpPr>
            <a:spLocks noGrp="1"/>
          </p:cNvSpPr>
          <p:nvPr>
            <p:ph type="title"/>
          </p:nvPr>
        </p:nvSpPr>
        <p:spPr>
          <a:xfrm>
            <a:off x="1088988" y="836587"/>
            <a:ext cx="6966024" cy="962760"/>
          </a:xfrm>
          <a:prstGeom prst="rect">
            <a:avLst/>
          </a:prstGeom>
        </p:spPr>
        <p:txBody>
          <a:bodyPr lIns="45719" tIns="45719" rIns="45719" bIns="45719" anchor="t"/>
          <a:lstStyle>
            <a:lvl1pPr algn="l" defTabSz="914400">
              <a:defRPr sz="4000" b="1">
                <a:solidFill>
                  <a:srgbClr val="8C0202"/>
                </a:solidFill>
                <a:effectLst>
                  <a:outerShdw blurRad="50800" dist="39000" dir="5460000" rotWithShape="0">
                    <a:srgbClr val="000000">
                      <a:alpha val="38000"/>
                    </a:srgbClr>
                  </a:outerShdw>
                </a:effectLst>
                <a:latin typeface="Candara"/>
                <a:ea typeface="Candara"/>
                <a:cs typeface="Candara"/>
                <a:sym typeface="Candara"/>
              </a:defRPr>
            </a:lvl1pPr>
          </a:lstStyle>
          <a:p>
            <a:r>
              <a:t>c. Develop nasal resonance</a:t>
            </a:r>
          </a:p>
        </p:txBody>
      </p:sp>
      <p:sp>
        <p:nvSpPr>
          <p:cNvPr id="366" name="Shape 366"/>
          <p:cNvSpPr>
            <a:spLocks noGrp="1"/>
          </p:cNvSpPr>
          <p:nvPr>
            <p:ph type="body" idx="1"/>
          </p:nvPr>
        </p:nvSpPr>
        <p:spPr>
          <a:xfrm>
            <a:off x="1358887" y="1682278"/>
            <a:ext cx="6705626" cy="4208365"/>
          </a:xfrm>
          <a:prstGeom prst="rect">
            <a:avLst/>
          </a:prstGeom>
        </p:spPr>
        <p:txBody>
          <a:bodyPr lIns="45719" tIns="45719" rIns="45719" bIns="45719"/>
          <a:lstStyle/>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Practice saying the words “singing,” “bringing,” “horrendous,” “band,” calibrating the tone in the nose and emphasizing the sound “nd.”</a:t>
            </a:r>
          </a:p>
          <a:p>
            <a:pPr marL="305180" indent="-305180" algn="l" defTabSz="813816">
              <a:spcBef>
                <a:spcPts val="700"/>
              </a:spcBef>
              <a:buSzPct val="100000"/>
              <a:buFont typeface="Arial"/>
              <a:buChar char="•"/>
              <a:defRPr sz="3204">
                <a:solidFill>
                  <a:srgbClr val="1E3184"/>
                </a:solidFill>
                <a:latin typeface="Candara"/>
                <a:ea typeface="Candara"/>
                <a:cs typeface="Candara"/>
                <a:sym typeface="Candara"/>
              </a:defRPr>
            </a:pPr>
            <a:r>
              <a:t>Practice the letters “m” and “n” using the words “minimum,” “homonym” and others like them.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66">
                                            <p:bg/>
                                          </p:spTgt>
                                        </p:tgtEl>
                                        <p:attrNameLst>
                                          <p:attrName>style.visibility</p:attrName>
                                        </p:attrNameLst>
                                      </p:cBhvr>
                                      <p:to>
                                        <p:strVal val="visible"/>
                                      </p:to>
                                    </p:set>
                                    <p:animEffect transition="in" filter="dissolve">
                                      <p:cBhvr>
                                        <p:cTn id="7" dur="500"/>
                                        <p:tgtEl>
                                          <p:spTgt spid="366">
                                            <p:bg/>
                                          </p:spTgt>
                                        </p:tgtEl>
                                      </p:cBhvr>
                                    </p:animEffect>
                                  </p:childTnLst>
                                </p:cTn>
                              </p:par>
                              <p:par>
                                <p:cTn id="8" presetID="9" presetClass="entr" presetSubtype="0" fill="hold" grpId="1" nodeType="withEffect">
                                  <p:stCondLst>
                                    <p:cond delay="0"/>
                                  </p:stCondLst>
                                  <p:iterate>
                                    <p:tmAbs val="0"/>
                                  </p:iterate>
                                  <p:childTnLst>
                                    <p:set>
                                      <p:cBhvr>
                                        <p:cTn id="9" fill="hold"/>
                                        <p:tgtEl>
                                          <p:spTgt spid="366">
                                            <p:txEl>
                                              <p:pRg st="0" end="0"/>
                                            </p:txEl>
                                          </p:spTgt>
                                        </p:tgtEl>
                                        <p:attrNameLst>
                                          <p:attrName>style.visibility</p:attrName>
                                        </p:attrNameLst>
                                      </p:cBhvr>
                                      <p:to>
                                        <p:strVal val="visible"/>
                                      </p:to>
                                    </p:set>
                                    <p:animEffect transition="in" filter="dissolve">
                                      <p:cBhvr>
                                        <p:cTn id="10" dur="500"/>
                                        <p:tgtEl>
                                          <p:spTgt spid="3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366">
                                            <p:txEl>
                                              <p:pRg st="1" end="1"/>
                                            </p:txEl>
                                          </p:spTgt>
                                        </p:tgtEl>
                                        <p:attrNameLst>
                                          <p:attrName>style.visibility</p:attrName>
                                        </p:attrNameLst>
                                      </p:cBhvr>
                                      <p:to>
                                        <p:strVal val="visible"/>
                                      </p:to>
                                    </p:set>
                                    <p:animEffect transition="in" filter="dissolve">
                                      <p:cBhvr>
                                        <p:cTn id="15" dur="500"/>
                                        <p:tgtEl>
                                          <p:spTgt spid="3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1" build="p"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69"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70" name="Shape 370"/>
          <p:cNvSpPr>
            <a:spLocks noGrp="1"/>
          </p:cNvSpPr>
          <p:nvPr>
            <p:ph type="title"/>
          </p:nvPr>
        </p:nvSpPr>
        <p:spPr>
          <a:xfrm>
            <a:off x="1457052" y="1361728"/>
            <a:ext cx="5932538" cy="1162620"/>
          </a:xfrm>
          <a:prstGeom prst="rect">
            <a:avLst/>
          </a:prstGeom>
        </p:spPr>
        <p:txBody>
          <a:bodyPr lIns="45719" tIns="45719" rIns="45719" bIns="45719" anchor="t"/>
          <a:lstStyle>
            <a:lvl1pPr marL="515111" indent="-515111" algn="l" defTabSz="713231">
              <a:defRPr sz="3666" b="1">
                <a:solidFill>
                  <a:srgbClr val="8C0202"/>
                </a:solidFill>
                <a:effectLst>
                  <a:outerShdw blurRad="39624" dist="30420" dir="5460000" rotWithShape="0">
                    <a:srgbClr val="000000">
                      <a:alpha val="38000"/>
                    </a:srgbClr>
                  </a:outerShdw>
                </a:effectLst>
                <a:latin typeface="Candara"/>
                <a:ea typeface="Candara"/>
                <a:cs typeface="Candara"/>
                <a:sym typeface="Candara"/>
              </a:defRPr>
            </a:lvl1pPr>
          </a:lstStyle>
          <a:p>
            <a:r>
              <a:t>d. Take control of your breathing</a:t>
            </a:r>
          </a:p>
        </p:txBody>
      </p:sp>
      <p:sp>
        <p:nvSpPr>
          <p:cNvPr id="371" name="Shape 371"/>
          <p:cNvSpPr>
            <a:spLocks noGrp="1"/>
          </p:cNvSpPr>
          <p:nvPr>
            <p:ph type="body" sz="half" idx="1"/>
          </p:nvPr>
        </p:nvSpPr>
        <p:spPr>
          <a:xfrm>
            <a:off x="1854361" y="2810272"/>
            <a:ext cx="6197278" cy="2540100"/>
          </a:xfrm>
          <a:prstGeom prst="rect">
            <a:avLst/>
          </a:prstGeom>
        </p:spPr>
        <p:txBody>
          <a:bodyPr lIns="45719" tIns="45719" rIns="45719" bIns="45719"/>
          <a:lstStyle>
            <a:lvl1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lvl1pPr>
          </a:lstStyle>
          <a:p>
            <a:r>
              <a:t>Stand up straight: your abdomen tucked-in, the chest out and your shoulders back.</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71">
                                            <p:bg/>
                                          </p:spTgt>
                                        </p:tgtEl>
                                        <p:attrNameLst>
                                          <p:attrName>style.visibility</p:attrName>
                                        </p:attrNameLst>
                                      </p:cBhvr>
                                      <p:to>
                                        <p:strVal val="visible"/>
                                      </p:to>
                                    </p:set>
                                    <p:animEffect transition="in" filter="dissolve">
                                      <p:cBhvr>
                                        <p:cTn id="7" dur="500"/>
                                        <p:tgtEl>
                                          <p:spTgt spid="371">
                                            <p:bg/>
                                          </p:spTgt>
                                        </p:tgtEl>
                                      </p:cBhvr>
                                    </p:animEffect>
                                  </p:childTnLst>
                                </p:cTn>
                              </p:par>
                              <p:par>
                                <p:cTn id="8" presetID="9" presetClass="entr" presetSubtype="0" fill="hold" grpId="1" nodeType="withEffect">
                                  <p:stCondLst>
                                    <p:cond delay="0"/>
                                  </p:stCondLst>
                                  <p:iterate>
                                    <p:tmAbs val="0"/>
                                  </p:iterate>
                                  <p:childTnLst>
                                    <p:set>
                                      <p:cBhvr>
                                        <p:cTn id="9" fill="hold"/>
                                        <p:tgtEl>
                                          <p:spTgt spid="371">
                                            <p:txEl>
                                              <p:pRg st="0" end="0"/>
                                            </p:txEl>
                                          </p:spTgt>
                                        </p:tgtEl>
                                        <p:attrNameLst>
                                          <p:attrName>style.visibility</p:attrName>
                                        </p:attrNameLst>
                                      </p:cBhvr>
                                      <p:to>
                                        <p:strVal val="visible"/>
                                      </p:to>
                                    </p:set>
                                    <p:animEffect transition="in" filter="dissolve">
                                      <p:cBhvr>
                                        <p:cTn id="10" dur="500"/>
                                        <p:tgtEl>
                                          <p:spTgt spid="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build="p"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7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75" name="Shape 375"/>
          <p:cNvSpPr>
            <a:spLocks noGrp="1"/>
          </p:cNvSpPr>
          <p:nvPr>
            <p:ph type="body" sz="half" idx="1"/>
          </p:nvPr>
        </p:nvSpPr>
        <p:spPr>
          <a:xfrm>
            <a:off x="1182327" y="2086248"/>
            <a:ext cx="7211146" cy="2685504"/>
          </a:xfrm>
          <a:prstGeom prst="rect">
            <a:avLst/>
          </a:prstGeom>
        </p:spPr>
        <p:txBody>
          <a:bodyPr lIns="45719" tIns="45719" rIns="45719" bIns="45719"/>
          <a:lstStyle>
            <a:lvl1pPr marL="342900" indent="-342900" algn="l" defTabSz="914400">
              <a:spcBef>
                <a:spcPts val="800"/>
              </a:spcBef>
              <a:buSzPct val="100000"/>
              <a:buFont typeface="Arial"/>
              <a:buChar char="•"/>
              <a:defRPr sz="3600">
                <a:solidFill>
                  <a:srgbClr val="1E3184"/>
                </a:solidFill>
                <a:latin typeface="Candara"/>
                <a:ea typeface="Candara"/>
                <a:cs typeface="Candara"/>
                <a:sym typeface="Candara"/>
              </a:defRPr>
            </a:lvl1pPr>
          </a:lstStyle>
          <a:p>
            <a:r>
              <a:t>Breathe deeply in a controlled fashion and start pronouncing “ah” until there remains little oxygen in your lungs.</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37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79" name="Shape 379"/>
          <p:cNvSpPr>
            <a:spLocks noGrp="1"/>
          </p:cNvSpPr>
          <p:nvPr>
            <p:ph type="title"/>
          </p:nvPr>
        </p:nvSpPr>
        <p:spPr>
          <a:xfrm>
            <a:off x="1962336" y="637951"/>
            <a:ext cx="4897959" cy="791494"/>
          </a:xfrm>
          <a:prstGeom prst="rect">
            <a:avLst/>
          </a:prstGeom>
        </p:spPr>
        <p:txBody>
          <a:bodyPr lIns="45719" tIns="45719" rIns="45719" bIns="45719" anchor="t"/>
          <a:lstStyle>
            <a:lvl1pPr defTabSz="896111">
              <a:defRPr sz="4704" b="1">
                <a:solidFill>
                  <a:srgbClr val="8C0202"/>
                </a:solidFill>
                <a:effectLst>
                  <a:outerShdw blurRad="49784" dist="38220" dir="5460000" rotWithShape="0">
                    <a:srgbClr val="000000">
                      <a:alpha val="38000"/>
                    </a:srgbClr>
                  </a:outerShdw>
                </a:effectLst>
                <a:latin typeface="Candara"/>
                <a:ea typeface="Candara"/>
                <a:cs typeface="Candara"/>
                <a:sym typeface="Candara"/>
              </a:defRPr>
            </a:lvl1pPr>
          </a:lstStyle>
          <a:p>
            <a:r>
              <a:t>Conclusion</a:t>
            </a:r>
          </a:p>
        </p:txBody>
      </p:sp>
      <p:sp>
        <p:nvSpPr>
          <p:cNvPr id="380" name="Shape 380"/>
          <p:cNvSpPr>
            <a:spLocks noGrp="1"/>
          </p:cNvSpPr>
          <p:nvPr>
            <p:ph type="body" idx="1"/>
          </p:nvPr>
        </p:nvSpPr>
        <p:spPr>
          <a:xfrm>
            <a:off x="1128948" y="1656754"/>
            <a:ext cx="6886104" cy="4339036"/>
          </a:xfrm>
          <a:prstGeom prst="rect">
            <a:avLst/>
          </a:prstGeom>
        </p:spPr>
        <p:txBody>
          <a:bodyPr lIns="45719" tIns="45719" rIns="45719" bIns="45719"/>
          <a:lstStyle>
            <a:lvl1pPr algn="l" defTabSz="877823">
              <a:spcBef>
                <a:spcPts val="700"/>
              </a:spcBef>
              <a:defRPr sz="3455" i="1">
                <a:solidFill>
                  <a:srgbClr val="1E3184"/>
                </a:solidFill>
                <a:latin typeface="Candara"/>
                <a:ea typeface="Candara"/>
                <a:cs typeface="Candara"/>
                <a:sym typeface="Candara"/>
              </a:defRPr>
            </a:lvl1pPr>
          </a:lstStyle>
          <a:p>
            <a:r>
              <a:t>“When you speak, let every word be full and well rounded, every sentence clear and distinct to the very last word. Many as they approach the end of a sentence lower the tone of the voice, speaking so indistinctly that the force of the thought is destroyed.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60"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61" name="Shape 161"/>
          <p:cNvSpPr>
            <a:spLocks noGrp="1"/>
          </p:cNvSpPr>
          <p:nvPr>
            <p:ph type="body" idx="1"/>
          </p:nvPr>
        </p:nvSpPr>
        <p:spPr>
          <a:xfrm>
            <a:off x="1284610" y="846497"/>
            <a:ext cx="6574780" cy="5165006"/>
          </a:xfrm>
          <a:prstGeom prst="rect">
            <a:avLst/>
          </a:prstGeom>
        </p:spPr>
        <p:txBody>
          <a:bodyPr lIns="45719" tIns="45719" rIns="45719" bIns="45719"/>
          <a:lstStyle/>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To </a:t>
            </a:r>
            <a:r>
              <a:rPr b="1" i="1"/>
              <a:t>destroy, taunt or underestimate</a:t>
            </a:r>
            <a:r>
              <a:t> the faith of others.</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Such that it creates </a:t>
            </a:r>
            <a:r>
              <a:rPr b="1" i="1"/>
              <a:t>division in the church.</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In order to </a:t>
            </a:r>
            <a:r>
              <a:rPr b="1" i="1"/>
              <a:t>bring about controversy</a:t>
            </a:r>
            <a:r>
              <a:t>, as this never works in favor of harmony</a:t>
            </a:r>
            <a:r>
              <a:rPr b="1" i="1"/>
              <a:t>.</a:t>
            </a:r>
            <a:r>
              <a:t> </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If you are </a:t>
            </a:r>
            <a:r>
              <a:rPr b="1" i="1"/>
              <a:t>unsure of divine approval.</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1">
                                            <p:bg/>
                                          </p:spTgt>
                                        </p:tgtEl>
                                        <p:attrNameLst>
                                          <p:attrName>style.visibility</p:attrName>
                                        </p:attrNameLst>
                                      </p:cBhvr>
                                      <p:to>
                                        <p:strVal val="visible"/>
                                      </p:to>
                                    </p:set>
                                    <p:animEffect transition="in" filter="dissolve">
                                      <p:cBhvr>
                                        <p:cTn id="7" dur="500"/>
                                        <p:tgtEl>
                                          <p:spTgt spid="161">
                                            <p:bg/>
                                          </p:spTgt>
                                        </p:tgtEl>
                                      </p:cBhvr>
                                    </p:animEffect>
                                  </p:childTnLst>
                                </p:cTn>
                              </p:par>
                              <p:par>
                                <p:cTn id="8" presetID="9" presetClass="entr" presetSubtype="0" fill="hold" grpId="1" nodeType="withEffect">
                                  <p:stCondLst>
                                    <p:cond delay="0"/>
                                  </p:stCondLst>
                                  <p:iterate>
                                    <p:tmAbs val="0"/>
                                  </p:iterate>
                                  <p:childTnLst>
                                    <p:set>
                                      <p:cBhvr>
                                        <p:cTn id="9" fill="hold"/>
                                        <p:tgtEl>
                                          <p:spTgt spid="161">
                                            <p:txEl>
                                              <p:pRg st="0" end="0"/>
                                            </p:txEl>
                                          </p:spTgt>
                                        </p:tgtEl>
                                        <p:attrNameLst>
                                          <p:attrName>style.visibility</p:attrName>
                                        </p:attrNameLst>
                                      </p:cBhvr>
                                      <p:to>
                                        <p:strVal val="visible"/>
                                      </p:to>
                                    </p:set>
                                    <p:animEffect transition="in" filter="dissolve">
                                      <p:cBhvr>
                                        <p:cTn id="10" dur="5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1">
                                            <p:txEl>
                                              <p:pRg st="1" end="1"/>
                                            </p:txEl>
                                          </p:spTgt>
                                        </p:tgtEl>
                                        <p:attrNameLst>
                                          <p:attrName>style.visibility</p:attrName>
                                        </p:attrNameLst>
                                      </p:cBhvr>
                                      <p:to>
                                        <p:strVal val="visible"/>
                                      </p:to>
                                    </p:set>
                                    <p:animEffect transition="in" filter="dissolve">
                                      <p:cBhvr>
                                        <p:cTn id="15" dur="500"/>
                                        <p:tgtEl>
                                          <p:spTgt spid="16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1">
                                            <p:txEl>
                                              <p:pRg st="2" end="2"/>
                                            </p:txEl>
                                          </p:spTgt>
                                        </p:tgtEl>
                                        <p:attrNameLst>
                                          <p:attrName>style.visibility</p:attrName>
                                        </p:attrNameLst>
                                      </p:cBhvr>
                                      <p:to>
                                        <p:strVal val="visible"/>
                                      </p:to>
                                    </p:set>
                                    <p:animEffect transition="in" filter="dissolve">
                                      <p:cBhvr>
                                        <p:cTn id="20" dur="500"/>
                                        <p:tgtEl>
                                          <p:spTgt spid="16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1">
                                            <p:txEl>
                                              <p:pRg st="3" end="3"/>
                                            </p:txEl>
                                          </p:spTgt>
                                        </p:tgtEl>
                                        <p:attrNameLst>
                                          <p:attrName>style.visibility</p:attrName>
                                        </p:attrNameLst>
                                      </p:cBhvr>
                                      <p:to>
                                        <p:strVal val="visible"/>
                                      </p:to>
                                    </p:set>
                                    <p:animEffect transition="in" filter="dissolve">
                                      <p:cBhvr>
                                        <p:cTn id="25" dur="500"/>
                                        <p:tgtEl>
                                          <p:spTgt spid="1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asted-image.pdf"/>
          <p:cNvPicPr>
            <a:picLocks noChangeAspect="1"/>
          </p:cNvPicPr>
          <p:nvPr/>
        </p:nvPicPr>
        <p:blipFill>
          <a:blip r:embed="rId2"/>
          <a:stretch>
            <a:fillRect/>
          </a:stretch>
        </p:blipFill>
        <p:spPr>
          <a:xfrm>
            <a:off x="-4460" y="-50845"/>
            <a:ext cx="9152920" cy="6864690"/>
          </a:xfrm>
          <a:prstGeom prst="rect">
            <a:avLst/>
          </a:prstGeom>
          <a:ln w="12700">
            <a:miter lim="400000"/>
          </a:ln>
        </p:spPr>
      </p:pic>
      <p:pic>
        <p:nvPicPr>
          <p:cNvPr id="383"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384" name="Shape 384"/>
          <p:cNvSpPr>
            <a:spLocks noGrp="1"/>
          </p:cNvSpPr>
          <p:nvPr>
            <p:ph type="body" idx="1"/>
          </p:nvPr>
        </p:nvSpPr>
        <p:spPr>
          <a:xfrm>
            <a:off x="1154707" y="1201316"/>
            <a:ext cx="7213502" cy="4901504"/>
          </a:xfrm>
          <a:prstGeom prst="rect">
            <a:avLst/>
          </a:prstGeom>
        </p:spPr>
        <p:txBody>
          <a:bodyPr lIns="45719" tIns="45719" rIns="45719" bIns="45719"/>
          <a:lstStyle/>
          <a:p>
            <a:pPr algn="l" defTabSz="886968">
              <a:spcBef>
                <a:spcPts val="700"/>
              </a:spcBef>
              <a:defRPr sz="3492" i="1">
                <a:solidFill>
                  <a:srgbClr val="1E3184"/>
                </a:solidFill>
                <a:latin typeface="Candara"/>
                <a:ea typeface="Candara"/>
                <a:cs typeface="Candara"/>
                <a:sym typeface="Candara"/>
              </a:defRPr>
            </a:pPr>
            <a:r>
              <a:t>Words that are worth speaking at all are worth speaking in a clear, distinct voice, with emphasis and expression. But never search for words that will give the impression that you are learned. The greater your simplicity, the better will your words be understood.”</a:t>
            </a:r>
          </a:p>
          <a:p>
            <a:pPr algn="l" defTabSz="886968">
              <a:defRPr sz="3492" i="1">
                <a:solidFill>
                  <a:srgbClr val="1E3184"/>
                </a:solidFill>
                <a:latin typeface="Candara"/>
                <a:ea typeface="Candara"/>
                <a:cs typeface="Candara"/>
                <a:sym typeface="Candara"/>
              </a:defRPr>
            </a:pPr>
            <a:r>
              <a:rPr>
                <a:solidFill>
                  <a:srgbClr val="FF2600"/>
                </a:solidFill>
              </a:rPr>
              <a:t>6T 383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64"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65" name="Shape 165"/>
          <p:cNvSpPr>
            <a:spLocks noGrp="1"/>
          </p:cNvSpPr>
          <p:nvPr>
            <p:ph type="body" idx="1"/>
          </p:nvPr>
        </p:nvSpPr>
        <p:spPr>
          <a:xfrm>
            <a:off x="1295400" y="1256059"/>
            <a:ext cx="6803827" cy="4676082"/>
          </a:xfrm>
          <a:prstGeom prst="rect">
            <a:avLst/>
          </a:prstGeom>
        </p:spPr>
        <p:txBody>
          <a:bodyPr lIns="45719" tIns="45719" rIns="45719" bIns="45719"/>
          <a:lstStyle/>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So that it </a:t>
            </a:r>
            <a:r>
              <a:rPr b="1" i="1"/>
              <a:t>confuses the congregation.</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Without proper </a:t>
            </a:r>
            <a:r>
              <a:rPr b="1" i="1"/>
              <a:t>preparation, both in material and spirituality.</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Without first </a:t>
            </a:r>
            <a:r>
              <a:rPr b="1" i="1"/>
              <a:t>taking time to pray.</a:t>
            </a:r>
          </a:p>
          <a:p>
            <a:pPr marL="308609" indent="-308609" algn="l" defTabSz="822959">
              <a:spcBef>
                <a:spcPts val="700"/>
              </a:spcBef>
              <a:buSzPct val="100000"/>
              <a:buFont typeface="Arial"/>
              <a:buChar char="•"/>
              <a:defRPr sz="3239">
                <a:solidFill>
                  <a:srgbClr val="1E3184"/>
                </a:solidFill>
                <a:latin typeface="Candara"/>
                <a:ea typeface="Candara"/>
                <a:cs typeface="Candara"/>
                <a:sym typeface="Candara"/>
              </a:defRPr>
            </a:pPr>
            <a:r>
              <a:t>If you are not sure that you are bringing a message that gives </a:t>
            </a:r>
            <a:r>
              <a:rPr b="1" i="1"/>
              <a:t>hope.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animEffect transition="in" filter="dissolve">
                                      <p:cBhvr>
                                        <p:cTn id="7" dur="500"/>
                                        <p:tgtEl>
                                          <p:spTgt spid="165">
                                            <p:bg/>
                                          </p:spTgt>
                                        </p:tgtEl>
                                      </p:cBhvr>
                                    </p:animEffect>
                                  </p:childTnLst>
                                </p:cTn>
                              </p:par>
                              <p:par>
                                <p:cTn id="8" presetID="9" presetClass="entr" presetSubtype="0" fill="hold" grpId="1" nodeType="withEffect">
                                  <p:stCondLst>
                                    <p:cond delay="0"/>
                                  </p:stCondLst>
                                  <p:iterate>
                                    <p:tmAbs val="0"/>
                                  </p:iterate>
                                  <p:childTnLst>
                                    <p:set>
                                      <p:cBhvr>
                                        <p:cTn id="9" fill="hold"/>
                                        <p:tgtEl>
                                          <p:spTgt spid="165">
                                            <p:txEl>
                                              <p:pRg st="0" end="0"/>
                                            </p:txEl>
                                          </p:spTgt>
                                        </p:tgtEl>
                                        <p:attrNameLst>
                                          <p:attrName>style.visibility</p:attrName>
                                        </p:attrNameLst>
                                      </p:cBhvr>
                                      <p:to>
                                        <p:strVal val="visible"/>
                                      </p:to>
                                    </p:set>
                                    <p:animEffect transition="in" filter="dissolve">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5">
                                            <p:txEl>
                                              <p:pRg st="1" end="1"/>
                                            </p:txEl>
                                          </p:spTgt>
                                        </p:tgtEl>
                                        <p:attrNameLst>
                                          <p:attrName>style.visibility</p:attrName>
                                        </p:attrNameLst>
                                      </p:cBhvr>
                                      <p:to>
                                        <p:strVal val="visible"/>
                                      </p:to>
                                    </p:set>
                                    <p:animEffect transition="in" filter="dissolve">
                                      <p:cBhvr>
                                        <p:cTn id="15" dur="5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5">
                                            <p:txEl>
                                              <p:pRg st="2" end="2"/>
                                            </p:txEl>
                                          </p:spTgt>
                                        </p:tgtEl>
                                        <p:attrNameLst>
                                          <p:attrName>style.visibility</p:attrName>
                                        </p:attrNameLst>
                                      </p:cBhvr>
                                      <p:to>
                                        <p:strVal val="visible"/>
                                      </p:to>
                                    </p:set>
                                    <p:animEffect transition="in" filter="dissolve">
                                      <p:cBhvr>
                                        <p:cTn id="20" dur="500"/>
                                        <p:tgtEl>
                                          <p:spTgt spid="1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5">
                                            <p:txEl>
                                              <p:pRg st="3" end="3"/>
                                            </p:txEl>
                                          </p:spTgt>
                                        </p:tgtEl>
                                        <p:attrNameLst>
                                          <p:attrName>style.visibility</p:attrName>
                                        </p:attrNameLst>
                                      </p:cBhvr>
                                      <p:to>
                                        <p:strVal val="visible"/>
                                      </p:to>
                                    </p:set>
                                    <p:animEffect transition="in" filter="dissolve">
                                      <p:cBhvr>
                                        <p:cTn id="25" dur="500"/>
                                        <p:tgtEl>
                                          <p:spTgt spid="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asted-image.pdf"/>
          <p:cNvPicPr>
            <a:picLocks noChangeAspect="1"/>
          </p:cNvPicPr>
          <p:nvPr/>
        </p:nvPicPr>
        <p:blipFill>
          <a:blip r:embed="rId2"/>
          <a:stretch>
            <a:fillRect/>
          </a:stretch>
        </p:blipFill>
        <p:spPr>
          <a:xfrm>
            <a:off x="-4460" y="8530"/>
            <a:ext cx="9152920" cy="6864690"/>
          </a:xfrm>
          <a:prstGeom prst="rect">
            <a:avLst/>
          </a:prstGeom>
          <a:ln w="12700">
            <a:miter lim="400000"/>
          </a:ln>
        </p:spPr>
      </p:pic>
      <p:pic>
        <p:nvPicPr>
          <p:cNvPr id="168"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69" name="Shape 169"/>
          <p:cNvSpPr>
            <a:spLocks noGrp="1"/>
          </p:cNvSpPr>
          <p:nvPr>
            <p:ph type="body" idx="1"/>
          </p:nvPr>
        </p:nvSpPr>
        <p:spPr>
          <a:xfrm>
            <a:off x="900894" y="1133251"/>
            <a:ext cx="7342212" cy="5005166"/>
          </a:xfrm>
          <a:prstGeom prst="rect">
            <a:avLst/>
          </a:prstGeom>
        </p:spPr>
        <p:txBody>
          <a:bodyPr lIns="45719" tIns="45719" rIns="45719" bIns="45719"/>
          <a:lstStyle/>
          <a:p>
            <a:pPr marL="339470" indent="-339470" algn="l" defTabSz="905255">
              <a:spcBef>
                <a:spcPts val="900"/>
              </a:spcBef>
              <a:buSzPct val="100000"/>
              <a:buFont typeface="Arial"/>
              <a:buChar char="•"/>
              <a:defRPr sz="3959" i="1">
                <a:solidFill>
                  <a:srgbClr val="1E3184"/>
                </a:solidFill>
                <a:latin typeface="Candara"/>
                <a:ea typeface="Candara"/>
                <a:cs typeface="Candara"/>
                <a:sym typeface="Candara"/>
              </a:defRPr>
            </a:pPr>
            <a:r>
              <a:t>“Preach not because you have to say something, but because you have something to say.”</a:t>
            </a:r>
          </a:p>
          <a:p>
            <a:pPr indent="352044" algn="l" defTabSz="905255">
              <a:defRPr sz="3959" i="1">
                <a:solidFill>
                  <a:srgbClr val="1E3184"/>
                </a:solidFill>
                <a:latin typeface="Candara"/>
                <a:ea typeface="Candara"/>
                <a:cs typeface="Candara"/>
                <a:sym typeface="Candara"/>
              </a:defRPr>
            </a:pPr>
            <a:r>
              <a:t>—Richard Whately</a:t>
            </a:r>
          </a:p>
          <a:p>
            <a:pPr marL="339470" indent="-339470" algn="l" defTabSz="905255">
              <a:spcBef>
                <a:spcPts val="900"/>
              </a:spcBef>
              <a:buSzPct val="100000"/>
              <a:buFont typeface="Arial"/>
              <a:buChar char="•"/>
              <a:defRPr sz="3959" i="1">
                <a:solidFill>
                  <a:srgbClr val="1E3184"/>
                </a:solidFill>
                <a:latin typeface="Candara"/>
                <a:ea typeface="Candara"/>
                <a:cs typeface="Candara"/>
                <a:sym typeface="Candara"/>
              </a:defRPr>
            </a:pPr>
            <a:r>
              <a:t>“God has not promised to bless our arguments, but His Word.”</a:t>
            </a:r>
          </a:p>
          <a:p>
            <a:pPr indent="352044" algn="l" defTabSz="905255">
              <a:defRPr sz="3959" i="1">
                <a:solidFill>
                  <a:srgbClr val="1E3184"/>
                </a:solidFill>
                <a:latin typeface="Candara"/>
                <a:ea typeface="Candara"/>
                <a:cs typeface="Candara"/>
                <a:sym typeface="Candara"/>
              </a:defRPr>
            </a:pPr>
            <a:r>
              <a:t>Anonymous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9">
                                            <p:bg/>
                                          </p:spTgt>
                                        </p:tgtEl>
                                        <p:attrNameLst>
                                          <p:attrName>style.visibility</p:attrName>
                                        </p:attrNameLst>
                                      </p:cBhvr>
                                      <p:to>
                                        <p:strVal val="visible"/>
                                      </p:to>
                                    </p:set>
                                    <p:animEffect transition="in" filter="dissolve">
                                      <p:cBhvr>
                                        <p:cTn id="7" dur="500"/>
                                        <p:tgtEl>
                                          <p:spTgt spid="169">
                                            <p:bg/>
                                          </p:spTgt>
                                        </p:tgtEl>
                                      </p:cBhvr>
                                    </p:animEffect>
                                  </p:childTnLst>
                                </p:cTn>
                              </p:par>
                              <p:par>
                                <p:cTn id="8" presetID="9" presetClass="entr" presetSubtype="0" fill="hold" grpId="1" nodeType="withEffect">
                                  <p:stCondLst>
                                    <p:cond delay="0"/>
                                  </p:stCondLst>
                                  <p:iterate>
                                    <p:tmAbs val="0"/>
                                  </p:iterate>
                                  <p:childTnLst>
                                    <p:set>
                                      <p:cBhvr>
                                        <p:cTn id="9" fill="hold"/>
                                        <p:tgtEl>
                                          <p:spTgt spid="169">
                                            <p:txEl>
                                              <p:pRg st="0" end="0"/>
                                            </p:txEl>
                                          </p:spTgt>
                                        </p:tgtEl>
                                        <p:attrNameLst>
                                          <p:attrName>style.visibility</p:attrName>
                                        </p:attrNameLst>
                                      </p:cBhvr>
                                      <p:to>
                                        <p:strVal val="visible"/>
                                      </p:to>
                                    </p:set>
                                    <p:animEffect transition="in" filter="dissolve">
                                      <p:cBhvr>
                                        <p:cTn id="10" dur="500"/>
                                        <p:tgtEl>
                                          <p:spTgt spid="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9">
                                            <p:txEl>
                                              <p:pRg st="1" end="1"/>
                                            </p:txEl>
                                          </p:spTgt>
                                        </p:tgtEl>
                                        <p:attrNameLst>
                                          <p:attrName>style.visibility</p:attrName>
                                        </p:attrNameLst>
                                      </p:cBhvr>
                                      <p:to>
                                        <p:strVal val="visible"/>
                                      </p:to>
                                    </p:set>
                                    <p:animEffect transition="in" filter="dissolve">
                                      <p:cBhvr>
                                        <p:cTn id="15" dur="500"/>
                                        <p:tgtEl>
                                          <p:spTgt spid="16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9">
                                            <p:txEl>
                                              <p:pRg st="2" end="2"/>
                                            </p:txEl>
                                          </p:spTgt>
                                        </p:tgtEl>
                                        <p:attrNameLst>
                                          <p:attrName>style.visibility</p:attrName>
                                        </p:attrNameLst>
                                      </p:cBhvr>
                                      <p:to>
                                        <p:strVal val="visible"/>
                                      </p:to>
                                    </p:set>
                                    <p:animEffect transition="in" filter="dissolve">
                                      <p:cBhvr>
                                        <p:cTn id="20" dur="500"/>
                                        <p:tgtEl>
                                          <p:spTgt spid="1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9">
                                            <p:txEl>
                                              <p:pRg st="3" end="3"/>
                                            </p:txEl>
                                          </p:spTgt>
                                        </p:tgtEl>
                                        <p:attrNameLst>
                                          <p:attrName>style.visibility</p:attrName>
                                        </p:attrNameLst>
                                      </p:cBhvr>
                                      <p:to>
                                        <p:strVal val="visible"/>
                                      </p:to>
                                    </p:set>
                                    <p:animEffect transition="in" filter="dissolve">
                                      <p:cBhvr>
                                        <p:cTn id="25" dur="5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asted-image.pdf"/>
          <p:cNvPicPr>
            <a:picLocks noChangeAspect="1"/>
          </p:cNvPicPr>
          <p:nvPr/>
        </p:nvPicPr>
        <p:blipFill>
          <a:blip r:embed="rId2"/>
          <a:stretch>
            <a:fillRect/>
          </a:stretch>
        </p:blipFill>
        <p:spPr>
          <a:xfrm>
            <a:off x="-4460" y="-3345"/>
            <a:ext cx="9152920" cy="6864690"/>
          </a:xfrm>
          <a:prstGeom prst="rect">
            <a:avLst/>
          </a:prstGeom>
          <a:ln w="12700">
            <a:miter lim="400000"/>
          </a:ln>
        </p:spPr>
      </p:pic>
      <p:pic>
        <p:nvPicPr>
          <p:cNvPr id="172" name="image5.png" descr="bible 3.png"/>
          <p:cNvPicPr>
            <a:picLocks noChangeAspect="1"/>
          </p:cNvPicPr>
          <p:nvPr/>
        </p:nvPicPr>
        <p:blipFill>
          <a:blip r:embed="rId3"/>
          <a:srcRect r="17641" b="45647"/>
          <a:stretch>
            <a:fillRect/>
          </a:stretch>
        </p:blipFill>
        <p:spPr>
          <a:xfrm>
            <a:off x="7241403" y="6204698"/>
            <a:ext cx="1915297" cy="656832"/>
          </a:xfrm>
          <a:prstGeom prst="rect">
            <a:avLst/>
          </a:prstGeom>
          <a:ln w="12700">
            <a:miter lim="400000"/>
          </a:ln>
        </p:spPr>
      </p:pic>
      <p:sp>
        <p:nvSpPr>
          <p:cNvPr id="173" name="Shape 173"/>
          <p:cNvSpPr>
            <a:spLocks noGrp="1"/>
          </p:cNvSpPr>
          <p:nvPr>
            <p:ph type="title"/>
          </p:nvPr>
        </p:nvSpPr>
        <p:spPr>
          <a:xfrm>
            <a:off x="1983035" y="2848706"/>
            <a:ext cx="5480348" cy="1160588"/>
          </a:xfrm>
          <a:prstGeom prst="rect">
            <a:avLst/>
          </a:prstGeom>
        </p:spPr>
        <p:txBody>
          <a:bodyPr lIns="45719" tIns="45719" rIns="45719" bIns="45719" anchor="t"/>
          <a:lstStyle>
            <a:lvl1pPr algn="l" defTabSz="914400">
              <a:defRPr sz="5000" b="1">
                <a:solidFill>
                  <a:srgbClr val="8C0202"/>
                </a:solidFill>
                <a:effectLst>
                  <a:outerShdw blurRad="38100" dist="38100" dir="2700000" rotWithShape="0">
                    <a:srgbClr val="000000">
                      <a:alpha val="43137"/>
                    </a:srgbClr>
                  </a:outerShdw>
                </a:effectLst>
                <a:latin typeface="Candara"/>
                <a:ea typeface="Candara"/>
                <a:cs typeface="Candara"/>
                <a:sym typeface="Candara"/>
              </a:defRPr>
            </a:lvl1pPr>
          </a:lstStyle>
          <a:p>
            <a:r>
              <a:t>II. Preach clearly</a:t>
            </a:r>
          </a:p>
        </p:txBody>
      </p:sp>
    </p:spTree>
  </p:cSld>
  <p:clrMapOvr>
    <a:masterClrMapping/>
  </p:clrMapOvr>
  <p:transition spd="slow"/>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204</TotalTime>
  <Words>2128</Words>
  <Application>Microsoft Macintosh PowerPoint</Application>
  <PresentationFormat>On-screen Show (4:3)</PresentationFormat>
  <Paragraphs>146</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Candara</vt:lpstr>
      <vt:lpstr>Helvetica Light</vt:lpstr>
      <vt:lpstr>Tema de Office</vt:lpstr>
      <vt:lpstr>PowerPoint Presentation</vt:lpstr>
      <vt:lpstr>PowerPoint Presentation</vt:lpstr>
      <vt:lpstr>I. Have a deep respect for the pulpit</vt:lpstr>
      <vt:lpstr>The pulpit should not be used:</vt:lpstr>
      <vt:lpstr>PowerPoint Presentation</vt:lpstr>
      <vt:lpstr>PowerPoint Presentation</vt:lpstr>
      <vt:lpstr>PowerPoint Presentation</vt:lpstr>
      <vt:lpstr>PowerPoint Presentation</vt:lpstr>
      <vt:lpstr>II. Preach clearly</vt:lpstr>
      <vt:lpstr>PowerPoint Presentation</vt:lpstr>
      <vt:lpstr>PowerPoint Presentation</vt:lpstr>
      <vt:lpstr>PowerPoint Presentation</vt:lpstr>
      <vt:lpstr>PowerPoint Presentation</vt:lpstr>
      <vt:lpstr>PowerPoint Presentation</vt:lpstr>
      <vt:lpstr>III. Be conscious of the tone of your voice</vt:lpstr>
      <vt:lpstr>PowerPoint Presentation</vt:lpstr>
      <vt:lpstr>PowerPoint Presentation</vt:lpstr>
      <vt:lpstr>PowerPoint Presentation</vt:lpstr>
      <vt:lpstr>PowerPoint Presentation</vt:lpstr>
      <vt:lpstr>PowerPoint Presentation</vt:lpstr>
      <vt:lpstr>IV. Avoid being monotonous or repetitive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Rightly divide your subject matter</vt:lpstr>
      <vt:lpstr>PowerPoint Presentation</vt:lpstr>
      <vt:lpstr>PowerPoint Presentation</vt:lpstr>
      <vt:lpstr>PowerPoint Presentation</vt:lpstr>
      <vt:lpstr>VI. Do not compare yourselves to other preachers</vt:lpstr>
      <vt:lpstr>PowerPoint Presentation</vt:lpstr>
      <vt:lpstr>PowerPoint Presentation</vt:lpstr>
      <vt:lpstr>PowerPoint Presentation</vt:lpstr>
      <vt:lpstr>VII. Take an inventory of your listeners</vt:lpstr>
      <vt:lpstr>PowerPoint Presentation</vt:lpstr>
      <vt:lpstr>PowerPoint Presentation</vt:lpstr>
      <vt:lpstr>PowerPoint Presentation</vt:lpstr>
      <vt:lpstr>VIII. Keep visual communication</vt:lpstr>
      <vt:lpstr>PowerPoint Presentation</vt:lpstr>
      <vt:lpstr>PowerPoint Presentation</vt:lpstr>
      <vt:lpstr>Looking at your audience will allow you to:</vt:lpstr>
      <vt:lpstr>PowerPoint Presentation</vt:lpstr>
      <vt:lpstr>IX. Your delivery should include appropriate gestures and emotions</vt:lpstr>
      <vt:lpstr>PowerPoint Presentation</vt:lpstr>
      <vt:lpstr>PowerPoint Presentation</vt:lpstr>
      <vt:lpstr>Some of the basic gestures</vt:lpstr>
      <vt:lpstr>PowerPoint Presentation</vt:lpstr>
      <vt:lpstr>PowerPoint Presentation</vt:lpstr>
      <vt:lpstr>X. Improve your pronunciation</vt:lpstr>
      <vt:lpstr>a. Relax your jaw</vt:lpstr>
      <vt:lpstr>b. Develop flexibility in your lips</vt:lpstr>
      <vt:lpstr>c. Develop nasal resonance</vt:lpstr>
      <vt:lpstr>d. Take control of your breathing</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Samuel Ouadjo</cp:lastModifiedBy>
  <cp:revision>5</cp:revision>
  <dcterms:modified xsi:type="dcterms:W3CDTF">2021-07-04T05:58:08Z</dcterms:modified>
</cp:coreProperties>
</file>