
<file path=[Content_Types].xml><?xml version="1.0" encoding="utf-8"?>
<Types xmlns="http://schemas.openxmlformats.org/package/2006/content-types">
  <Default Extension="jpeg" ContentType="image/jpeg"/>
  <Default Extension="jpg" ContentType="image/jpeg"/>
  <Default Extension="jpg&amp;updated=201905311543&amp;maxw=900&amp;maxh=900&amp;noborder&amp;q=80"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25"/>
  </p:notesMasterIdLst>
  <p:sldIdLst>
    <p:sldId id="299" r:id="rId2"/>
    <p:sldId id="259" r:id="rId3"/>
    <p:sldId id="260" r:id="rId4"/>
    <p:sldId id="261" r:id="rId5"/>
    <p:sldId id="262" r:id="rId6"/>
    <p:sldId id="257" r:id="rId7"/>
    <p:sldId id="258" r:id="rId8"/>
    <p:sldId id="281" r:id="rId9"/>
    <p:sldId id="282" r:id="rId10"/>
    <p:sldId id="283" r:id="rId11"/>
    <p:sldId id="277" r:id="rId12"/>
    <p:sldId id="296" r:id="rId13"/>
    <p:sldId id="288" r:id="rId14"/>
    <p:sldId id="290" r:id="rId15"/>
    <p:sldId id="291" r:id="rId16"/>
    <p:sldId id="297" r:id="rId17"/>
    <p:sldId id="292" r:id="rId18"/>
    <p:sldId id="293" r:id="rId19"/>
    <p:sldId id="298" r:id="rId20"/>
    <p:sldId id="289" r:id="rId21"/>
    <p:sldId id="284" r:id="rId22"/>
    <p:sldId id="295" r:id="rId23"/>
    <p:sldId id="30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p:restoredTop sz="94599"/>
  </p:normalViewPr>
  <p:slideViewPr>
    <p:cSldViewPr snapToGrid="0" snapToObjects="1">
      <p:cViewPr varScale="1">
        <p:scale>
          <a:sx n="101" d="100"/>
          <a:sy n="101" d="100"/>
        </p:scale>
        <p:origin x="10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F0787-3B4B-5843-B2FD-33697075BA3F}"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37B60-E63B-CE4E-8882-A56E4DA8FF23}" type="slidenum">
              <a:rPr lang="en-GB" smtClean="0"/>
              <a:t>‹#›</a:t>
            </a:fld>
            <a:endParaRPr lang="en-GB"/>
          </a:p>
        </p:txBody>
      </p:sp>
    </p:spTree>
    <p:extLst>
      <p:ext uri="{BB962C8B-B14F-4D97-AF65-F5344CB8AC3E}">
        <p14:creationId xmlns:p14="http://schemas.microsoft.com/office/powerpoint/2010/main" val="6041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637B60-E63B-CE4E-8882-A56E4DA8FF23}" type="slidenum">
              <a:rPr lang="en-GB" smtClean="0"/>
              <a:t>15</a:t>
            </a:fld>
            <a:endParaRPr lang="en-GB"/>
          </a:p>
        </p:txBody>
      </p:sp>
    </p:spTree>
    <p:extLst>
      <p:ext uri="{BB962C8B-B14F-4D97-AF65-F5344CB8AC3E}">
        <p14:creationId xmlns:p14="http://schemas.microsoft.com/office/powerpoint/2010/main" val="246321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637B60-E63B-CE4E-8882-A56E4DA8FF23}" type="slidenum">
              <a:rPr lang="en-GB" smtClean="0"/>
              <a:t>18</a:t>
            </a:fld>
            <a:endParaRPr lang="en-GB"/>
          </a:p>
        </p:txBody>
      </p:sp>
    </p:spTree>
    <p:extLst>
      <p:ext uri="{BB962C8B-B14F-4D97-AF65-F5344CB8AC3E}">
        <p14:creationId xmlns:p14="http://schemas.microsoft.com/office/powerpoint/2010/main" val="111782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E637B60-E63B-CE4E-8882-A56E4DA8FF23}" type="slidenum">
              <a:rPr lang="en-GB" smtClean="0"/>
              <a:t>22</a:t>
            </a:fld>
            <a:endParaRPr lang="en-GB"/>
          </a:p>
        </p:txBody>
      </p:sp>
    </p:spTree>
    <p:extLst>
      <p:ext uri="{BB962C8B-B14F-4D97-AF65-F5344CB8AC3E}">
        <p14:creationId xmlns:p14="http://schemas.microsoft.com/office/powerpoint/2010/main" val="146170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647F38-B617-4D2F-AE0A-013F0C4D2C57}" type="datetimeFigureOut">
              <a:rPr lang="en-US" smtClean="0"/>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BFA754-D5C3-4E66-96A6-867B257F58DC}" type="datetimeFigureOut">
              <a:rPr lang="en-US" smtClean="0"/>
              <a:t>8/21/24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82633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iblegateway.com/passage/?search=Deuteronomy%2032&amp;version=NKJ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amp;updated=201905311543&amp;maxw=900&amp;maxh=900&amp;noborder&amp;q=80"/><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m.egwwritings.org/en/book/84.1266"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children posing for a photo&#10;&#10;Description automatically generated">
            <a:extLst>
              <a:ext uri="{FF2B5EF4-FFF2-40B4-BE49-F238E27FC236}">
                <a16:creationId xmlns:a16="http://schemas.microsoft.com/office/drawing/2014/main" id="{66D325D7-702A-73C9-5713-DFB9D9589ABA}"/>
              </a:ext>
            </a:extLst>
          </p:cNvPr>
          <p:cNvPicPr>
            <a:picLocks noChangeAspect="1"/>
          </p:cNvPicPr>
          <p:nvPr/>
        </p:nvPicPr>
        <p:blipFill>
          <a:blip r:embed="rId2"/>
          <a:srcRect t="19"/>
          <a:stretch/>
        </p:blipFill>
        <p:spPr>
          <a:xfrm>
            <a:off x="20" y="-24118"/>
            <a:ext cx="12191980" cy="6856718"/>
          </a:xfrm>
          <a:prstGeom prst="rect">
            <a:avLst/>
          </a:prstGeom>
        </p:spPr>
      </p:pic>
      <p:sp>
        <p:nvSpPr>
          <p:cNvPr id="2" name="TextBox 1">
            <a:extLst>
              <a:ext uri="{FF2B5EF4-FFF2-40B4-BE49-F238E27FC236}">
                <a16:creationId xmlns:a16="http://schemas.microsoft.com/office/drawing/2014/main" id="{E6873CD4-42A4-F890-DBF8-3949D9D76ADC}"/>
              </a:ext>
            </a:extLst>
          </p:cNvPr>
          <p:cNvSpPr txBox="1"/>
          <p:nvPr/>
        </p:nvSpPr>
        <p:spPr>
          <a:xfrm>
            <a:off x="12433300" y="1168400"/>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14323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descr="mage result for eagle fly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71BE45-6663-3575-107C-34D81D7FA4D0}"/>
              </a:ext>
            </a:extLst>
          </p:cNvPr>
          <p:cNvSpPr txBox="1"/>
          <p:nvPr/>
        </p:nvSpPr>
        <p:spPr>
          <a:xfrm>
            <a:off x="5829816" y="5756856"/>
            <a:ext cx="6362164" cy="923330"/>
          </a:xfrm>
          <a:prstGeom prst="rect">
            <a:avLst/>
          </a:prstGeom>
          <a:noFill/>
        </p:spPr>
        <p:txBody>
          <a:bodyPr wrap="square" rtlCol="0">
            <a:spAutoFit/>
          </a:bodyPr>
          <a:lstStyle/>
          <a:p>
            <a:r>
              <a:rPr lang="en-GB" sz="5400" b="1" dirty="0">
                <a:solidFill>
                  <a:schemeClr val="bg1"/>
                </a:solidFill>
                <a:effectLst>
                  <a:glow rad="101600">
                    <a:schemeClr val="tx1">
                      <a:alpha val="60000"/>
                    </a:schemeClr>
                  </a:glow>
                </a:effectLst>
              </a:rPr>
              <a:t>THE KING OF THE AIR</a:t>
            </a:r>
          </a:p>
        </p:txBody>
      </p:sp>
      <p:sp>
        <p:nvSpPr>
          <p:cNvPr id="3" name="TextBox 2">
            <a:extLst>
              <a:ext uri="{FF2B5EF4-FFF2-40B4-BE49-F238E27FC236}">
                <a16:creationId xmlns:a16="http://schemas.microsoft.com/office/drawing/2014/main" id="{47DEA86D-5AF5-2492-9CE0-338048B5D0E2}"/>
              </a:ext>
            </a:extLst>
          </p:cNvPr>
          <p:cNvSpPr txBox="1"/>
          <p:nvPr/>
        </p:nvSpPr>
        <p:spPr>
          <a:xfrm>
            <a:off x="4698336" y="2378770"/>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EAGLE</a:t>
            </a:r>
          </a:p>
        </p:txBody>
      </p:sp>
    </p:spTree>
    <p:extLst>
      <p:ext uri="{BB962C8B-B14F-4D97-AF65-F5344CB8AC3E}">
        <p14:creationId xmlns:p14="http://schemas.microsoft.com/office/powerpoint/2010/main" val="388402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og, mammal, outdoor, big cat&#10;&#10;Description automatically generated">
            <a:extLst>
              <a:ext uri="{FF2B5EF4-FFF2-40B4-BE49-F238E27FC236}">
                <a16:creationId xmlns:a16="http://schemas.microsoft.com/office/drawing/2014/main" id="{D4E24836-DC77-ACA8-D4BC-DA919E885112}"/>
              </a:ext>
            </a:extLst>
          </p:cNvPr>
          <p:cNvPicPr>
            <a:picLocks noChangeAspect="1"/>
          </p:cNvPicPr>
          <p:nvPr/>
        </p:nvPicPr>
        <p:blipFill>
          <a:blip r:embed="rId2"/>
          <a:stretch>
            <a:fillRect/>
          </a:stretch>
        </p:blipFill>
        <p:spPr>
          <a:xfrm>
            <a:off x="0" y="388972"/>
            <a:ext cx="7772400" cy="6469028"/>
          </a:xfrm>
          <a:prstGeom prst="rect">
            <a:avLst/>
          </a:prstGeom>
        </p:spPr>
      </p:pic>
      <p:sp>
        <p:nvSpPr>
          <p:cNvPr id="10" name="TextBox 9">
            <a:extLst>
              <a:ext uri="{FF2B5EF4-FFF2-40B4-BE49-F238E27FC236}">
                <a16:creationId xmlns:a16="http://schemas.microsoft.com/office/drawing/2014/main" id="{FFE71CAF-3609-9DCA-18DF-1BDD2A597380}"/>
              </a:ext>
            </a:extLst>
          </p:cNvPr>
          <p:cNvSpPr txBox="1"/>
          <p:nvPr/>
        </p:nvSpPr>
        <p:spPr>
          <a:xfrm>
            <a:off x="5829836" y="4734342"/>
            <a:ext cx="6362164"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glow rad="101600">
                    <a:prstClr val="black">
                      <a:alpha val="60000"/>
                    </a:prstClr>
                  </a:glow>
                </a:effectLst>
                <a:uLnTx/>
                <a:uFillTx/>
                <a:latin typeface="Calibri" panose="020F0502020204030204"/>
                <a:ea typeface="+mn-ea"/>
                <a:cs typeface="+mn-cs"/>
              </a:rPr>
              <a:t>THE KING OF THE JUNGLE</a:t>
            </a:r>
          </a:p>
        </p:txBody>
      </p:sp>
      <p:sp>
        <p:nvSpPr>
          <p:cNvPr id="2" name="TextBox 1">
            <a:extLst>
              <a:ext uri="{FF2B5EF4-FFF2-40B4-BE49-F238E27FC236}">
                <a16:creationId xmlns:a16="http://schemas.microsoft.com/office/drawing/2014/main" id="{9F5F4A31-6464-C0FE-79F7-586718F0DEFE}"/>
              </a:ext>
            </a:extLst>
          </p:cNvPr>
          <p:cNvSpPr txBox="1"/>
          <p:nvPr/>
        </p:nvSpPr>
        <p:spPr>
          <a:xfrm>
            <a:off x="-479541" y="4251"/>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LION</a:t>
            </a:r>
          </a:p>
        </p:txBody>
      </p:sp>
    </p:spTree>
    <p:extLst>
      <p:ext uri="{BB962C8B-B14F-4D97-AF65-F5344CB8AC3E}">
        <p14:creationId xmlns:p14="http://schemas.microsoft.com/office/powerpoint/2010/main" val="187135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ald eagle flying in the sky&#10;&#10;Description automatically generated">
            <a:extLst>
              <a:ext uri="{FF2B5EF4-FFF2-40B4-BE49-F238E27FC236}">
                <a16:creationId xmlns:a16="http://schemas.microsoft.com/office/drawing/2014/main" id="{84B642B8-54DE-A748-5800-9AB382CB316F}"/>
              </a:ext>
            </a:extLst>
          </p:cNvPr>
          <p:cNvPicPr>
            <a:picLocks noChangeAspect="1"/>
          </p:cNvPicPr>
          <p:nvPr/>
        </p:nvPicPr>
        <p:blipFill>
          <a:blip r:embed="rId2"/>
          <a:stretch>
            <a:fillRect/>
          </a:stretch>
        </p:blipFill>
        <p:spPr>
          <a:xfrm>
            <a:off x="5440467" y="1687238"/>
            <a:ext cx="6648501" cy="3739782"/>
          </a:xfrm>
          <a:prstGeom prst="rect">
            <a:avLst/>
          </a:prstGeom>
        </p:spPr>
      </p:pic>
      <p:sp>
        <p:nvSpPr>
          <p:cNvPr id="7" name="TextBox 6">
            <a:extLst>
              <a:ext uri="{FF2B5EF4-FFF2-40B4-BE49-F238E27FC236}">
                <a16:creationId xmlns:a16="http://schemas.microsoft.com/office/drawing/2014/main" id="{8FA6F080-3197-55E5-4A1E-0A88A9EBF090}"/>
              </a:ext>
            </a:extLst>
          </p:cNvPr>
          <p:cNvSpPr txBox="1"/>
          <p:nvPr/>
        </p:nvSpPr>
        <p:spPr>
          <a:xfrm>
            <a:off x="164436" y="5655370"/>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KING OF THE JUNGLE</a:t>
            </a:r>
          </a:p>
        </p:txBody>
      </p:sp>
      <p:pic>
        <p:nvPicPr>
          <p:cNvPr id="8" name="Picture 7" descr="A picture containing dog, mammal, outdoor, big cat&#10;&#10;Description automatically generated">
            <a:extLst>
              <a:ext uri="{FF2B5EF4-FFF2-40B4-BE49-F238E27FC236}">
                <a16:creationId xmlns:a16="http://schemas.microsoft.com/office/drawing/2014/main" id="{F0A014E6-089B-DA03-780B-CB2DDCEAA65A}"/>
              </a:ext>
            </a:extLst>
          </p:cNvPr>
          <p:cNvPicPr>
            <a:picLocks noChangeAspect="1"/>
          </p:cNvPicPr>
          <p:nvPr/>
        </p:nvPicPr>
        <p:blipFill>
          <a:blip r:embed="rId3"/>
          <a:stretch>
            <a:fillRect/>
          </a:stretch>
        </p:blipFill>
        <p:spPr>
          <a:xfrm>
            <a:off x="291738" y="1569587"/>
            <a:ext cx="4924697" cy="4098863"/>
          </a:xfrm>
          <a:prstGeom prst="rect">
            <a:avLst/>
          </a:prstGeom>
        </p:spPr>
      </p:pic>
      <p:sp>
        <p:nvSpPr>
          <p:cNvPr id="9" name="TextBox 8">
            <a:extLst>
              <a:ext uri="{FF2B5EF4-FFF2-40B4-BE49-F238E27FC236}">
                <a16:creationId xmlns:a16="http://schemas.microsoft.com/office/drawing/2014/main" id="{41CFA942-B57F-467B-2401-5BC57960B5BF}"/>
              </a:ext>
            </a:extLst>
          </p:cNvPr>
          <p:cNvSpPr txBox="1"/>
          <p:nvPr/>
        </p:nvSpPr>
        <p:spPr>
          <a:xfrm>
            <a:off x="6975567" y="5042299"/>
            <a:ext cx="4129846" cy="769441"/>
          </a:xfrm>
          <a:prstGeom prst="rect">
            <a:avLst/>
          </a:prstGeom>
          <a:noFill/>
        </p:spPr>
        <p:txBody>
          <a:bodyPr wrap="square" rtlCol="0">
            <a:spAutoFit/>
          </a:bodyPr>
          <a:lstStyle/>
          <a:p>
            <a:r>
              <a:rPr lang="en-GB" sz="4400" b="1" dirty="0">
                <a:solidFill>
                  <a:schemeClr val="bg1"/>
                </a:solidFill>
                <a:effectLst>
                  <a:glow rad="101600">
                    <a:schemeClr val="tx1">
                      <a:alpha val="60000"/>
                    </a:schemeClr>
                  </a:glow>
                </a:effectLst>
              </a:rPr>
              <a:t>KING OF THE AIR</a:t>
            </a:r>
          </a:p>
        </p:txBody>
      </p:sp>
      <p:sp>
        <p:nvSpPr>
          <p:cNvPr id="11" name="TextBox 10">
            <a:extLst>
              <a:ext uri="{FF2B5EF4-FFF2-40B4-BE49-F238E27FC236}">
                <a16:creationId xmlns:a16="http://schemas.microsoft.com/office/drawing/2014/main" id="{C619119F-EDA4-CA59-36ED-4987BBB65ECF}"/>
              </a:ext>
            </a:extLst>
          </p:cNvPr>
          <p:cNvSpPr txBox="1"/>
          <p:nvPr/>
        </p:nvSpPr>
        <p:spPr>
          <a:xfrm>
            <a:off x="1627512" y="72362"/>
            <a:ext cx="8936979" cy="1938992"/>
          </a:xfrm>
          <a:prstGeom prst="rect">
            <a:avLst/>
          </a:prstGeom>
          <a:noFill/>
        </p:spPr>
        <p:txBody>
          <a:bodyPr wrap="square" rtlCol="0">
            <a:spAutoFit/>
          </a:bodyPr>
          <a:lstStyle/>
          <a:p>
            <a:pPr algn="ctr"/>
            <a:r>
              <a:rPr lang="en-GB" sz="6000" b="1" dirty="0">
                <a:solidFill>
                  <a:srgbClr val="7030A0"/>
                </a:solidFill>
              </a:rPr>
              <a:t>WHICH OF THE TWO</a:t>
            </a:r>
          </a:p>
          <a:p>
            <a:pPr algn="ctr"/>
            <a:r>
              <a:rPr lang="en-GB" sz="6000" b="1" dirty="0">
                <a:solidFill>
                  <a:srgbClr val="7030A0"/>
                </a:solidFill>
              </a:rPr>
              <a:t>MOST POWERFUL ?</a:t>
            </a:r>
          </a:p>
        </p:txBody>
      </p:sp>
      <p:sp>
        <p:nvSpPr>
          <p:cNvPr id="2" name="TextBox 1">
            <a:extLst>
              <a:ext uri="{FF2B5EF4-FFF2-40B4-BE49-F238E27FC236}">
                <a16:creationId xmlns:a16="http://schemas.microsoft.com/office/drawing/2014/main" id="{1AC2985A-353F-B950-3B7C-7214EC2C39A2}"/>
              </a:ext>
            </a:extLst>
          </p:cNvPr>
          <p:cNvSpPr txBox="1"/>
          <p:nvPr/>
        </p:nvSpPr>
        <p:spPr>
          <a:xfrm>
            <a:off x="-962141" y="1235373"/>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LION</a:t>
            </a:r>
          </a:p>
        </p:txBody>
      </p:sp>
      <p:sp>
        <p:nvSpPr>
          <p:cNvPr id="3" name="TextBox 2">
            <a:extLst>
              <a:ext uri="{FF2B5EF4-FFF2-40B4-BE49-F238E27FC236}">
                <a16:creationId xmlns:a16="http://schemas.microsoft.com/office/drawing/2014/main" id="{6BCD3E08-85B8-DD38-1BB9-801718252BDB}"/>
              </a:ext>
            </a:extLst>
          </p:cNvPr>
          <p:cNvSpPr txBox="1"/>
          <p:nvPr/>
        </p:nvSpPr>
        <p:spPr>
          <a:xfrm>
            <a:off x="5623224" y="2565025"/>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EAGLE</a:t>
            </a:r>
          </a:p>
        </p:txBody>
      </p:sp>
    </p:spTree>
    <p:extLst>
      <p:ext uri="{BB962C8B-B14F-4D97-AF65-F5344CB8AC3E}">
        <p14:creationId xmlns:p14="http://schemas.microsoft.com/office/powerpoint/2010/main" val="421361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4C41-5587-A5A5-6A07-3244CD056383}"/>
              </a:ext>
            </a:extLst>
          </p:cNvPr>
          <p:cNvSpPr>
            <a:spLocks noGrp="1"/>
          </p:cNvSpPr>
          <p:nvPr>
            <p:ph type="title"/>
          </p:nvPr>
        </p:nvSpPr>
        <p:spPr/>
        <p:txBody>
          <a:bodyPr>
            <a:normAutofit/>
          </a:bodyPr>
          <a:lstStyle/>
          <a:p>
            <a:pPr algn="r"/>
            <a:r>
              <a:rPr lang="en-GB" b="0" dirty="0">
                <a:solidFill>
                  <a:schemeClr val="bg1"/>
                </a:solidFill>
                <a:effectLst/>
                <a:latin typeface="system-ui"/>
              </a:rPr>
              <a:t>Deuteronomy 32:11-12 (NKJV))</a:t>
            </a:r>
            <a:endParaRPr lang="en-GB" dirty="0"/>
          </a:p>
        </p:txBody>
      </p:sp>
      <p:sp>
        <p:nvSpPr>
          <p:cNvPr id="7" name="TextBox 6">
            <a:extLst>
              <a:ext uri="{FF2B5EF4-FFF2-40B4-BE49-F238E27FC236}">
                <a16:creationId xmlns:a16="http://schemas.microsoft.com/office/drawing/2014/main" id="{924C6DB2-FDC0-F600-24E5-80FCCB00BA3C}"/>
              </a:ext>
            </a:extLst>
          </p:cNvPr>
          <p:cNvSpPr txBox="1"/>
          <p:nvPr/>
        </p:nvSpPr>
        <p:spPr>
          <a:xfrm>
            <a:off x="721218" y="2001058"/>
            <a:ext cx="10728100" cy="5016758"/>
          </a:xfrm>
          <a:prstGeom prst="rect">
            <a:avLst/>
          </a:prstGeom>
          <a:noFill/>
        </p:spPr>
        <p:txBody>
          <a:bodyPr wrap="square">
            <a:spAutoFit/>
          </a:bodyPr>
          <a:lstStyle/>
          <a:p>
            <a:pPr algn="l"/>
            <a:r>
              <a:rPr lang="en-GB" sz="4000" b="1" i="0" baseline="30000" dirty="0">
                <a:solidFill>
                  <a:schemeClr val="bg1"/>
                </a:solidFill>
                <a:effectLst/>
                <a:latin typeface="system-ui"/>
              </a:rPr>
              <a:t>11 </a:t>
            </a:r>
            <a:r>
              <a:rPr lang="en-GB" sz="4000" b="1" i="0" dirty="0">
                <a:solidFill>
                  <a:srgbClr val="FFFF00"/>
                </a:solidFill>
                <a:effectLst/>
                <a:latin typeface="system-ui"/>
              </a:rPr>
              <a:t>As an eagle </a:t>
            </a:r>
            <a:r>
              <a:rPr lang="en-GB" sz="4000" b="0" i="0" dirty="0">
                <a:solidFill>
                  <a:schemeClr val="bg1"/>
                </a:solidFill>
                <a:effectLst/>
                <a:latin typeface="system-ui"/>
              </a:rPr>
              <a:t>stirs up its nest, Hovers over its young, Spreading out its wings, taking them up, Carrying them on its wings,</a:t>
            </a:r>
            <a:br>
              <a:rPr lang="en-GB" sz="4000" b="0" i="0" dirty="0">
                <a:solidFill>
                  <a:schemeClr val="bg1"/>
                </a:solidFill>
                <a:effectLst/>
                <a:latin typeface="system-ui"/>
              </a:rPr>
            </a:br>
            <a:endParaRPr lang="en-GB" sz="4000" b="0" i="0" dirty="0">
              <a:solidFill>
                <a:schemeClr val="bg1"/>
              </a:solidFill>
              <a:effectLst/>
              <a:latin typeface="system-ui"/>
            </a:endParaRPr>
          </a:p>
          <a:p>
            <a:pPr algn="l"/>
            <a:r>
              <a:rPr lang="en-GB" sz="4000" b="1" i="0" baseline="30000" dirty="0">
                <a:solidFill>
                  <a:schemeClr val="bg1"/>
                </a:solidFill>
                <a:effectLst/>
                <a:latin typeface="system-ui"/>
              </a:rPr>
              <a:t>12 </a:t>
            </a:r>
            <a:r>
              <a:rPr lang="en-GB" sz="4000" b="1" i="1" dirty="0">
                <a:solidFill>
                  <a:srgbClr val="05F54F"/>
                </a:solidFill>
                <a:effectLst/>
                <a:latin typeface="system-ui"/>
              </a:rPr>
              <a:t>So</a:t>
            </a:r>
            <a:r>
              <a:rPr lang="en-GB" sz="4000" b="1" i="0" dirty="0">
                <a:solidFill>
                  <a:srgbClr val="05F54F"/>
                </a:solidFill>
                <a:effectLst/>
                <a:latin typeface="system-ui"/>
              </a:rPr>
              <a:t> the </a:t>
            </a:r>
            <a:r>
              <a:rPr lang="en-GB" sz="4000" b="1" i="0" cap="small" dirty="0">
                <a:solidFill>
                  <a:srgbClr val="05F54F"/>
                </a:solidFill>
                <a:effectLst/>
                <a:latin typeface="system-ui"/>
              </a:rPr>
              <a:t>Lord</a:t>
            </a:r>
            <a:r>
              <a:rPr lang="en-GB" sz="4000" b="1" i="0" dirty="0">
                <a:solidFill>
                  <a:srgbClr val="05F54F"/>
                </a:solidFill>
                <a:effectLst/>
                <a:latin typeface="system-ui"/>
              </a:rPr>
              <a:t> </a:t>
            </a:r>
            <a:r>
              <a:rPr lang="en-GB" sz="4000" b="0" i="0" dirty="0">
                <a:solidFill>
                  <a:schemeClr val="bg1"/>
                </a:solidFill>
                <a:effectLst/>
                <a:latin typeface="system-ui"/>
              </a:rPr>
              <a:t>alone led him, And </a:t>
            </a:r>
            <a:r>
              <a:rPr lang="en-GB" sz="4000" b="0" i="1" dirty="0">
                <a:solidFill>
                  <a:schemeClr val="bg1"/>
                </a:solidFill>
                <a:effectLst/>
                <a:latin typeface="system-ui"/>
              </a:rPr>
              <a:t>there was</a:t>
            </a:r>
            <a:r>
              <a:rPr lang="en-GB" sz="4000" b="0" i="0" dirty="0">
                <a:solidFill>
                  <a:schemeClr val="bg1"/>
                </a:solidFill>
                <a:effectLst/>
                <a:latin typeface="system-ui"/>
              </a:rPr>
              <a:t> no foreign god with him.</a:t>
            </a:r>
          </a:p>
          <a:p>
            <a:br>
              <a:rPr lang="en-GB" sz="4000" b="0" i="0" dirty="0">
                <a:solidFill>
                  <a:schemeClr val="bg1"/>
                </a:solidFill>
                <a:effectLst/>
                <a:latin typeface="system-ui"/>
                <a:hlinkClick r:id="rId2" tooltip="View Full Chapter">
                  <a:extLst>
                    <a:ext uri="{A12FA001-AC4F-418D-AE19-62706E023703}">
                      <ahyp:hlinkClr xmlns:ahyp="http://schemas.microsoft.com/office/drawing/2018/hyperlinkcolor" val="tx"/>
                    </a:ext>
                  </a:extLst>
                </a:hlinkClick>
              </a:rPr>
            </a:br>
            <a:endParaRPr lang="en-GB" sz="4000" dirty="0">
              <a:solidFill>
                <a:schemeClr val="bg1"/>
              </a:solidFill>
              <a:effectLst/>
            </a:endParaRPr>
          </a:p>
        </p:txBody>
      </p:sp>
      <p:pic>
        <p:nvPicPr>
          <p:cNvPr id="8" name="Picture 4" descr="http://theholysanctuary.org/site2/wp-content/uploads/2010/11/open-bible-small.png">
            <a:extLst>
              <a:ext uri="{FF2B5EF4-FFF2-40B4-BE49-F238E27FC236}">
                <a16:creationId xmlns:a16="http://schemas.microsoft.com/office/drawing/2014/main" id="{83F922DB-0108-BC6D-5E69-D3860DC74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77" y="0"/>
            <a:ext cx="249156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89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bird of prey, bird, outdoor&#10;&#10;Description automatically generated">
            <a:extLst>
              <a:ext uri="{FF2B5EF4-FFF2-40B4-BE49-F238E27FC236}">
                <a16:creationId xmlns:a16="http://schemas.microsoft.com/office/drawing/2014/main" id="{9339D046-5C8C-CEA1-7EB2-23428B63C04F}"/>
              </a:ext>
            </a:extLst>
          </p:cNvPr>
          <p:cNvPicPr>
            <a:picLocks noGrp="1" noChangeAspect="1"/>
          </p:cNvPicPr>
          <p:nvPr>
            <p:ph idx="1"/>
          </p:nvPr>
        </p:nvPicPr>
        <p:blipFill rotWithShape="1">
          <a:blip r:embed="rId2"/>
          <a:srcRect r="7982" b="-1"/>
          <a:stretch/>
        </p:blipFill>
        <p:spPr>
          <a:xfrm>
            <a:off x="20" y="1282"/>
            <a:ext cx="12191980" cy="6856718"/>
          </a:xfrm>
          <a:prstGeom prst="rect">
            <a:avLst/>
          </a:prstGeom>
        </p:spPr>
      </p:pic>
    </p:spTree>
    <p:extLst>
      <p:ext uri="{BB962C8B-B14F-4D97-AF65-F5344CB8AC3E}">
        <p14:creationId xmlns:p14="http://schemas.microsoft.com/office/powerpoint/2010/main" val="105755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0244" y="-216976"/>
            <a:ext cx="7294536" cy="5033229"/>
          </a:xfrm>
        </p:spPr>
      </p:pic>
      <p:sp>
        <p:nvSpPr>
          <p:cNvPr id="2" name="Title 1"/>
          <p:cNvSpPr>
            <a:spLocks noGrp="1"/>
          </p:cNvSpPr>
          <p:nvPr>
            <p:ph type="title"/>
          </p:nvPr>
        </p:nvSpPr>
        <p:spPr>
          <a:xfrm>
            <a:off x="123986" y="5023157"/>
            <a:ext cx="12068014" cy="1757353"/>
          </a:xfrm>
        </p:spPr>
        <p:txBody>
          <a:bodyPr>
            <a:noAutofit/>
          </a:bodyPr>
          <a:lstStyle/>
          <a:p>
            <a:pPr algn="ctr"/>
            <a:r>
              <a:rPr lang="en-US" sz="3200" b="1" baseline="30000" dirty="0">
                <a:solidFill>
                  <a:schemeClr val="bg1"/>
                </a:solidFill>
              </a:rPr>
              <a:t>11 </a:t>
            </a:r>
            <a:r>
              <a:rPr lang="en-US" sz="3200" dirty="0">
                <a:solidFill>
                  <a:schemeClr val="bg1"/>
                </a:solidFill>
              </a:rPr>
              <a:t>As an eagle </a:t>
            </a:r>
            <a:r>
              <a:rPr lang="en-US" sz="3200" b="1" dirty="0">
                <a:solidFill>
                  <a:srgbClr val="FFFF00"/>
                </a:solidFill>
              </a:rPr>
              <a:t>stirs</a:t>
            </a:r>
            <a:r>
              <a:rPr lang="en-US" sz="3200" dirty="0">
                <a:solidFill>
                  <a:schemeClr val="bg1"/>
                </a:solidFill>
              </a:rPr>
              <a:t> up its nest, </a:t>
            </a:r>
            <a:r>
              <a:rPr lang="en-US" sz="3200" b="1" dirty="0">
                <a:solidFill>
                  <a:srgbClr val="FFFF00"/>
                </a:solidFill>
              </a:rPr>
              <a:t>Hovers</a:t>
            </a:r>
            <a:r>
              <a:rPr lang="en-US" sz="3200" dirty="0">
                <a:solidFill>
                  <a:schemeClr val="bg1"/>
                </a:solidFill>
              </a:rPr>
              <a:t> over its young, </a:t>
            </a:r>
            <a:r>
              <a:rPr lang="en-US" sz="3200" b="1" dirty="0">
                <a:solidFill>
                  <a:srgbClr val="FFFF00"/>
                </a:solidFill>
              </a:rPr>
              <a:t>Spreading</a:t>
            </a:r>
            <a:r>
              <a:rPr lang="en-US" sz="3200" dirty="0">
                <a:solidFill>
                  <a:schemeClr val="bg1"/>
                </a:solidFill>
              </a:rPr>
              <a:t> out its wings, </a:t>
            </a:r>
            <a:r>
              <a:rPr lang="en-US" sz="3200" dirty="0">
                <a:solidFill>
                  <a:srgbClr val="FFFF00"/>
                </a:solidFill>
              </a:rPr>
              <a:t>taking</a:t>
            </a:r>
            <a:r>
              <a:rPr lang="en-US" sz="3200" dirty="0">
                <a:solidFill>
                  <a:schemeClr val="bg1"/>
                </a:solidFill>
              </a:rPr>
              <a:t> them up, </a:t>
            </a:r>
            <a:r>
              <a:rPr lang="en-US" sz="3200" b="1" dirty="0">
                <a:solidFill>
                  <a:srgbClr val="FFFF00"/>
                </a:solidFill>
              </a:rPr>
              <a:t>Carrying</a:t>
            </a:r>
            <a:r>
              <a:rPr lang="en-US" sz="3200" dirty="0">
                <a:solidFill>
                  <a:schemeClr val="bg1"/>
                </a:solidFill>
              </a:rPr>
              <a:t> them on its wings, </a:t>
            </a:r>
            <a:br>
              <a:rPr lang="en-US" sz="3200" dirty="0">
                <a:solidFill>
                  <a:schemeClr val="bg1"/>
                </a:solidFill>
              </a:rPr>
            </a:br>
            <a:r>
              <a:rPr lang="en-US" sz="3200" b="1" baseline="30000" dirty="0">
                <a:solidFill>
                  <a:schemeClr val="bg1"/>
                </a:solidFill>
              </a:rPr>
              <a:t>12 </a:t>
            </a:r>
            <a:r>
              <a:rPr lang="en-US" sz="3200" b="1" i="1" dirty="0">
                <a:solidFill>
                  <a:srgbClr val="FFFF00"/>
                </a:solidFill>
              </a:rPr>
              <a:t>So</a:t>
            </a:r>
            <a:r>
              <a:rPr lang="en-US" sz="3200" b="1" dirty="0">
                <a:solidFill>
                  <a:srgbClr val="FFFF00"/>
                </a:solidFill>
              </a:rPr>
              <a:t> the </a:t>
            </a:r>
            <a:r>
              <a:rPr lang="en-US" sz="3200" b="1" cap="small" dirty="0">
                <a:solidFill>
                  <a:srgbClr val="FFFF00"/>
                </a:solidFill>
              </a:rPr>
              <a:t>Lord</a:t>
            </a:r>
            <a:r>
              <a:rPr lang="en-US" sz="3200" b="1" dirty="0">
                <a:solidFill>
                  <a:srgbClr val="FFFF00"/>
                </a:solidFill>
              </a:rPr>
              <a:t> </a:t>
            </a:r>
            <a:r>
              <a:rPr lang="en-US" sz="3200" dirty="0">
                <a:solidFill>
                  <a:schemeClr val="bg1"/>
                </a:solidFill>
              </a:rPr>
              <a:t>alone led him, And </a:t>
            </a:r>
            <a:r>
              <a:rPr lang="en-US" sz="3200" i="1" dirty="0">
                <a:solidFill>
                  <a:schemeClr val="bg1"/>
                </a:solidFill>
              </a:rPr>
              <a:t>there was</a:t>
            </a:r>
            <a:r>
              <a:rPr lang="en-US" sz="3200" dirty="0">
                <a:solidFill>
                  <a:schemeClr val="bg1"/>
                </a:solidFill>
              </a:rPr>
              <a:t> </a:t>
            </a:r>
            <a:r>
              <a:rPr lang="en-US" sz="3200" dirty="0">
                <a:solidFill>
                  <a:srgbClr val="FF0000"/>
                </a:solidFill>
              </a:rPr>
              <a:t>no foreign god </a:t>
            </a:r>
            <a:r>
              <a:rPr lang="en-US" sz="3200" dirty="0">
                <a:solidFill>
                  <a:schemeClr val="bg1"/>
                </a:solidFill>
              </a:rPr>
              <a:t>with him.</a:t>
            </a:r>
            <a:br>
              <a:rPr lang="en-US" sz="3200" dirty="0">
                <a:solidFill>
                  <a:schemeClr val="bg1"/>
                </a:solidFill>
              </a:rPr>
            </a:br>
            <a:r>
              <a:rPr lang="en-US" sz="3200" dirty="0">
                <a:solidFill>
                  <a:schemeClr val="bg1"/>
                </a:solidFill>
              </a:rPr>
              <a:t>Deut. 32:11,12 (NKJV)</a:t>
            </a:r>
            <a:endParaRPr lang="en-GB" sz="3200" dirty="0">
              <a:solidFill>
                <a:schemeClr val="bg1"/>
              </a:solidFill>
            </a:endParaRPr>
          </a:p>
        </p:txBody>
      </p:sp>
    </p:spTree>
    <p:extLst>
      <p:ext uri="{BB962C8B-B14F-4D97-AF65-F5344CB8AC3E}">
        <p14:creationId xmlns:p14="http://schemas.microsoft.com/office/powerpoint/2010/main" val="125300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12E3C3E-0930-4FBB-ED47-910439F52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92F77E-826C-A912-A022-BF0B4C162822}"/>
              </a:ext>
            </a:extLst>
          </p:cNvPr>
          <p:cNvSpPr txBox="1"/>
          <p:nvPr/>
        </p:nvSpPr>
        <p:spPr>
          <a:xfrm>
            <a:off x="3506350" y="377691"/>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STIRRING</a:t>
            </a:r>
          </a:p>
        </p:txBody>
      </p:sp>
    </p:spTree>
    <p:extLst>
      <p:ext uri="{BB962C8B-B14F-4D97-AF65-F5344CB8AC3E}">
        <p14:creationId xmlns:p14="http://schemas.microsoft.com/office/powerpoint/2010/main" val="108912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tree, outdoor, bird&#10;&#10;Description automatically generated">
            <a:extLst>
              <a:ext uri="{FF2B5EF4-FFF2-40B4-BE49-F238E27FC236}">
                <a16:creationId xmlns:a16="http://schemas.microsoft.com/office/drawing/2014/main" id="{1B5FB5FC-7633-94C4-D341-EF9DC4C8438D}"/>
              </a:ext>
            </a:extLst>
          </p:cNvPr>
          <p:cNvPicPr>
            <a:picLocks noGrp="1" noChangeAspect="1"/>
          </p:cNvPicPr>
          <p:nvPr>
            <p:ph idx="1"/>
          </p:nvPr>
        </p:nvPicPr>
        <p:blipFill rotWithShape="1">
          <a:blip r:embed="rId2"/>
          <a:srcRect l="4441" r="398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B330968-4B0C-F3D7-CB49-934B131FE74B}"/>
              </a:ext>
            </a:extLst>
          </p:cNvPr>
          <p:cNvSpPr txBox="1"/>
          <p:nvPr/>
        </p:nvSpPr>
        <p:spPr>
          <a:xfrm>
            <a:off x="5254928" y="470457"/>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HOVERING</a:t>
            </a:r>
          </a:p>
        </p:txBody>
      </p:sp>
    </p:spTree>
    <p:extLst>
      <p:ext uri="{BB962C8B-B14F-4D97-AF65-F5344CB8AC3E}">
        <p14:creationId xmlns:p14="http://schemas.microsoft.com/office/powerpoint/2010/main" val="291220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inedrawing, conifer, plant, tree&#10;&#10;Description automatically generated">
            <a:extLst>
              <a:ext uri="{FF2B5EF4-FFF2-40B4-BE49-F238E27FC236}">
                <a16:creationId xmlns:a16="http://schemas.microsoft.com/office/drawing/2014/main" id="{52711C80-F2D2-2655-EC40-E0B529B5302B}"/>
              </a:ext>
            </a:extLst>
          </p:cNvPr>
          <p:cNvPicPr>
            <a:picLocks noGrp="1" noChangeAspect="1"/>
          </p:cNvPicPr>
          <p:nvPr>
            <p:ph idx="1"/>
          </p:nvPr>
        </p:nvPicPr>
        <p:blipFill rotWithShape="1">
          <a:blip r:embed="rId3"/>
          <a:srcRect r="5760"/>
          <a:stretch/>
        </p:blipFill>
        <p:spPr>
          <a:xfrm>
            <a:off x="20" y="0"/>
            <a:ext cx="12191980" cy="6856718"/>
          </a:xfrm>
          <a:prstGeom prst="rect">
            <a:avLst/>
          </a:prstGeom>
        </p:spPr>
      </p:pic>
      <p:sp>
        <p:nvSpPr>
          <p:cNvPr id="2" name="TextBox 1">
            <a:extLst>
              <a:ext uri="{FF2B5EF4-FFF2-40B4-BE49-F238E27FC236}">
                <a16:creationId xmlns:a16="http://schemas.microsoft.com/office/drawing/2014/main" id="{9C6ECB07-AB3E-7C03-B9AD-8B09A7AF3B2C}"/>
              </a:ext>
            </a:extLst>
          </p:cNvPr>
          <p:cNvSpPr txBox="1"/>
          <p:nvPr/>
        </p:nvSpPr>
        <p:spPr>
          <a:xfrm>
            <a:off x="3028563" y="2325762"/>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TAKING</a:t>
            </a:r>
          </a:p>
        </p:txBody>
      </p:sp>
    </p:spTree>
    <p:extLst>
      <p:ext uri="{BB962C8B-B14F-4D97-AF65-F5344CB8AC3E}">
        <p14:creationId xmlns:p14="http://schemas.microsoft.com/office/powerpoint/2010/main" val="36497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7771" b="17709"/>
          <a:stretch/>
        </p:blipFill>
        <p:spPr>
          <a:xfrm>
            <a:off x="0" y="0"/>
            <a:ext cx="12298363" cy="6858000"/>
          </a:xfrm>
        </p:spPr>
      </p:pic>
      <p:sp>
        <p:nvSpPr>
          <p:cNvPr id="2" name="TextBox 1">
            <a:extLst>
              <a:ext uri="{FF2B5EF4-FFF2-40B4-BE49-F238E27FC236}">
                <a16:creationId xmlns:a16="http://schemas.microsoft.com/office/drawing/2014/main" id="{EC774AC5-5F46-8E04-50E6-7712510B02BD}"/>
              </a:ext>
            </a:extLst>
          </p:cNvPr>
          <p:cNvSpPr txBox="1"/>
          <p:nvPr/>
        </p:nvSpPr>
        <p:spPr>
          <a:xfrm>
            <a:off x="4552562" y="1451117"/>
            <a:ext cx="5179300" cy="769441"/>
          </a:xfrm>
          <a:prstGeom prst="rect">
            <a:avLst/>
          </a:prstGeom>
          <a:noFill/>
        </p:spPr>
        <p:txBody>
          <a:bodyPr wrap="square" rtlCol="0">
            <a:spAutoFit/>
          </a:bodyPr>
          <a:lstStyle/>
          <a:p>
            <a:pPr algn="ctr"/>
            <a:r>
              <a:rPr lang="en-GB" sz="4400" b="1" dirty="0">
                <a:solidFill>
                  <a:schemeClr val="bg1"/>
                </a:solidFill>
                <a:effectLst>
                  <a:glow rad="101600">
                    <a:schemeClr val="tx1">
                      <a:alpha val="60000"/>
                    </a:schemeClr>
                  </a:glow>
                </a:effectLst>
              </a:rPr>
              <a:t>CARRYING</a:t>
            </a:r>
          </a:p>
        </p:txBody>
      </p:sp>
    </p:spTree>
    <p:extLst>
      <p:ext uri="{BB962C8B-B14F-4D97-AF65-F5344CB8AC3E}">
        <p14:creationId xmlns:p14="http://schemas.microsoft.com/office/powerpoint/2010/main" val="64977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6" y="0"/>
            <a:ext cx="12173964" cy="6858000"/>
          </a:xfrm>
        </p:spPr>
      </p:pic>
    </p:spTree>
    <p:extLst>
      <p:ext uri="{BB962C8B-B14F-4D97-AF65-F5344CB8AC3E}">
        <p14:creationId xmlns:p14="http://schemas.microsoft.com/office/powerpoint/2010/main" val="116937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7771" b="17709"/>
          <a:stretch/>
        </p:blipFill>
        <p:spPr>
          <a:xfrm>
            <a:off x="0" y="0"/>
            <a:ext cx="12298363" cy="6858000"/>
          </a:xfrm>
        </p:spPr>
      </p:pic>
      <p:sp>
        <p:nvSpPr>
          <p:cNvPr id="5" name="TextBox 4">
            <a:extLst>
              <a:ext uri="{FF2B5EF4-FFF2-40B4-BE49-F238E27FC236}">
                <a16:creationId xmlns:a16="http://schemas.microsoft.com/office/drawing/2014/main" id="{3EFEF722-6D76-D17B-46CD-40FD6D650C77}"/>
              </a:ext>
            </a:extLst>
          </p:cNvPr>
          <p:cNvSpPr txBox="1"/>
          <p:nvPr/>
        </p:nvSpPr>
        <p:spPr>
          <a:xfrm>
            <a:off x="4709786" y="121028"/>
            <a:ext cx="7345472" cy="2062103"/>
          </a:xfrm>
          <a:prstGeom prst="rect">
            <a:avLst/>
          </a:prstGeom>
          <a:noFill/>
          <a:ln>
            <a:solidFill>
              <a:schemeClr val="bg1">
                <a:lumMod val="85000"/>
              </a:schemeClr>
            </a:solidFill>
          </a:ln>
        </p:spPr>
        <p:txBody>
          <a:bodyPr wrap="square">
            <a:spAutoFit/>
          </a:bodyPr>
          <a:lstStyle/>
          <a:p>
            <a:pPr algn="l"/>
            <a:r>
              <a:rPr lang="en-GB" sz="3200" b="1" i="0" dirty="0">
                <a:solidFill>
                  <a:srgbClr val="00B050"/>
                </a:solidFill>
                <a:effectLst/>
                <a:latin typeface="system-ui"/>
              </a:rPr>
              <a:t>Exodus 19:4 </a:t>
            </a:r>
          </a:p>
          <a:p>
            <a:pPr algn="l"/>
            <a:r>
              <a:rPr lang="en-GB" sz="3200" b="1" i="0" dirty="0">
                <a:solidFill>
                  <a:srgbClr val="7030A0"/>
                </a:solidFill>
                <a:effectLst/>
                <a:latin typeface="system-ui"/>
              </a:rPr>
              <a:t>You have seen what I did to the Egyptians, and how I carried you on </a:t>
            </a:r>
            <a:r>
              <a:rPr lang="en-GB" sz="3200" b="1" i="0" dirty="0">
                <a:solidFill>
                  <a:srgbClr val="7030A0"/>
                </a:solidFill>
                <a:effectLst/>
                <a:highlight>
                  <a:srgbClr val="FFFF00"/>
                </a:highlight>
                <a:latin typeface="system-ui"/>
              </a:rPr>
              <a:t>eagles’ wings</a:t>
            </a:r>
            <a:r>
              <a:rPr lang="en-GB" sz="3200" b="1" i="0" dirty="0">
                <a:solidFill>
                  <a:srgbClr val="7030A0"/>
                </a:solidFill>
                <a:effectLst/>
                <a:latin typeface="system-ui"/>
              </a:rPr>
              <a:t>, and brought you to Myself.</a:t>
            </a:r>
          </a:p>
        </p:txBody>
      </p:sp>
    </p:spTree>
    <p:extLst>
      <p:ext uri="{BB962C8B-B14F-4D97-AF65-F5344CB8AC3E}">
        <p14:creationId xmlns:p14="http://schemas.microsoft.com/office/powerpoint/2010/main" val="30661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uple of birds flying in the sky&#10;&#10;Description automatically generated with medium confidence">
            <a:extLst>
              <a:ext uri="{FF2B5EF4-FFF2-40B4-BE49-F238E27FC236}">
                <a16:creationId xmlns:a16="http://schemas.microsoft.com/office/drawing/2014/main" id="{ED457292-A206-2111-2967-192087F971C7}"/>
              </a:ext>
            </a:extLst>
          </p:cNvPr>
          <p:cNvPicPr>
            <a:picLocks noGrp="1" noChangeAspect="1"/>
          </p:cNvPicPr>
          <p:nvPr>
            <p:ph idx="1"/>
          </p:nvPr>
        </p:nvPicPr>
        <p:blipFill rotWithShape="1">
          <a:blip r:embed="rId2"/>
          <a:srcRect l="4243" r="2850" b="-1"/>
          <a:stretch/>
        </p:blipFill>
        <p:spPr>
          <a:xfrm>
            <a:off x="20" y="-49518"/>
            <a:ext cx="12191980" cy="6856718"/>
          </a:xfrm>
          <a:prstGeom prst="rect">
            <a:avLst/>
          </a:prstGeom>
        </p:spPr>
      </p:pic>
      <p:sp>
        <p:nvSpPr>
          <p:cNvPr id="3" name="TextBox 2">
            <a:extLst>
              <a:ext uri="{FF2B5EF4-FFF2-40B4-BE49-F238E27FC236}">
                <a16:creationId xmlns:a16="http://schemas.microsoft.com/office/drawing/2014/main" id="{6AB9402D-BB09-7018-D601-A03D2532C2C1}"/>
              </a:ext>
            </a:extLst>
          </p:cNvPr>
          <p:cNvSpPr txBox="1"/>
          <p:nvPr/>
        </p:nvSpPr>
        <p:spPr>
          <a:xfrm>
            <a:off x="495300" y="-49518"/>
            <a:ext cx="11417300" cy="6699270"/>
          </a:xfrm>
          <a:prstGeom prst="rect">
            <a:avLst/>
          </a:prstGeom>
          <a:noFill/>
        </p:spPr>
        <p:txBody>
          <a:bodyPr wrap="square">
            <a:spAutoFit/>
          </a:bodyPr>
          <a:lstStyle/>
          <a:p>
            <a:pPr algn="l"/>
            <a:r>
              <a:rPr lang="en-GB" sz="4800" b="0" i="0" dirty="0">
                <a:solidFill>
                  <a:schemeClr val="bg1"/>
                </a:solidFill>
                <a:effectLst>
                  <a:glow rad="101600">
                    <a:schemeClr val="tx1">
                      <a:alpha val="60000"/>
                    </a:schemeClr>
                  </a:glow>
                </a:effectLst>
                <a:latin typeface="Lato" panose="020F0502020204030204" pitchFamily="34" charset="0"/>
              </a:rPr>
              <a:t>The path where God leads the way may lie through the desert or the sea, but it is a safe path.</a:t>
            </a:r>
          </a:p>
          <a:p>
            <a:pPr algn="l"/>
            <a:endParaRPr lang="en-GB" sz="4800" baseline="30000" dirty="0">
              <a:solidFill>
                <a:schemeClr val="bg1"/>
              </a:solidFill>
              <a:effectLst>
                <a:glow rad="101600">
                  <a:schemeClr val="tx1">
                    <a:alpha val="60000"/>
                  </a:schemeClr>
                </a:glow>
              </a:effectLst>
              <a:latin typeface="Lato" panose="020F0502020204030204" pitchFamily="34" charset="0"/>
            </a:endParaRPr>
          </a:p>
          <a:p>
            <a:pPr algn="r"/>
            <a:endParaRPr lang="en-GB" sz="4000" b="0" i="0" u="none" strike="noStrike" baseline="30000" dirty="0">
              <a:solidFill>
                <a:srgbClr val="FFC000"/>
              </a:solidFill>
              <a:effectLst/>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0" i="0" u="none" strike="noStrike" baseline="30000" dirty="0">
              <a:solidFill>
                <a:srgbClr val="FFC000"/>
              </a:solidFill>
              <a:effectLst/>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endParaRPr lang="en-GB" sz="4000"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endParaRPr>
          </a:p>
          <a:p>
            <a:pPr algn="r"/>
            <a:r>
              <a:rPr lang="en-GB" sz="3200" b="1" baseline="30000" dirty="0">
                <a:solidFill>
                  <a:srgbClr val="FFC000"/>
                </a:solidFill>
                <a:latin typeface="Lato" panose="020F0502020204030204" pitchFamily="34" charset="0"/>
                <a:hlinkClick r:id="rId3" tooltip="PP 290.1">
                  <a:extLst>
                    <a:ext uri="{A12FA001-AC4F-418D-AE19-62706E023703}">
                      <ahyp:hlinkClr xmlns:ahyp="http://schemas.microsoft.com/office/drawing/2018/hyperlinkcolor" val="tx"/>
                    </a:ext>
                  </a:extLst>
                </a:hlinkClick>
              </a:rPr>
              <a:t>Source</a:t>
            </a:r>
            <a:r>
              <a:rPr lang="en-GB" sz="3200" baseline="30000" dirty="0">
                <a:solidFill>
                  <a:schemeClr val="accent2">
                    <a:lumMod val="75000"/>
                  </a:schemeClr>
                </a:solidFill>
                <a:latin typeface="Lato" panose="020F0502020204030204" pitchFamily="34" charset="0"/>
                <a:hlinkClick r:id="rId3" tooltip="PP 290.1">
                  <a:extLst>
                    <a:ext uri="{A12FA001-AC4F-418D-AE19-62706E023703}">
                      <ahyp:hlinkClr xmlns:ahyp="http://schemas.microsoft.com/office/drawing/2018/hyperlinkcolor" val="tx"/>
                    </a:ext>
                  </a:extLst>
                </a:hlinkClick>
              </a:rPr>
              <a:t>: </a:t>
            </a:r>
            <a:r>
              <a:rPr lang="en-GB" sz="3200" b="0" i="0" strike="noStrike" baseline="30000" dirty="0">
                <a:solidFill>
                  <a:schemeClr val="accent2">
                    <a:lumMod val="75000"/>
                  </a:schemeClr>
                </a:solidFill>
                <a:effectLst/>
                <a:latin typeface="Lato" panose="020F0502020204030204" pitchFamily="34" charset="0"/>
                <a:hlinkClick r:id="rId3" tooltip="PP 290.1">
                  <a:extLst>
                    <a:ext uri="{A12FA001-AC4F-418D-AE19-62706E023703}">
                      <ahyp:hlinkClr xmlns:ahyp="http://schemas.microsoft.com/office/drawing/2018/hyperlinkcolor" val="tx"/>
                    </a:ext>
                  </a:extLst>
                </a:hlinkClick>
              </a:rPr>
              <a:t>Ellen G. White Patriarchs and Prophets, 290</a:t>
            </a:r>
            <a:r>
              <a:rPr lang="en-GB" sz="4000" b="0" i="0" baseline="30000" dirty="0">
                <a:solidFill>
                  <a:schemeClr val="accent2">
                    <a:lumMod val="75000"/>
                  </a:schemeClr>
                </a:solidFill>
                <a:effectLst/>
                <a:latin typeface="Lato" panose="020F0502020204030204" pitchFamily="34" charset="0"/>
              </a:rPr>
              <a:t>.</a:t>
            </a:r>
            <a:endParaRPr lang="en-GB" sz="4000" b="0" i="0" dirty="0">
              <a:solidFill>
                <a:schemeClr val="accent2">
                  <a:lumMod val="75000"/>
                </a:schemeClr>
              </a:solidFill>
              <a:effectLst/>
              <a:latin typeface="Lato" panose="020F0502020204030204" pitchFamily="34" charset="0"/>
            </a:endParaRPr>
          </a:p>
        </p:txBody>
      </p:sp>
    </p:spTree>
    <p:extLst>
      <p:ext uri="{BB962C8B-B14F-4D97-AF65-F5344CB8AC3E}">
        <p14:creationId xmlns:p14="http://schemas.microsoft.com/office/powerpoint/2010/main" val="58253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3">
            <a:alphaModFix amt="50000"/>
            <a:extLst>
              <a:ext uri="{28A0092B-C50C-407E-A947-70E740481C1C}">
                <a14:useLocalDpi xmlns:a14="http://schemas.microsoft.com/office/drawing/2010/main" val="0"/>
              </a:ext>
            </a:extLst>
          </a:blip>
          <a:srcRect t="12036" b="12713"/>
          <a:stretch/>
        </p:blipFill>
        <p:spPr>
          <a:xfrm>
            <a:off x="20" y="1"/>
            <a:ext cx="12191980" cy="6857999"/>
          </a:xfrm>
          <a:prstGeom prst="rect">
            <a:avLst/>
          </a:prstGeom>
        </p:spPr>
      </p:pic>
      <p:sp>
        <p:nvSpPr>
          <p:cNvPr id="2" name="Title 1"/>
          <p:cNvSpPr>
            <a:spLocks noGrp="1"/>
          </p:cNvSpPr>
          <p:nvPr>
            <p:ph type="ctrTitle"/>
          </p:nvPr>
        </p:nvSpPr>
        <p:spPr>
          <a:xfrm>
            <a:off x="1524000" y="25979"/>
            <a:ext cx="9144000" cy="1018572"/>
          </a:xfrm>
        </p:spPr>
        <p:txBody>
          <a:bodyPr>
            <a:normAutofit/>
          </a:bodyPr>
          <a:lstStyle/>
          <a:p>
            <a:r>
              <a:rPr lang="en-GB" b="1" dirty="0">
                <a:solidFill>
                  <a:srgbClr val="FFFF00"/>
                </a:solidFill>
              </a:rPr>
              <a:t>As An ‘Eagle’ Teach Us Also</a:t>
            </a:r>
          </a:p>
        </p:txBody>
      </p:sp>
      <p:sp>
        <p:nvSpPr>
          <p:cNvPr id="6" name="TextBox 5">
            <a:extLst>
              <a:ext uri="{FF2B5EF4-FFF2-40B4-BE49-F238E27FC236}">
                <a16:creationId xmlns:a16="http://schemas.microsoft.com/office/drawing/2014/main" id="{3A5D87E7-1A82-AE3A-D709-10ADF2C69471}"/>
              </a:ext>
            </a:extLst>
          </p:cNvPr>
          <p:cNvSpPr txBox="1"/>
          <p:nvPr/>
        </p:nvSpPr>
        <p:spPr>
          <a:xfrm>
            <a:off x="4761963" y="735203"/>
            <a:ext cx="6098146"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B0F0"/>
                </a:solidFill>
                <a:effectLst/>
                <a:uLnTx/>
                <a:uFillTx/>
                <a:latin typeface="Calibri" panose="020F0502020204030204"/>
                <a:ea typeface="+mn-ea"/>
                <a:cs typeface="+mn-cs"/>
              </a:rPr>
              <a:t>Religious Liberty</a:t>
            </a:r>
          </a:p>
        </p:txBody>
      </p:sp>
    </p:spTree>
    <p:extLst>
      <p:ext uri="{BB962C8B-B14F-4D97-AF65-F5344CB8AC3E}">
        <p14:creationId xmlns:p14="http://schemas.microsoft.com/office/powerpoint/2010/main" val="2837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posing for a photo&#10;&#10;Description automatically generated">
            <a:extLst>
              <a:ext uri="{FF2B5EF4-FFF2-40B4-BE49-F238E27FC236}">
                <a16:creationId xmlns:a16="http://schemas.microsoft.com/office/drawing/2014/main" id="{66D325D7-702A-73C9-5713-DFB9D9589ABA}"/>
              </a:ext>
            </a:extLst>
          </p:cNvPr>
          <p:cNvPicPr>
            <a:picLocks noChangeAspect="1"/>
          </p:cNvPicPr>
          <p:nvPr/>
        </p:nvPicPr>
        <p:blipFill>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28403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dirty="0">
                <a:solidFill>
                  <a:schemeClr val="bg1"/>
                </a:solidFill>
              </a:rPr>
              <a:t>SHEEP</a:t>
            </a:r>
          </a:p>
        </p:txBody>
      </p:sp>
      <p:pic>
        <p:nvPicPr>
          <p:cNvPr id="4" name="Sheep-short">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799525" y="5376405"/>
            <a:ext cx="812800" cy="812800"/>
          </a:xfrm>
        </p:spPr>
      </p:pic>
    </p:spTree>
    <p:extLst>
      <p:ext uri="{BB962C8B-B14F-4D97-AF65-F5344CB8AC3E}">
        <p14:creationId xmlns:p14="http://schemas.microsoft.com/office/powerpoint/2010/main" val="20271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6" b="8566"/>
          <a:stretch/>
        </p:blipFill>
        <p:spPr>
          <a:xfrm>
            <a:off x="1175287" y="-808955"/>
            <a:ext cx="9841425" cy="7666955"/>
          </a:xfrm>
        </p:spPr>
      </p:pic>
    </p:spTree>
    <p:extLst>
      <p:ext uri="{BB962C8B-B14F-4D97-AF65-F5344CB8AC3E}">
        <p14:creationId xmlns:p14="http://schemas.microsoft.com/office/powerpoint/2010/main" val="54979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dirty="0">
                <a:solidFill>
                  <a:schemeClr val="bg1"/>
                </a:solidFill>
              </a:rPr>
              <a:t>CHICKEN</a:t>
            </a:r>
          </a:p>
        </p:txBody>
      </p:sp>
      <p:pic>
        <p:nvPicPr>
          <p:cNvPr id="4" name="Chicken-short">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598047" y="5345408"/>
            <a:ext cx="812800" cy="812800"/>
          </a:xfrm>
        </p:spPr>
      </p:pic>
    </p:spTree>
    <p:extLst>
      <p:ext uri="{BB962C8B-B14F-4D97-AF65-F5344CB8AC3E}">
        <p14:creationId xmlns:p14="http://schemas.microsoft.com/office/powerpoint/2010/main" val="8911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8016" y="0"/>
            <a:ext cx="8295967" cy="6858000"/>
          </a:xfrm>
        </p:spPr>
      </p:pic>
    </p:spTree>
    <p:extLst>
      <p:ext uri="{BB962C8B-B14F-4D97-AF65-F5344CB8AC3E}">
        <p14:creationId xmlns:p14="http://schemas.microsoft.com/office/powerpoint/2010/main" val="419523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9600" dirty="0">
                <a:solidFill>
                  <a:schemeClr val="bg1"/>
                </a:solidFill>
              </a:rPr>
              <a:t>LION</a:t>
            </a:r>
          </a:p>
        </p:txBody>
      </p:sp>
      <p:pic>
        <p:nvPicPr>
          <p:cNvPr id="4" name="Lions Roaring - short">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484313" y="5419725"/>
            <a:ext cx="812800" cy="812800"/>
          </a:xfrm>
        </p:spPr>
      </p:pic>
    </p:spTree>
    <p:extLst>
      <p:ext uri="{BB962C8B-B14F-4D97-AF65-F5344CB8AC3E}">
        <p14:creationId xmlns:p14="http://schemas.microsoft.com/office/powerpoint/2010/main" val="16552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370" b="4775"/>
          <a:stretch/>
        </p:blipFill>
        <p:spPr>
          <a:xfrm>
            <a:off x="0" y="0"/>
            <a:ext cx="12191999" cy="6858000"/>
          </a:xfrm>
        </p:spPr>
      </p:pic>
    </p:spTree>
    <p:extLst>
      <p:ext uri="{BB962C8B-B14F-4D97-AF65-F5344CB8AC3E}">
        <p14:creationId xmlns:p14="http://schemas.microsoft.com/office/powerpoint/2010/main" val="15730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9600" dirty="0">
                <a:solidFill>
                  <a:schemeClr val="bg1"/>
                </a:solidFill>
              </a:rPr>
              <a:t>EAGLE</a:t>
            </a:r>
          </a:p>
        </p:txBody>
      </p:sp>
      <p:pic>
        <p:nvPicPr>
          <p:cNvPr id="4" name="Eagle-short">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846020" y="5391904"/>
            <a:ext cx="812800" cy="812800"/>
          </a:xfrm>
        </p:spPr>
      </p:pic>
    </p:spTree>
    <p:extLst>
      <p:ext uri="{BB962C8B-B14F-4D97-AF65-F5344CB8AC3E}">
        <p14:creationId xmlns:p14="http://schemas.microsoft.com/office/powerpoint/2010/main" val="36396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TotalTime>
  <Words>220</Words>
  <Application>Microsoft Macintosh PowerPoint</Application>
  <PresentationFormat>Widescreen</PresentationFormat>
  <Paragraphs>41</Paragraphs>
  <Slides>23</Slides>
  <Notes>3</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Lato</vt:lpstr>
      <vt:lpstr>system-ui</vt:lpstr>
      <vt:lpstr>Office Theme</vt:lpstr>
      <vt:lpstr>PowerPoint Presentation</vt:lpstr>
      <vt:lpstr>PowerPoint Presentation</vt:lpstr>
      <vt:lpstr>SHEEP</vt:lpstr>
      <vt:lpstr>PowerPoint Presentation</vt:lpstr>
      <vt:lpstr>CHICKEN</vt:lpstr>
      <vt:lpstr>PowerPoint Presentation</vt:lpstr>
      <vt:lpstr>LION</vt:lpstr>
      <vt:lpstr>PowerPoint Presentation</vt:lpstr>
      <vt:lpstr>EAGLE</vt:lpstr>
      <vt:lpstr>PowerPoint Presentation</vt:lpstr>
      <vt:lpstr>PowerPoint Presentation</vt:lpstr>
      <vt:lpstr>PowerPoint Presentation</vt:lpstr>
      <vt:lpstr>Deuteronomy 32:11-12 (NKJV))</vt:lpstr>
      <vt:lpstr>PowerPoint Presentation</vt:lpstr>
      <vt:lpstr>11 As an eagle stirs up its nest, Hovers over its young, Spreading out its wings, taking them up, Carrying them on its wings,  12 So the Lord alone led him, And there was no foreign god with him. Deut. 32:11,12 (NKJV)</vt:lpstr>
      <vt:lpstr>PowerPoint Presentation</vt:lpstr>
      <vt:lpstr>PowerPoint Presentation</vt:lpstr>
      <vt:lpstr>PowerPoint Presentation</vt:lpstr>
      <vt:lpstr>PowerPoint Presentation</vt:lpstr>
      <vt:lpstr>PowerPoint Presentation</vt:lpstr>
      <vt:lpstr>PowerPoint Presentation</vt:lpstr>
      <vt:lpstr>As An ‘Eagle’ Teach Us Also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Brighton Kavaloh</cp:lastModifiedBy>
  <cp:revision>33</cp:revision>
  <dcterms:created xsi:type="dcterms:W3CDTF">2019-12-30T12:03:11Z</dcterms:created>
  <dcterms:modified xsi:type="dcterms:W3CDTF">2024-08-21T10:28:57Z</dcterms:modified>
</cp:coreProperties>
</file>