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96" r:id="rId3"/>
    <p:sldMasterId id="2147483745" r:id="rId4"/>
  </p:sldMasterIdLst>
  <p:notesMasterIdLst>
    <p:notesMasterId r:id="rId37"/>
  </p:notesMasterIdLst>
  <p:sldIdLst>
    <p:sldId id="858" r:id="rId5"/>
    <p:sldId id="769" r:id="rId6"/>
    <p:sldId id="388" r:id="rId7"/>
    <p:sldId id="273" r:id="rId8"/>
    <p:sldId id="812" r:id="rId9"/>
    <p:sldId id="639" r:id="rId10"/>
    <p:sldId id="887" r:id="rId11"/>
    <p:sldId id="903" r:id="rId12"/>
    <p:sldId id="888" r:id="rId13"/>
    <p:sldId id="838" r:id="rId14"/>
    <p:sldId id="839" r:id="rId15"/>
    <p:sldId id="862" r:id="rId16"/>
    <p:sldId id="811" r:id="rId17"/>
    <p:sldId id="835" r:id="rId18"/>
    <p:sldId id="814" r:id="rId19"/>
    <p:sldId id="840" r:id="rId20"/>
    <p:sldId id="860" r:id="rId21"/>
    <p:sldId id="861" r:id="rId22"/>
    <p:sldId id="258" r:id="rId23"/>
    <p:sldId id="856" r:id="rId24"/>
    <p:sldId id="257" r:id="rId25"/>
    <p:sldId id="256" r:id="rId26"/>
    <p:sldId id="354" r:id="rId27"/>
    <p:sldId id="853" r:id="rId28"/>
    <p:sldId id="816" r:id="rId29"/>
    <p:sldId id="855" r:id="rId30"/>
    <p:sldId id="817" r:id="rId31"/>
    <p:sldId id="825" r:id="rId32"/>
    <p:sldId id="818" r:id="rId33"/>
    <p:sldId id="826" r:id="rId34"/>
    <p:sldId id="813" r:id="rId35"/>
    <p:sldId id="914"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0004"/>
    <a:srgbClr val="3DBCFF"/>
    <a:srgbClr val="A9E0FF"/>
    <a:srgbClr val="ADF3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034"/>
    <p:restoredTop sz="94630"/>
  </p:normalViewPr>
  <p:slideViewPr>
    <p:cSldViewPr snapToGrid="0">
      <p:cViewPr varScale="1">
        <p:scale>
          <a:sx n="108" d="100"/>
          <a:sy n="108" d="100"/>
        </p:scale>
        <p:origin x="312"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02A0C6-CE54-1249-9A6A-CB536393E734}" type="datetimeFigureOut">
              <a:rPr lang="en-GB" smtClean="0"/>
              <a:t>12/05/2026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C74CB1C-A0B8-2940-9211-9F5A95E1ECA3}" type="slidenum">
              <a:rPr lang="en-GB" smtClean="0"/>
              <a:t>‹#›</a:t>
            </a:fld>
            <a:endParaRPr lang="en-GB"/>
          </a:p>
        </p:txBody>
      </p:sp>
    </p:spTree>
    <p:extLst>
      <p:ext uri="{BB962C8B-B14F-4D97-AF65-F5344CB8AC3E}">
        <p14:creationId xmlns:p14="http://schemas.microsoft.com/office/powerpoint/2010/main" val="9308878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586310-3FFB-53F7-2D68-A92D8D5277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5C6C3B-B181-A616-127B-FE03AEC5091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C0B2CD-1924-09BA-2129-08CB1D6A1D8E}"/>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3A7C32D4-A90D-F06B-9374-94879BB9553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F6DC54-21B7-E44B-B763-FDFACB3EBB37}"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389143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F6DC54-21B7-E44B-B763-FDFACB3EBB37}"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797283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C74CB1C-A0B8-2940-9211-9F5A95E1ECA3}" type="slidenum">
              <a:rPr lang="en-GB" smtClean="0"/>
              <a:t>20</a:t>
            </a:fld>
            <a:endParaRPr lang="en-GB"/>
          </a:p>
        </p:txBody>
      </p:sp>
    </p:spTree>
    <p:extLst>
      <p:ext uri="{BB962C8B-B14F-4D97-AF65-F5344CB8AC3E}">
        <p14:creationId xmlns:p14="http://schemas.microsoft.com/office/powerpoint/2010/main" val="16150515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27435D-6289-F90B-AF49-1C6861F6CEE9}"/>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5B97FA86-A183-2789-571A-78009DC4129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CE22B62E-4FB0-45C3-C60B-556FF45575D7}"/>
              </a:ext>
            </a:extLst>
          </p:cNvPr>
          <p:cNvSpPr>
            <a:spLocks noGrp="1"/>
          </p:cNvSpPr>
          <p:nvPr>
            <p:ph type="dt" sz="half" idx="10"/>
          </p:nvPr>
        </p:nvSpPr>
        <p:spPr/>
        <p:txBody>
          <a:bodyPr/>
          <a:lstStyle/>
          <a:p>
            <a:fld id="{B671BA07-4A98-6444-A8DF-9108D8CF9C78}" type="datetimeFigureOut">
              <a:rPr lang="en-GB" smtClean="0"/>
              <a:t>12/05/2026</a:t>
            </a:fld>
            <a:endParaRPr lang="en-GB"/>
          </a:p>
        </p:txBody>
      </p:sp>
      <p:sp>
        <p:nvSpPr>
          <p:cNvPr id="5" name="Footer Placeholder 4">
            <a:extLst>
              <a:ext uri="{FF2B5EF4-FFF2-40B4-BE49-F238E27FC236}">
                <a16:creationId xmlns:a16="http://schemas.microsoft.com/office/drawing/2014/main" id="{DCA796E2-267E-BA82-656A-40C519EFA68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B43B7E3-7852-F0A1-00F0-319820630AD0}"/>
              </a:ext>
            </a:extLst>
          </p:cNvPr>
          <p:cNvSpPr>
            <a:spLocks noGrp="1"/>
          </p:cNvSpPr>
          <p:nvPr>
            <p:ph type="sldNum" sz="quarter" idx="12"/>
          </p:nvPr>
        </p:nvSpPr>
        <p:spPr/>
        <p:txBody>
          <a:bodyPr/>
          <a:lstStyle/>
          <a:p>
            <a:fld id="{6EB4A50B-4901-6F43-9C1A-7CF7CF6E4655}" type="slidenum">
              <a:rPr lang="en-GB" smtClean="0"/>
              <a:t>‹#›</a:t>
            </a:fld>
            <a:endParaRPr lang="en-GB"/>
          </a:p>
        </p:txBody>
      </p:sp>
    </p:spTree>
    <p:extLst>
      <p:ext uri="{BB962C8B-B14F-4D97-AF65-F5344CB8AC3E}">
        <p14:creationId xmlns:p14="http://schemas.microsoft.com/office/powerpoint/2010/main" val="28390503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EFC4B9-02AC-C949-F2F0-2FD16F4A81C7}"/>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388B779A-96D5-037D-B30C-1C7DF807C0FD}"/>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F611A629-C305-859B-A2EB-C56E8F7914FA}"/>
              </a:ext>
            </a:extLst>
          </p:cNvPr>
          <p:cNvSpPr>
            <a:spLocks noGrp="1"/>
          </p:cNvSpPr>
          <p:nvPr>
            <p:ph type="dt" sz="half" idx="10"/>
          </p:nvPr>
        </p:nvSpPr>
        <p:spPr/>
        <p:txBody>
          <a:bodyPr/>
          <a:lstStyle/>
          <a:p>
            <a:fld id="{B671BA07-4A98-6444-A8DF-9108D8CF9C78}" type="datetimeFigureOut">
              <a:rPr lang="en-GB" smtClean="0"/>
              <a:t>12/05/2026</a:t>
            </a:fld>
            <a:endParaRPr lang="en-GB"/>
          </a:p>
        </p:txBody>
      </p:sp>
      <p:sp>
        <p:nvSpPr>
          <p:cNvPr id="5" name="Footer Placeholder 4">
            <a:extLst>
              <a:ext uri="{FF2B5EF4-FFF2-40B4-BE49-F238E27FC236}">
                <a16:creationId xmlns:a16="http://schemas.microsoft.com/office/drawing/2014/main" id="{71D10E2D-FE17-8A6E-A565-6A15996FB33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AA095E5-E140-7F84-ACC7-534367F61FC3}"/>
              </a:ext>
            </a:extLst>
          </p:cNvPr>
          <p:cNvSpPr>
            <a:spLocks noGrp="1"/>
          </p:cNvSpPr>
          <p:nvPr>
            <p:ph type="sldNum" sz="quarter" idx="12"/>
          </p:nvPr>
        </p:nvSpPr>
        <p:spPr/>
        <p:txBody>
          <a:bodyPr/>
          <a:lstStyle/>
          <a:p>
            <a:fld id="{6EB4A50B-4901-6F43-9C1A-7CF7CF6E4655}" type="slidenum">
              <a:rPr lang="en-GB" smtClean="0"/>
              <a:t>‹#›</a:t>
            </a:fld>
            <a:endParaRPr lang="en-GB"/>
          </a:p>
        </p:txBody>
      </p:sp>
    </p:spTree>
    <p:extLst>
      <p:ext uri="{BB962C8B-B14F-4D97-AF65-F5344CB8AC3E}">
        <p14:creationId xmlns:p14="http://schemas.microsoft.com/office/powerpoint/2010/main" val="23451634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D08A6B4-6296-0C66-512D-9815DE1EB38C}"/>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9B34FA8C-3953-2CB1-7BEB-ABB9399C3C2B}"/>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09B7AA49-2538-2750-6916-DDE89E397CB8}"/>
              </a:ext>
            </a:extLst>
          </p:cNvPr>
          <p:cNvSpPr>
            <a:spLocks noGrp="1"/>
          </p:cNvSpPr>
          <p:nvPr>
            <p:ph type="dt" sz="half" idx="10"/>
          </p:nvPr>
        </p:nvSpPr>
        <p:spPr/>
        <p:txBody>
          <a:bodyPr/>
          <a:lstStyle/>
          <a:p>
            <a:fld id="{B671BA07-4A98-6444-A8DF-9108D8CF9C78}" type="datetimeFigureOut">
              <a:rPr lang="en-GB" smtClean="0"/>
              <a:t>12/05/2026</a:t>
            </a:fld>
            <a:endParaRPr lang="en-GB"/>
          </a:p>
        </p:txBody>
      </p:sp>
      <p:sp>
        <p:nvSpPr>
          <p:cNvPr id="5" name="Footer Placeholder 4">
            <a:extLst>
              <a:ext uri="{FF2B5EF4-FFF2-40B4-BE49-F238E27FC236}">
                <a16:creationId xmlns:a16="http://schemas.microsoft.com/office/drawing/2014/main" id="{F58555DB-4710-3714-04FF-DF7FF370033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D97E74F-5AEC-0A63-E7DA-26775E716572}"/>
              </a:ext>
            </a:extLst>
          </p:cNvPr>
          <p:cNvSpPr>
            <a:spLocks noGrp="1"/>
          </p:cNvSpPr>
          <p:nvPr>
            <p:ph type="sldNum" sz="quarter" idx="12"/>
          </p:nvPr>
        </p:nvSpPr>
        <p:spPr/>
        <p:txBody>
          <a:bodyPr/>
          <a:lstStyle/>
          <a:p>
            <a:fld id="{6EB4A50B-4901-6F43-9C1A-7CF7CF6E4655}" type="slidenum">
              <a:rPr lang="en-GB" smtClean="0"/>
              <a:t>‹#›</a:t>
            </a:fld>
            <a:endParaRPr lang="en-GB"/>
          </a:p>
        </p:txBody>
      </p:sp>
    </p:spTree>
    <p:extLst>
      <p:ext uri="{BB962C8B-B14F-4D97-AF65-F5344CB8AC3E}">
        <p14:creationId xmlns:p14="http://schemas.microsoft.com/office/powerpoint/2010/main" val="31947884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a:t>Click to edit Master title style</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5923F103-BC34-4FE4-A40E-EDDEECFDA5D0}" type="datetimeFigureOut">
              <a:rPr lang="en-US" dirty="0"/>
              <a:pPr/>
              <a:t>5/12/26</a:t>
            </a:fld>
            <a:endParaRPr lang="en-US" dirty="0"/>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endParaRPr lang="en-US" dirty="0"/>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9844128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9C9CA7B-DFD4-44B5-8C60-D14B8CD1FB59}" type="datetimeFigureOut">
              <a:rPr lang="en-US" dirty="0"/>
              <a:t>5/12/26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5596154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34E6425-0181-43F2-84FC-787E803FD2F8}" type="datetimeFigureOut">
              <a:rPr lang="en-US" dirty="0"/>
              <a:t>5/12/26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2429059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DB8791-F1B0-41E7-B7FD-A781E65C4266}" type="datetimeFigureOut">
              <a:rPr lang="en-US" dirty="0"/>
              <a:t>5/12/26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1848976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FDD63B2-E120-4ED8-B27B-C685F510A5FE}" type="datetimeFigureOut">
              <a:rPr lang="en-US" dirty="0"/>
              <a:t>5/12/26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1930644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AA18ACC-A947-437B-A130-35BD54FDF1E9}" type="datetimeFigureOut">
              <a:rPr lang="en-US" dirty="0"/>
              <a:t>5/12/26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7287209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8D7E02-BCB8-4D50-A234-369438C08659}" type="datetimeFigureOut">
              <a:rPr lang="en-US" dirty="0"/>
              <a:t>5/12/26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8690012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76E86A4C-8E40-4F87-A4F0-01A0687C5742}" type="datetimeFigureOut">
              <a:rPr lang="en-US" dirty="0"/>
              <a:t>5/12/26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7062552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6ABA7-9DDB-C8A6-6ECF-8309C6EA016A}"/>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BBAF374C-DFC1-C2B7-DFC1-6D43A4B955BD}"/>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AA03E09-D675-05B4-935B-887A0F237419}"/>
              </a:ext>
            </a:extLst>
          </p:cNvPr>
          <p:cNvSpPr>
            <a:spLocks noGrp="1"/>
          </p:cNvSpPr>
          <p:nvPr>
            <p:ph type="dt" sz="half" idx="10"/>
          </p:nvPr>
        </p:nvSpPr>
        <p:spPr/>
        <p:txBody>
          <a:bodyPr/>
          <a:lstStyle/>
          <a:p>
            <a:fld id="{B671BA07-4A98-6444-A8DF-9108D8CF9C78}" type="datetimeFigureOut">
              <a:rPr lang="en-GB" smtClean="0"/>
              <a:t>12/05/2026</a:t>
            </a:fld>
            <a:endParaRPr lang="en-GB"/>
          </a:p>
        </p:txBody>
      </p:sp>
      <p:sp>
        <p:nvSpPr>
          <p:cNvPr id="5" name="Footer Placeholder 4">
            <a:extLst>
              <a:ext uri="{FF2B5EF4-FFF2-40B4-BE49-F238E27FC236}">
                <a16:creationId xmlns:a16="http://schemas.microsoft.com/office/drawing/2014/main" id="{FF214357-13E7-0951-78AE-F1C9A43044B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76E067E-A7B9-B2FC-BA80-67643B9511C5}"/>
              </a:ext>
            </a:extLst>
          </p:cNvPr>
          <p:cNvSpPr>
            <a:spLocks noGrp="1"/>
          </p:cNvSpPr>
          <p:nvPr>
            <p:ph type="sldNum" sz="quarter" idx="12"/>
          </p:nvPr>
        </p:nvSpPr>
        <p:spPr/>
        <p:txBody>
          <a:bodyPr/>
          <a:lstStyle/>
          <a:p>
            <a:fld id="{6EB4A50B-4901-6F43-9C1A-7CF7CF6E4655}" type="slidenum">
              <a:rPr lang="en-GB" smtClean="0"/>
              <a:t>‹#›</a:t>
            </a:fld>
            <a:endParaRPr lang="en-GB"/>
          </a:p>
        </p:txBody>
      </p:sp>
    </p:spTree>
    <p:extLst>
      <p:ext uri="{BB962C8B-B14F-4D97-AF65-F5344CB8AC3E}">
        <p14:creationId xmlns:p14="http://schemas.microsoft.com/office/powerpoint/2010/main" val="13739596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en-US"/>
              <a:t>Click icon to add picture</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35E72C73-2D91-4E12-BA25-F0AA0C03599B}" type="datetimeFigureOut">
              <a:rPr lang="en-US" dirty="0"/>
              <a:t>5/12/26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8875545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923A1CC3-2375-41D4-9E03-427CAF2A4C1A}" type="datetimeFigureOut">
              <a:rPr lang="en-US" dirty="0"/>
              <a:t>5/12/26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1527102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en-US"/>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AFF16868-8199-4C2C-A5B1-63AEE139F88E}" type="datetimeFigureOut">
              <a:rPr lang="en-US" dirty="0"/>
              <a:t>5/12/26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7264457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en-US"/>
              <a:t>Click to edit Master title style</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AAD9FF7F-6988-44CC-821B-644E70CD2F73}" type="datetimeFigureOut">
              <a:rPr lang="en-US" dirty="0"/>
              <a:t>5/12/26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7859667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C12C299-16B2-4475-990D-751901EACC14}" type="datetimeFigureOut">
              <a:rPr lang="en-US" dirty="0"/>
              <a:t>5/12/26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3220455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9FE86839-B9D8-4651-8783-F325ECE74E65}" type="datetimeFigureOut">
              <a:rPr lang="en-US" dirty="0"/>
              <a:t>5/12/26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500211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FD484F64-32F6-45C5-931F-ADC1662401D0}" type="datetimeFigureOut">
              <a:rPr lang="en-US" dirty="0"/>
              <a:t>5/12/26</a:t>
            </a:fld>
            <a:endParaRPr lang="en-US" dirty="0"/>
          </a:p>
        </p:txBody>
      </p:sp>
      <p:sp>
        <p:nvSpPr>
          <p:cNvPr id="8" name="Footer Placeholder 7"/>
          <p:cNvSpPr>
            <a:spLocks noGrp="1"/>
          </p:cNvSpPr>
          <p:nvPr>
            <p:ph type="ftr" sz="quarter" idx="11"/>
          </p:nvPr>
        </p:nvSpPr>
        <p:spPr>
          <a:xfrm>
            <a:off x="561111" y="6391838"/>
            <a:ext cx="3644282" cy="304801"/>
          </a:xfrm>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9718136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53086D93-FCAC-47E0-A2EE-787E62CA814C}" type="datetimeFigureOut">
              <a:rPr lang="en-US" dirty="0"/>
              <a:t>5/12/26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2207810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CDA879A6-0FD0-4734-A311-86BFCA472E6E}" type="datetimeFigureOut">
              <a:rPr lang="en-US" dirty="0"/>
              <a:t>5/12/26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8899331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a:t>Click to edit Master title style</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F6DC93A6-8245-5E49-9742-AD4559E66068}" type="datetimeFigureOut">
              <a:rPr lang="en-GB" smtClean="0"/>
              <a:t>12/05/2026</a:t>
            </a:fld>
            <a:endParaRPr lang="en-GB"/>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endParaRPr lang="en-GB"/>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34E165B7-A89E-3148-B6E4-A3853A06C502}" type="slidenum">
              <a:rPr lang="en-GB" smtClean="0"/>
              <a:t>‹#›</a:t>
            </a:fld>
            <a:endParaRPr lang="en-GB"/>
          </a:p>
        </p:txBody>
      </p:sp>
    </p:spTree>
    <p:extLst>
      <p:ext uri="{BB962C8B-B14F-4D97-AF65-F5344CB8AC3E}">
        <p14:creationId xmlns:p14="http://schemas.microsoft.com/office/powerpoint/2010/main" val="41039126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42004-9378-6EA2-5D51-3CABE21A40B3}"/>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CB24A7B3-9127-4AC3-4ACD-696ED4CA94E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F5242B29-CC29-944A-E905-493A5CDDBC94}"/>
              </a:ext>
            </a:extLst>
          </p:cNvPr>
          <p:cNvSpPr>
            <a:spLocks noGrp="1"/>
          </p:cNvSpPr>
          <p:nvPr>
            <p:ph type="dt" sz="half" idx="10"/>
          </p:nvPr>
        </p:nvSpPr>
        <p:spPr/>
        <p:txBody>
          <a:bodyPr/>
          <a:lstStyle/>
          <a:p>
            <a:fld id="{B671BA07-4A98-6444-A8DF-9108D8CF9C78}" type="datetimeFigureOut">
              <a:rPr lang="en-GB" smtClean="0"/>
              <a:t>12/05/2026</a:t>
            </a:fld>
            <a:endParaRPr lang="en-GB"/>
          </a:p>
        </p:txBody>
      </p:sp>
      <p:sp>
        <p:nvSpPr>
          <p:cNvPr id="5" name="Footer Placeholder 4">
            <a:extLst>
              <a:ext uri="{FF2B5EF4-FFF2-40B4-BE49-F238E27FC236}">
                <a16:creationId xmlns:a16="http://schemas.microsoft.com/office/drawing/2014/main" id="{CF09D8EA-9182-BC21-F5A7-73F51F71540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D3E8BC3-B611-381A-295C-88CCD3EF9E75}"/>
              </a:ext>
            </a:extLst>
          </p:cNvPr>
          <p:cNvSpPr>
            <a:spLocks noGrp="1"/>
          </p:cNvSpPr>
          <p:nvPr>
            <p:ph type="sldNum" sz="quarter" idx="12"/>
          </p:nvPr>
        </p:nvSpPr>
        <p:spPr/>
        <p:txBody>
          <a:bodyPr/>
          <a:lstStyle/>
          <a:p>
            <a:fld id="{6EB4A50B-4901-6F43-9C1A-7CF7CF6E4655}" type="slidenum">
              <a:rPr lang="en-GB" smtClean="0"/>
              <a:t>‹#›</a:t>
            </a:fld>
            <a:endParaRPr lang="en-GB"/>
          </a:p>
        </p:txBody>
      </p:sp>
    </p:spTree>
    <p:extLst>
      <p:ext uri="{BB962C8B-B14F-4D97-AF65-F5344CB8AC3E}">
        <p14:creationId xmlns:p14="http://schemas.microsoft.com/office/powerpoint/2010/main" val="35815177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6DC93A6-8245-5E49-9742-AD4559E66068}" type="datetimeFigureOut">
              <a:rPr lang="en-GB" smtClean="0"/>
              <a:t>12/05/2026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4E165B7-A89E-3148-B6E4-A3853A06C502}" type="slidenum">
              <a:rPr lang="en-GB" smtClean="0"/>
              <a:t>‹#›</a:t>
            </a:fld>
            <a:endParaRPr lang="en-GB"/>
          </a:p>
        </p:txBody>
      </p:sp>
    </p:spTree>
    <p:extLst>
      <p:ext uri="{BB962C8B-B14F-4D97-AF65-F5344CB8AC3E}">
        <p14:creationId xmlns:p14="http://schemas.microsoft.com/office/powerpoint/2010/main" val="22360007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6DC93A6-8245-5E49-9742-AD4559E66068}" type="datetimeFigureOut">
              <a:rPr lang="en-GB" smtClean="0"/>
              <a:t>12/05/2026</a:t>
            </a:fld>
            <a:endParaRPr lang="en-GB"/>
          </a:p>
        </p:txBody>
      </p:sp>
      <p:sp>
        <p:nvSpPr>
          <p:cNvPr id="5" name="Footer Placeholder 4"/>
          <p:cNvSpPr>
            <a:spLocks noGrp="1"/>
          </p:cNvSpPr>
          <p:nvPr>
            <p:ph type="ftr" sz="quarter" idx="11"/>
          </p:nvPr>
        </p:nvSpPr>
        <p:spPr/>
        <p:txBody>
          <a:bodyPr/>
          <a:lstStyle/>
          <a:p>
            <a:endParaRPr lang="en-GB"/>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34E165B7-A89E-3148-B6E4-A3853A06C502}" type="slidenum">
              <a:rPr lang="en-GB" smtClean="0"/>
              <a:t>‹#›</a:t>
            </a:fld>
            <a:endParaRPr lang="en-GB"/>
          </a:p>
        </p:txBody>
      </p:sp>
    </p:spTree>
    <p:extLst>
      <p:ext uri="{BB962C8B-B14F-4D97-AF65-F5344CB8AC3E}">
        <p14:creationId xmlns:p14="http://schemas.microsoft.com/office/powerpoint/2010/main" val="7149659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6DC93A6-8245-5E49-9742-AD4559E66068}" type="datetimeFigureOut">
              <a:rPr lang="en-GB" smtClean="0"/>
              <a:t>12/05/2026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4E165B7-A89E-3148-B6E4-A3853A06C502}" type="slidenum">
              <a:rPr lang="en-GB" smtClean="0"/>
              <a:t>‹#›</a:t>
            </a:fld>
            <a:endParaRPr lang="en-GB"/>
          </a:p>
        </p:txBody>
      </p:sp>
    </p:spTree>
    <p:extLst>
      <p:ext uri="{BB962C8B-B14F-4D97-AF65-F5344CB8AC3E}">
        <p14:creationId xmlns:p14="http://schemas.microsoft.com/office/powerpoint/2010/main" val="9567806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6DC93A6-8245-5E49-9742-AD4559E66068}" type="datetimeFigureOut">
              <a:rPr lang="en-GB" smtClean="0"/>
              <a:t>12/05/2026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4E165B7-A89E-3148-B6E4-A3853A06C502}" type="slidenum">
              <a:rPr lang="en-GB" smtClean="0"/>
              <a:t>‹#›</a:t>
            </a:fld>
            <a:endParaRPr lang="en-GB"/>
          </a:p>
        </p:txBody>
      </p:sp>
    </p:spTree>
    <p:extLst>
      <p:ext uri="{BB962C8B-B14F-4D97-AF65-F5344CB8AC3E}">
        <p14:creationId xmlns:p14="http://schemas.microsoft.com/office/powerpoint/2010/main" val="154958926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6DC93A6-8245-5E49-9742-AD4559E66068}" type="datetimeFigureOut">
              <a:rPr lang="en-GB" smtClean="0"/>
              <a:t>12/05/2026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4E165B7-A89E-3148-B6E4-A3853A06C502}" type="slidenum">
              <a:rPr lang="en-GB" smtClean="0"/>
              <a:t>‹#›</a:t>
            </a:fld>
            <a:endParaRPr lang="en-GB"/>
          </a:p>
        </p:txBody>
      </p:sp>
    </p:spTree>
    <p:extLst>
      <p:ext uri="{BB962C8B-B14F-4D97-AF65-F5344CB8AC3E}">
        <p14:creationId xmlns:p14="http://schemas.microsoft.com/office/powerpoint/2010/main" val="5056695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DC93A6-8245-5E49-9742-AD4559E66068}" type="datetimeFigureOut">
              <a:rPr lang="en-GB" smtClean="0"/>
              <a:t>12/05/2026</a:t>
            </a:fld>
            <a:endParaRPr lang="en-GB"/>
          </a:p>
        </p:txBody>
      </p:sp>
      <p:sp>
        <p:nvSpPr>
          <p:cNvPr id="3" name="Footer Placeholder 2"/>
          <p:cNvSpPr>
            <a:spLocks noGrp="1"/>
          </p:cNvSpPr>
          <p:nvPr>
            <p:ph type="ftr" sz="quarter" idx="11"/>
          </p:nvPr>
        </p:nvSpPr>
        <p:spPr/>
        <p:txBody>
          <a:bodyPr/>
          <a:lstStyle/>
          <a:p>
            <a:endParaRPr lang="en-GB"/>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34E165B7-A89E-3148-B6E4-A3853A06C502}" type="slidenum">
              <a:rPr lang="en-GB" smtClean="0"/>
              <a:t>‹#›</a:t>
            </a:fld>
            <a:endParaRPr lang="en-GB"/>
          </a:p>
        </p:txBody>
      </p:sp>
    </p:spTree>
    <p:extLst>
      <p:ext uri="{BB962C8B-B14F-4D97-AF65-F5344CB8AC3E}">
        <p14:creationId xmlns:p14="http://schemas.microsoft.com/office/powerpoint/2010/main" val="367572833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6DC93A6-8245-5E49-9742-AD4559E66068}" type="datetimeFigureOut">
              <a:rPr lang="en-GB" smtClean="0"/>
              <a:t>12/05/2026</a:t>
            </a:fld>
            <a:endParaRPr lang="en-GB"/>
          </a:p>
        </p:txBody>
      </p:sp>
      <p:sp>
        <p:nvSpPr>
          <p:cNvPr id="6" name="Footer Placeholder 5"/>
          <p:cNvSpPr>
            <a:spLocks noGrp="1"/>
          </p:cNvSpPr>
          <p:nvPr>
            <p:ph type="ftr" sz="quarter" idx="11"/>
          </p:nvPr>
        </p:nvSpPr>
        <p:spPr/>
        <p:txBody>
          <a:bodyPr/>
          <a:lstStyle/>
          <a:p>
            <a:endParaRPr lang="en-GB"/>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34E165B7-A89E-3148-B6E4-A3853A06C502}" type="slidenum">
              <a:rPr lang="en-GB" smtClean="0"/>
              <a:t>‹#›</a:t>
            </a:fld>
            <a:endParaRPr lang="en-GB"/>
          </a:p>
        </p:txBody>
      </p:sp>
    </p:spTree>
    <p:extLst>
      <p:ext uri="{BB962C8B-B14F-4D97-AF65-F5344CB8AC3E}">
        <p14:creationId xmlns:p14="http://schemas.microsoft.com/office/powerpoint/2010/main" val="19745206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en-US"/>
              <a:t>Drag picture to placeholder or click icon to add</a:t>
            </a:r>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6DC93A6-8245-5E49-9742-AD4559E66068}" type="datetimeFigureOut">
              <a:rPr lang="en-GB" smtClean="0"/>
              <a:t>12/05/2026</a:t>
            </a:fld>
            <a:endParaRPr lang="en-GB"/>
          </a:p>
        </p:txBody>
      </p:sp>
      <p:sp>
        <p:nvSpPr>
          <p:cNvPr id="6" name="Footer Placeholder 5"/>
          <p:cNvSpPr>
            <a:spLocks noGrp="1"/>
          </p:cNvSpPr>
          <p:nvPr>
            <p:ph type="ftr" sz="quarter" idx="11"/>
          </p:nvPr>
        </p:nvSpPr>
        <p:spPr/>
        <p:txBody>
          <a:bodyPr/>
          <a:lstStyle/>
          <a:p>
            <a:endParaRPr lang="en-GB"/>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34E165B7-A89E-3148-B6E4-A3853A06C502}" type="slidenum">
              <a:rPr lang="en-GB" smtClean="0"/>
              <a:t>‹#›</a:t>
            </a:fld>
            <a:endParaRPr lang="en-GB"/>
          </a:p>
        </p:txBody>
      </p:sp>
    </p:spTree>
    <p:extLst>
      <p:ext uri="{BB962C8B-B14F-4D97-AF65-F5344CB8AC3E}">
        <p14:creationId xmlns:p14="http://schemas.microsoft.com/office/powerpoint/2010/main" val="401226947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Drag picture to placeholder or click icon to add</a:t>
            </a:r>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6DC93A6-8245-5E49-9742-AD4559E66068}" type="datetimeFigureOut">
              <a:rPr lang="en-GB" smtClean="0"/>
              <a:t>12/05/2026</a:t>
            </a:fld>
            <a:endParaRPr lang="en-GB"/>
          </a:p>
        </p:txBody>
      </p:sp>
      <p:sp>
        <p:nvSpPr>
          <p:cNvPr id="6" name="Footer Placeholder 5"/>
          <p:cNvSpPr>
            <a:spLocks noGrp="1"/>
          </p:cNvSpPr>
          <p:nvPr>
            <p:ph type="ftr" sz="quarter" idx="11"/>
          </p:nvPr>
        </p:nvSpPr>
        <p:spPr/>
        <p:txBody>
          <a:bodyPr/>
          <a:lstStyle/>
          <a:p>
            <a:endParaRPr lang="en-GB"/>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34E165B7-A89E-3148-B6E4-A3853A06C502}" type="slidenum">
              <a:rPr lang="en-GB" smtClean="0"/>
              <a:t>‹#›</a:t>
            </a:fld>
            <a:endParaRPr lang="en-GB"/>
          </a:p>
        </p:txBody>
      </p:sp>
    </p:spTree>
    <p:extLst>
      <p:ext uri="{BB962C8B-B14F-4D97-AF65-F5344CB8AC3E}">
        <p14:creationId xmlns:p14="http://schemas.microsoft.com/office/powerpoint/2010/main" val="308831001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en-US"/>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F6DC93A6-8245-5E49-9742-AD4559E66068}" type="datetimeFigureOut">
              <a:rPr lang="en-GB" smtClean="0"/>
              <a:t>12/05/2026</a:t>
            </a:fld>
            <a:endParaRPr lang="en-GB"/>
          </a:p>
        </p:txBody>
      </p:sp>
      <p:sp>
        <p:nvSpPr>
          <p:cNvPr id="5" name="Footer Placeholder 4"/>
          <p:cNvSpPr>
            <a:spLocks noGrp="1"/>
          </p:cNvSpPr>
          <p:nvPr>
            <p:ph type="ftr" sz="quarter" idx="11"/>
          </p:nvPr>
        </p:nvSpPr>
        <p:spPr/>
        <p:txBody>
          <a:bodyPr/>
          <a:lstStyle/>
          <a:p>
            <a:endParaRPr lang="en-GB"/>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34E165B7-A89E-3148-B6E4-A3853A06C502}" type="slidenum">
              <a:rPr lang="en-GB" smtClean="0"/>
              <a:t>‹#›</a:t>
            </a:fld>
            <a:endParaRPr lang="en-GB"/>
          </a:p>
        </p:txBody>
      </p:sp>
    </p:spTree>
    <p:extLst>
      <p:ext uri="{BB962C8B-B14F-4D97-AF65-F5344CB8AC3E}">
        <p14:creationId xmlns:p14="http://schemas.microsoft.com/office/powerpoint/2010/main" val="27146965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060E9-1279-AB74-E200-04C49B543A7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77EDC1B-53B8-09A1-944E-1DC062C6C3B7}"/>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2A9EF7D3-99EA-2164-658B-1A89F342F1EC}"/>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5329BCAB-0039-DFF3-FEFA-1593F9AB0EF8}"/>
              </a:ext>
            </a:extLst>
          </p:cNvPr>
          <p:cNvSpPr>
            <a:spLocks noGrp="1"/>
          </p:cNvSpPr>
          <p:nvPr>
            <p:ph type="dt" sz="half" idx="10"/>
          </p:nvPr>
        </p:nvSpPr>
        <p:spPr/>
        <p:txBody>
          <a:bodyPr/>
          <a:lstStyle/>
          <a:p>
            <a:fld id="{B671BA07-4A98-6444-A8DF-9108D8CF9C78}" type="datetimeFigureOut">
              <a:rPr lang="en-GB" smtClean="0"/>
              <a:t>12/05/2026</a:t>
            </a:fld>
            <a:endParaRPr lang="en-GB"/>
          </a:p>
        </p:txBody>
      </p:sp>
      <p:sp>
        <p:nvSpPr>
          <p:cNvPr id="6" name="Footer Placeholder 5">
            <a:extLst>
              <a:ext uri="{FF2B5EF4-FFF2-40B4-BE49-F238E27FC236}">
                <a16:creationId xmlns:a16="http://schemas.microsoft.com/office/drawing/2014/main" id="{B1BF3343-488D-7414-478E-4BC29749966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9AB452E-CE35-5B4F-4BE7-CEEB2CA4F280}"/>
              </a:ext>
            </a:extLst>
          </p:cNvPr>
          <p:cNvSpPr>
            <a:spLocks noGrp="1"/>
          </p:cNvSpPr>
          <p:nvPr>
            <p:ph type="sldNum" sz="quarter" idx="12"/>
          </p:nvPr>
        </p:nvSpPr>
        <p:spPr/>
        <p:txBody>
          <a:bodyPr/>
          <a:lstStyle/>
          <a:p>
            <a:fld id="{6EB4A50B-4901-6F43-9C1A-7CF7CF6E4655}" type="slidenum">
              <a:rPr lang="en-GB" smtClean="0"/>
              <a:t>‹#›</a:t>
            </a:fld>
            <a:endParaRPr lang="en-GB"/>
          </a:p>
        </p:txBody>
      </p:sp>
    </p:spTree>
    <p:extLst>
      <p:ext uri="{BB962C8B-B14F-4D97-AF65-F5344CB8AC3E}">
        <p14:creationId xmlns:p14="http://schemas.microsoft.com/office/powerpoint/2010/main" val="181939266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en-US"/>
              <a:t>Click to edit Master title style</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F6DC93A6-8245-5E49-9742-AD4559E66068}" type="datetimeFigureOut">
              <a:rPr lang="en-GB" smtClean="0"/>
              <a:t>12/05/2026</a:t>
            </a:fld>
            <a:endParaRPr lang="en-GB"/>
          </a:p>
        </p:txBody>
      </p:sp>
      <p:sp>
        <p:nvSpPr>
          <p:cNvPr id="5" name="Footer Placeholder 4"/>
          <p:cNvSpPr>
            <a:spLocks noGrp="1"/>
          </p:cNvSpPr>
          <p:nvPr>
            <p:ph type="ftr" sz="quarter" idx="11"/>
          </p:nvPr>
        </p:nvSpPr>
        <p:spPr/>
        <p:txBody>
          <a:bodyPr/>
          <a:lstStyle/>
          <a:p>
            <a:endParaRPr lang="en-GB"/>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34E165B7-A89E-3148-B6E4-A3853A06C502}" type="slidenum">
              <a:rPr lang="en-GB" smtClean="0"/>
              <a:t>‹#›</a:t>
            </a:fld>
            <a:endParaRPr lang="en-GB"/>
          </a:p>
        </p:txBody>
      </p:sp>
    </p:spTree>
    <p:extLst>
      <p:ext uri="{BB962C8B-B14F-4D97-AF65-F5344CB8AC3E}">
        <p14:creationId xmlns:p14="http://schemas.microsoft.com/office/powerpoint/2010/main" val="72875309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6DC93A6-8245-5E49-9742-AD4559E66068}" type="datetimeFigureOut">
              <a:rPr lang="en-GB" smtClean="0"/>
              <a:t>12/05/2026</a:t>
            </a:fld>
            <a:endParaRPr lang="en-GB"/>
          </a:p>
        </p:txBody>
      </p:sp>
      <p:sp>
        <p:nvSpPr>
          <p:cNvPr id="5" name="Footer Placeholder 4"/>
          <p:cNvSpPr>
            <a:spLocks noGrp="1"/>
          </p:cNvSpPr>
          <p:nvPr>
            <p:ph type="ftr" sz="quarter" idx="11"/>
          </p:nvPr>
        </p:nvSpPr>
        <p:spPr/>
        <p:txBody>
          <a:bodyPr/>
          <a:lstStyle/>
          <a:p>
            <a:endParaRPr lang="en-GB"/>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34E165B7-A89E-3148-B6E4-A3853A06C502}" type="slidenum">
              <a:rPr lang="en-GB" smtClean="0"/>
              <a:t>‹#›</a:t>
            </a:fld>
            <a:endParaRPr lang="en-GB"/>
          </a:p>
        </p:txBody>
      </p:sp>
    </p:spTree>
    <p:extLst>
      <p:ext uri="{BB962C8B-B14F-4D97-AF65-F5344CB8AC3E}">
        <p14:creationId xmlns:p14="http://schemas.microsoft.com/office/powerpoint/2010/main" val="328555316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F6DC93A6-8245-5E49-9742-AD4559E66068}" type="datetimeFigureOut">
              <a:rPr lang="en-GB" smtClean="0"/>
              <a:t>12/05/2026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4E165B7-A89E-3148-B6E4-A3853A06C502}" type="slidenum">
              <a:rPr lang="en-GB" smtClean="0"/>
              <a:t>‹#›</a:t>
            </a:fld>
            <a:endParaRPr lang="en-GB"/>
          </a:p>
        </p:txBody>
      </p:sp>
    </p:spTree>
    <p:extLst>
      <p:ext uri="{BB962C8B-B14F-4D97-AF65-F5344CB8AC3E}">
        <p14:creationId xmlns:p14="http://schemas.microsoft.com/office/powerpoint/2010/main" val="385713370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Drag picture to placeholder or click icon to add</a:t>
            </a:r>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Drag picture to placeholder or click icon to add</a:t>
            </a:r>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Drag picture to placeholder or click icon to add</a:t>
            </a:r>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F6DC93A6-8245-5E49-9742-AD4559E66068}" type="datetimeFigureOut">
              <a:rPr lang="en-GB" smtClean="0"/>
              <a:t>12/05/2026</a:t>
            </a:fld>
            <a:endParaRPr lang="en-GB"/>
          </a:p>
        </p:txBody>
      </p:sp>
      <p:sp>
        <p:nvSpPr>
          <p:cNvPr id="8" name="Footer Placeholder 7"/>
          <p:cNvSpPr>
            <a:spLocks noGrp="1"/>
          </p:cNvSpPr>
          <p:nvPr>
            <p:ph type="ftr" sz="quarter" idx="11"/>
          </p:nvPr>
        </p:nvSpPr>
        <p:spPr>
          <a:xfrm>
            <a:off x="561111" y="6391838"/>
            <a:ext cx="3644282" cy="304801"/>
          </a:xfrm>
        </p:spPr>
        <p:txBody>
          <a:bodyPr/>
          <a:lstStyle/>
          <a:p>
            <a:endParaRPr lang="en-GB"/>
          </a:p>
        </p:txBody>
      </p:sp>
      <p:sp>
        <p:nvSpPr>
          <p:cNvPr id="9" name="Slide Number Placeholder 8"/>
          <p:cNvSpPr>
            <a:spLocks noGrp="1"/>
          </p:cNvSpPr>
          <p:nvPr>
            <p:ph type="sldNum" sz="quarter" idx="12"/>
          </p:nvPr>
        </p:nvSpPr>
        <p:spPr/>
        <p:txBody>
          <a:bodyPr/>
          <a:lstStyle/>
          <a:p>
            <a:fld id="{34E165B7-A89E-3148-B6E4-A3853A06C502}" type="slidenum">
              <a:rPr lang="en-GB" smtClean="0"/>
              <a:t>‹#›</a:t>
            </a:fld>
            <a:endParaRPr lang="en-GB"/>
          </a:p>
        </p:txBody>
      </p:sp>
    </p:spTree>
    <p:extLst>
      <p:ext uri="{BB962C8B-B14F-4D97-AF65-F5344CB8AC3E}">
        <p14:creationId xmlns:p14="http://schemas.microsoft.com/office/powerpoint/2010/main" val="418077731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F6DC93A6-8245-5E49-9742-AD4559E66068}" type="datetimeFigureOut">
              <a:rPr lang="en-GB" smtClean="0"/>
              <a:t>12/05/2026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4E165B7-A89E-3148-B6E4-A3853A06C502}" type="slidenum">
              <a:rPr lang="en-GB" smtClean="0"/>
              <a:t>‹#›</a:t>
            </a:fld>
            <a:endParaRPr lang="en-GB"/>
          </a:p>
        </p:txBody>
      </p:sp>
    </p:spTree>
    <p:extLst>
      <p:ext uri="{BB962C8B-B14F-4D97-AF65-F5344CB8AC3E}">
        <p14:creationId xmlns:p14="http://schemas.microsoft.com/office/powerpoint/2010/main" val="238995557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F6DC93A6-8245-5E49-9742-AD4559E66068}" type="datetimeFigureOut">
              <a:rPr lang="en-GB" smtClean="0"/>
              <a:t>12/05/2026</a:t>
            </a:fld>
            <a:endParaRPr lang="en-GB"/>
          </a:p>
        </p:txBody>
      </p:sp>
      <p:sp>
        <p:nvSpPr>
          <p:cNvPr id="5" name="Footer Placeholder 4"/>
          <p:cNvSpPr>
            <a:spLocks noGrp="1"/>
          </p:cNvSpPr>
          <p:nvPr>
            <p:ph type="ftr" sz="quarter" idx="11"/>
          </p:nvPr>
        </p:nvSpPr>
        <p:spPr/>
        <p:txBody>
          <a:bodyPr/>
          <a:lstStyle/>
          <a:p>
            <a:endParaRPr lang="en-GB"/>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34E165B7-A89E-3148-B6E4-A3853A06C502}" type="slidenum">
              <a:rPr lang="en-GB" smtClean="0"/>
              <a:t>‹#›</a:t>
            </a:fld>
            <a:endParaRPr lang="en-GB"/>
          </a:p>
        </p:txBody>
      </p:sp>
    </p:spTree>
    <p:extLst>
      <p:ext uri="{BB962C8B-B14F-4D97-AF65-F5344CB8AC3E}">
        <p14:creationId xmlns:p14="http://schemas.microsoft.com/office/powerpoint/2010/main" val="47502585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3" name="Picture 8" descr="ea-logo-large-rgb">
            <a:extLst>
              <a:ext uri="{FF2B5EF4-FFF2-40B4-BE49-F238E27FC236}">
                <a16:creationId xmlns:a16="http://schemas.microsoft.com/office/drawing/2014/main" id="{570C21FB-E563-445E-8E56-80AB1A756A0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12285" y="1700214"/>
            <a:ext cx="10272183" cy="137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2"/>
          <p:cNvSpPr>
            <a:spLocks noGrp="1" noChangeArrowheads="1"/>
          </p:cNvSpPr>
          <p:nvPr>
            <p:ph type="ctrTitle"/>
          </p:nvPr>
        </p:nvSpPr>
        <p:spPr bwMode="auto">
          <a:xfrm>
            <a:off x="916517" y="4437063"/>
            <a:ext cx="10363200" cy="1871662"/>
          </a:xfrm>
          <a:prstGeom prst="rect">
            <a:avLst/>
          </a:prstGeom>
          <a:noFill/>
          <a:extLst>
            <a:ext uri="{909E8E84-426E-40dd-AFC4-6F175D3DCCD1}"/>
            <a:ext uri="{91240B29-F687-4f45-9708-019B960494DF}"/>
          </a:extLst>
        </p:spPr>
        <p:txBody>
          <a:bodyPr vert="horz" wrap="square" lIns="91440" tIns="45720" rIns="91440" bIns="45720" numCol="1" anchorCtr="0" compatLnSpc="1">
            <a:prstTxWarp prst="textNoShape">
              <a:avLst/>
            </a:prstTxWarp>
          </a:bodyPr>
          <a:lstStyle/>
          <a:p>
            <a:r>
              <a:rPr lang="en-GB" altLang="en-US" dirty="0"/>
              <a:t>Heading</a:t>
            </a:r>
            <a:br>
              <a:rPr lang="en-GB" altLang="en-US" dirty="0"/>
            </a:br>
            <a:r>
              <a:rPr lang="en-GB" altLang="en-US" dirty="0"/>
              <a:t>Subheading</a:t>
            </a:r>
          </a:p>
        </p:txBody>
      </p:sp>
    </p:spTree>
    <p:extLst>
      <p:ext uri="{BB962C8B-B14F-4D97-AF65-F5344CB8AC3E}">
        <p14:creationId xmlns:p14="http://schemas.microsoft.com/office/powerpoint/2010/main" val="393099693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B840711-D73F-3141-8EB3-2485BB089920}" type="datetimeFigureOut">
              <a:rPr lang="en-GB" smtClean="0"/>
              <a:t>12/05/2026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F5AA866-702A-F746-B4FC-38DD96A73649}" type="slidenum">
              <a:rPr lang="en-GB" smtClean="0"/>
              <a:t>‹#›</a:t>
            </a:fld>
            <a:endParaRPr lang="en-GB"/>
          </a:p>
        </p:txBody>
      </p:sp>
    </p:spTree>
    <p:extLst>
      <p:ext uri="{BB962C8B-B14F-4D97-AF65-F5344CB8AC3E}">
        <p14:creationId xmlns:p14="http://schemas.microsoft.com/office/powerpoint/2010/main" val="291837788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B840711-D73F-3141-8EB3-2485BB089920}" type="datetimeFigureOut">
              <a:rPr lang="en-GB" smtClean="0"/>
              <a:t>12/05/2026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F5AA866-702A-F746-B4FC-38DD96A73649}" type="slidenum">
              <a:rPr lang="en-GB" smtClean="0"/>
              <a:t>‹#›</a:t>
            </a:fld>
            <a:endParaRPr lang="en-GB"/>
          </a:p>
        </p:txBody>
      </p:sp>
    </p:spTree>
    <p:extLst>
      <p:ext uri="{BB962C8B-B14F-4D97-AF65-F5344CB8AC3E}">
        <p14:creationId xmlns:p14="http://schemas.microsoft.com/office/powerpoint/2010/main" val="290954025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B840711-D73F-3141-8EB3-2485BB089920}" type="datetimeFigureOut">
              <a:rPr lang="en-GB" smtClean="0"/>
              <a:t>12/05/2026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F5AA866-702A-F746-B4FC-38DD96A73649}" type="slidenum">
              <a:rPr lang="en-GB" smtClean="0"/>
              <a:t>‹#›</a:t>
            </a:fld>
            <a:endParaRPr lang="en-GB"/>
          </a:p>
        </p:txBody>
      </p:sp>
    </p:spTree>
    <p:extLst>
      <p:ext uri="{BB962C8B-B14F-4D97-AF65-F5344CB8AC3E}">
        <p14:creationId xmlns:p14="http://schemas.microsoft.com/office/powerpoint/2010/main" val="7601156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04C2F-73DE-746B-8203-D853EC1016D5}"/>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269F02D4-92F4-9B0F-71C8-BD33B490582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2FBECDC-1A33-5446-6CE1-2D3F16CC3339}"/>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0ACCC90F-F6C6-6CE9-1F17-6203CBB2FC7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11AF6FF1-C8C0-B3F9-F08F-FA4B57765267}"/>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CC824AD6-7B36-851E-EE37-8093B9C21276}"/>
              </a:ext>
            </a:extLst>
          </p:cNvPr>
          <p:cNvSpPr>
            <a:spLocks noGrp="1"/>
          </p:cNvSpPr>
          <p:nvPr>
            <p:ph type="dt" sz="half" idx="10"/>
          </p:nvPr>
        </p:nvSpPr>
        <p:spPr/>
        <p:txBody>
          <a:bodyPr/>
          <a:lstStyle/>
          <a:p>
            <a:fld id="{B671BA07-4A98-6444-A8DF-9108D8CF9C78}" type="datetimeFigureOut">
              <a:rPr lang="en-GB" smtClean="0"/>
              <a:t>12/05/2026</a:t>
            </a:fld>
            <a:endParaRPr lang="en-GB"/>
          </a:p>
        </p:txBody>
      </p:sp>
      <p:sp>
        <p:nvSpPr>
          <p:cNvPr id="8" name="Footer Placeholder 7">
            <a:extLst>
              <a:ext uri="{FF2B5EF4-FFF2-40B4-BE49-F238E27FC236}">
                <a16:creationId xmlns:a16="http://schemas.microsoft.com/office/drawing/2014/main" id="{C1A0FDE5-BF41-378E-0DCF-BA186CD8E9D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B1222B89-7ECB-5BD0-6A28-E986AD15662D}"/>
              </a:ext>
            </a:extLst>
          </p:cNvPr>
          <p:cNvSpPr>
            <a:spLocks noGrp="1"/>
          </p:cNvSpPr>
          <p:nvPr>
            <p:ph type="sldNum" sz="quarter" idx="12"/>
          </p:nvPr>
        </p:nvSpPr>
        <p:spPr/>
        <p:txBody>
          <a:bodyPr/>
          <a:lstStyle/>
          <a:p>
            <a:fld id="{6EB4A50B-4901-6F43-9C1A-7CF7CF6E4655}" type="slidenum">
              <a:rPr lang="en-GB" smtClean="0"/>
              <a:t>‹#›</a:t>
            </a:fld>
            <a:endParaRPr lang="en-GB"/>
          </a:p>
        </p:txBody>
      </p:sp>
    </p:spTree>
    <p:extLst>
      <p:ext uri="{BB962C8B-B14F-4D97-AF65-F5344CB8AC3E}">
        <p14:creationId xmlns:p14="http://schemas.microsoft.com/office/powerpoint/2010/main" val="19562243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B840711-D73F-3141-8EB3-2485BB089920}" type="datetimeFigureOut">
              <a:rPr lang="en-GB" smtClean="0"/>
              <a:t>12/05/2026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F5AA866-702A-F746-B4FC-38DD96A73649}" type="slidenum">
              <a:rPr lang="en-GB" smtClean="0"/>
              <a:t>‹#›</a:t>
            </a:fld>
            <a:endParaRPr lang="en-GB"/>
          </a:p>
        </p:txBody>
      </p:sp>
    </p:spTree>
    <p:extLst>
      <p:ext uri="{BB962C8B-B14F-4D97-AF65-F5344CB8AC3E}">
        <p14:creationId xmlns:p14="http://schemas.microsoft.com/office/powerpoint/2010/main" val="126043137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B840711-D73F-3141-8EB3-2485BB089920}" type="datetimeFigureOut">
              <a:rPr lang="en-GB" smtClean="0"/>
              <a:t>12/05/2026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FF5AA866-702A-F746-B4FC-38DD96A73649}" type="slidenum">
              <a:rPr lang="en-GB" smtClean="0"/>
              <a:t>‹#›</a:t>
            </a:fld>
            <a:endParaRPr lang="en-GB"/>
          </a:p>
        </p:txBody>
      </p:sp>
    </p:spTree>
    <p:extLst>
      <p:ext uri="{BB962C8B-B14F-4D97-AF65-F5344CB8AC3E}">
        <p14:creationId xmlns:p14="http://schemas.microsoft.com/office/powerpoint/2010/main" val="211170844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DB840711-D73F-3141-8EB3-2485BB089920}" type="datetimeFigureOut">
              <a:rPr lang="en-GB" smtClean="0"/>
              <a:t>12/05/2026</a:t>
            </a:fld>
            <a:endParaRPr lang="en-GB"/>
          </a:p>
        </p:txBody>
      </p:sp>
      <p:sp>
        <p:nvSpPr>
          <p:cNvPr id="5" name="Footer Placeholder 3"/>
          <p:cNvSpPr>
            <a:spLocks noGrp="1"/>
          </p:cNvSpPr>
          <p:nvPr>
            <p:ph type="ftr" sz="quarter" idx="11"/>
          </p:nvPr>
        </p:nvSpPr>
        <p:spPr/>
        <p:txBody>
          <a:bodyPr/>
          <a:lstStyle/>
          <a:p>
            <a:endParaRPr lang="en-GB"/>
          </a:p>
        </p:txBody>
      </p:sp>
      <p:sp>
        <p:nvSpPr>
          <p:cNvPr id="6" name="Slide Number Placeholder 4"/>
          <p:cNvSpPr>
            <a:spLocks noGrp="1"/>
          </p:cNvSpPr>
          <p:nvPr>
            <p:ph type="sldNum" sz="quarter" idx="12"/>
          </p:nvPr>
        </p:nvSpPr>
        <p:spPr/>
        <p:txBody>
          <a:bodyPr/>
          <a:lstStyle/>
          <a:p>
            <a:fld id="{FF5AA866-702A-F746-B4FC-38DD96A73649}" type="slidenum">
              <a:rPr lang="en-GB" smtClean="0"/>
              <a:t>‹#›</a:t>
            </a:fld>
            <a:endParaRPr lang="en-GB"/>
          </a:p>
        </p:txBody>
      </p:sp>
    </p:spTree>
    <p:extLst>
      <p:ext uri="{BB962C8B-B14F-4D97-AF65-F5344CB8AC3E}">
        <p14:creationId xmlns:p14="http://schemas.microsoft.com/office/powerpoint/2010/main" val="356354249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DB840711-D73F-3141-8EB3-2485BB089920}" type="datetimeFigureOut">
              <a:rPr lang="en-GB" smtClean="0"/>
              <a:t>12/05/2026</a:t>
            </a:fld>
            <a:endParaRPr lang="en-GB"/>
          </a:p>
        </p:txBody>
      </p:sp>
      <p:sp>
        <p:nvSpPr>
          <p:cNvPr id="5" name="Footer Placeholder 2"/>
          <p:cNvSpPr>
            <a:spLocks noGrp="1"/>
          </p:cNvSpPr>
          <p:nvPr>
            <p:ph type="ftr" sz="quarter" idx="11"/>
          </p:nvPr>
        </p:nvSpPr>
        <p:spPr/>
        <p:txBody>
          <a:bodyPr/>
          <a:lstStyle/>
          <a:p>
            <a:endParaRPr lang="en-GB"/>
          </a:p>
        </p:txBody>
      </p:sp>
      <p:sp>
        <p:nvSpPr>
          <p:cNvPr id="6" name="Slide Number Placeholder 3"/>
          <p:cNvSpPr>
            <a:spLocks noGrp="1"/>
          </p:cNvSpPr>
          <p:nvPr>
            <p:ph type="sldNum" sz="quarter" idx="12"/>
          </p:nvPr>
        </p:nvSpPr>
        <p:spPr/>
        <p:txBody>
          <a:bodyPr/>
          <a:lstStyle/>
          <a:p>
            <a:fld id="{FF5AA866-702A-F746-B4FC-38DD96A73649}" type="slidenum">
              <a:rPr lang="en-GB" smtClean="0"/>
              <a:t>‹#›</a:t>
            </a:fld>
            <a:endParaRPr lang="en-GB"/>
          </a:p>
        </p:txBody>
      </p:sp>
    </p:spTree>
    <p:extLst>
      <p:ext uri="{BB962C8B-B14F-4D97-AF65-F5344CB8AC3E}">
        <p14:creationId xmlns:p14="http://schemas.microsoft.com/office/powerpoint/2010/main" val="40915272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3"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5" y="3129280"/>
            <a:ext cx="3401062"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DB840711-D73F-3141-8EB3-2485BB089920}" type="datetimeFigureOut">
              <a:rPr lang="en-GB" smtClean="0"/>
              <a:t>12/05/2026</a:t>
            </a:fld>
            <a:endParaRPr lang="en-GB"/>
          </a:p>
        </p:txBody>
      </p:sp>
      <p:sp>
        <p:nvSpPr>
          <p:cNvPr id="5" name="Footer Placeholder 5"/>
          <p:cNvSpPr>
            <a:spLocks noGrp="1"/>
          </p:cNvSpPr>
          <p:nvPr>
            <p:ph type="ftr" sz="quarter" idx="11"/>
          </p:nvPr>
        </p:nvSpPr>
        <p:spPr/>
        <p:txBody>
          <a:bodyPr/>
          <a:lstStyle/>
          <a:p>
            <a:endParaRPr lang="en-GB"/>
          </a:p>
        </p:txBody>
      </p:sp>
      <p:sp>
        <p:nvSpPr>
          <p:cNvPr id="6" name="Slide Number Placeholder 6"/>
          <p:cNvSpPr>
            <a:spLocks noGrp="1"/>
          </p:cNvSpPr>
          <p:nvPr>
            <p:ph type="sldNum" sz="quarter" idx="12"/>
          </p:nvPr>
        </p:nvSpPr>
        <p:spPr/>
        <p:txBody>
          <a:bodyPr/>
          <a:lstStyle/>
          <a:p>
            <a:fld id="{FF5AA866-702A-F746-B4FC-38DD96A73649}" type="slidenum">
              <a:rPr lang="en-GB" smtClean="0"/>
              <a:t>‹#›</a:t>
            </a:fld>
            <a:endParaRPr lang="en-GB"/>
          </a:p>
        </p:txBody>
      </p:sp>
    </p:spTree>
    <p:extLst>
      <p:ext uri="{BB962C8B-B14F-4D97-AF65-F5344CB8AC3E}">
        <p14:creationId xmlns:p14="http://schemas.microsoft.com/office/powerpoint/2010/main" val="35135426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B840711-D73F-3141-8EB3-2485BB089920}" type="datetimeFigureOut">
              <a:rPr lang="en-GB" smtClean="0"/>
              <a:t>12/05/2026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F5AA866-702A-F746-B4FC-38DD96A73649}" type="slidenum">
              <a:rPr lang="en-GB" smtClean="0"/>
              <a:t>‹#›</a:t>
            </a:fld>
            <a:endParaRPr lang="en-GB"/>
          </a:p>
        </p:txBody>
      </p:sp>
    </p:spTree>
    <p:extLst>
      <p:ext uri="{BB962C8B-B14F-4D97-AF65-F5344CB8AC3E}">
        <p14:creationId xmlns:p14="http://schemas.microsoft.com/office/powerpoint/2010/main" val="301873149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799"/>
            <a:ext cx="8825658" cy="3640667"/>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B840711-D73F-3141-8EB3-2485BB089920}" type="datetimeFigureOut">
              <a:rPr lang="en-GB" smtClean="0"/>
              <a:t>12/05/2026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F5AA866-702A-F746-B4FC-38DD96A73649}" type="slidenum">
              <a:rPr lang="en-GB" smtClean="0"/>
              <a:t>‹#›</a:t>
            </a:fld>
            <a:endParaRPr lang="en-GB"/>
          </a:p>
        </p:txBody>
      </p:sp>
    </p:spTree>
    <p:extLst>
      <p:ext uri="{BB962C8B-B14F-4D97-AF65-F5344CB8AC3E}">
        <p14:creationId xmlns:p14="http://schemas.microsoft.com/office/powerpoint/2010/main" val="212267439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DB840711-D73F-3141-8EB3-2485BB089920}" type="datetimeFigureOut">
              <a:rPr lang="en-GB" smtClean="0"/>
              <a:t>12/05/2026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F5AA866-702A-F746-B4FC-38DD96A73649}" type="slidenum">
              <a:rPr lang="en-GB" smtClean="0"/>
              <a:t>‹#›</a:t>
            </a:fld>
            <a:endParaRPr lang="en-GB"/>
          </a:p>
        </p:txBody>
      </p:sp>
    </p:spTree>
    <p:extLst>
      <p:ext uri="{BB962C8B-B14F-4D97-AF65-F5344CB8AC3E}">
        <p14:creationId xmlns:p14="http://schemas.microsoft.com/office/powerpoint/2010/main" val="403363894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0" y="1447800"/>
            <a:ext cx="7999315" cy="2323374"/>
          </a:xfrm>
        </p:spPr>
        <p:txBody>
          <a:bodyPr/>
          <a:lstStyle>
            <a:lvl1pPr>
              <a:defRPr sz="4800"/>
            </a:lvl1pPr>
          </a:lstStyle>
          <a:p>
            <a:r>
              <a:rPr lang="en-US"/>
              <a:t>Click to edit Master title style</a:t>
            </a:r>
            <a:endParaRPr lang="en-US" dirty="0"/>
          </a:p>
        </p:txBody>
      </p:sp>
      <p:sp>
        <p:nvSpPr>
          <p:cNvPr id="14" name="Text Placeholder 3"/>
          <p:cNvSpPr>
            <a:spLocks noGrp="1"/>
          </p:cNvSpPr>
          <p:nvPr>
            <p:ph type="body" sz="half" idx="13"/>
          </p:nvPr>
        </p:nvSpPr>
        <p:spPr>
          <a:xfrm>
            <a:off x="1930400" y="3771174"/>
            <a:ext cx="7279649" cy="342174"/>
          </a:xfrm>
        </p:spPr>
        <p:txBody>
          <a:bodyPr anchor="t">
            <a:normAutofit/>
          </a:bodyPr>
          <a:lstStyle>
            <a:lvl1pPr marL="0" indent="0">
              <a:buNone/>
              <a:defRPr lang="en-US" sz="1400" b="0" i="0" kern="1200" cap="small" dirty="0">
                <a:solidFill>
                  <a:schemeClr val="accent1">
                    <a:lumMod val="60000"/>
                    <a:lumOff val="4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DB840711-D73F-3141-8EB3-2485BB089920}" type="datetimeFigureOut">
              <a:rPr lang="en-GB" smtClean="0"/>
              <a:t>12/05/2026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F5AA866-702A-F746-B4FC-38DD96A73649}" type="slidenum">
              <a:rPr lang="en-GB" smtClean="0"/>
              <a:t>‹#›</a:t>
            </a:fld>
            <a:endParaRPr lang="en-GB"/>
          </a:p>
        </p:txBody>
      </p:sp>
      <p:sp>
        <p:nvSpPr>
          <p:cNvPr id="12" name="TextBox 11"/>
          <p:cNvSpPr txBox="1"/>
          <p:nvPr/>
        </p:nvSpPr>
        <p:spPr>
          <a:xfrm>
            <a:off x="898295" y="971253"/>
            <a:ext cx="801912" cy="1969770"/>
          </a:xfrm>
          <a:prstGeom prst="rect">
            <a:avLst/>
          </a:prstGeom>
          <a:noFill/>
        </p:spPr>
        <p:txBody>
          <a:bodyPr wrap="square" rtlCol="0">
            <a:spAutoFit/>
          </a:bodyPr>
          <a:lstStyle/>
          <a:p>
            <a:pPr algn="r"/>
            <a:r>
              <a:rPr lang="en-US" sz="12200" b="0" i="0" dirty="0">
                <a:solidFill>
                  <a:schemeClr val="accent1">
                    <a:lumMod val="60000"/>
                    <a:lumOff val="40000"/>
                  </a:schemeClr>
                </a:solidFill>
                <a:latin typeface="Arial"/>
                <a:ea typeface="+mj-ea"/>
                <a:cs typeface="+mj-cs"/>
              </a:rPr>
              <a:t>“</a:t>
            </a:r>
          </a:p>
        </p:txBody>
      </p:sp>
      <p:sp>
        <p:nvSpPr>
          <p:cNvPr id="11" name="TextBox 10"/>
          <p:cNvSpPr txBox="1"/>
          <p:nvPr/>
        </p:nvSpPr>
        <p:spPr>
          <a:xfrm>
            <a:off x="9330490" y="2613787"/>
            <a:ext cx="801912" cy="1969770"/>
          </a:xfrm>
          <a:prstGeom prst="rect">
            <a:avLst/>
          </a:prstGeom>
          <a:noFill/>
        </p:spPr>
        <p:txBody>
          <a:bodyPr wrap="square" rtlCol="0">
            <a:spAutoFit/>
          </a:bodyPr>
          <a:lstStyle/>
          <a:p>
            <a:pPr algn="r"/>
            <a:r>
              <a:rPr lang="en-US" sz="12200" b="0" i="0" dirty="0">
                <a:solidFill>
                  <a:schemeClr val="accent1">
                    <a:lumMod val="60000"/>
                    <a:lumOff val="40000"/>
                  </a:schemeClr>
                </a:solidFill>
                <a:latin typeface="Arial"/>
                <a:ea typeface="+mj-ea"/>
                <a:cs typeface="+mj-cs"/>
              </a:rPr>
              <a:t>”</a:t>
            </a:r>
          </a:p>
        </p:txBody>
      </p:sp>
    </p:spTree>
    <p:extLst>
      <p:ext uri="{BB962C8B-B14F-4D97-AF65-F5344CB8AC3E}">
        <p14:creationId xmlns:p14="http://schemas.microsoft.com/office/powerpoint/2010/main" val="187522696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59"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B840711-D73F-3141-8EB3-2485BB089920}" type="datetimeFigureOut">
              <a:rPr lang="en-GB" smtClean="0"/>
              <a:t>12/05/2026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F5AA866-702A-F746-B4FC-38DD96A73649}" type="slidenum">
              <a:rPr lang="en-GB" smtClean="0"/>
              <a:t>‹#›</a:t>
            </a:fld>
            <a:endParaRPr lang="en-GB"/>
          </a:p>
        </p:txBody>
      </p:sp>
    </p:spTree>
    <p:extLst>
      <p:ext uri="{BB962C8B-B14F-4D97-AF65-F5344CB8AC3E}">
        <p14:creationId xmlns:p14="http://schemas.microsoft.com/office/powerpoint/2010/main" val="11494171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D55D9-21DC-974F-6399-202282F202D2}"/>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0EE606CD-9E71-C637-B13D-55539A796BA5}"/>
              </a:ext>
            </a:extLst>
          </p:cNvPr>
          <p:cNvSpPr>
            <a:spLocks noGrp="1"/>
          </p:cNvSpPr>
          <p:nvPr>
            <p:ph type="dt" sz="half" idx="10"/>
          </p:nvPr>
        </p:nvSpPr>
        <p:spPr/>
        <p:txBody>
          <a:bodyPr/>
          <a:lstStyle/>
          <a:p>
            <a:fld id="{B671BA07-4A98-6444-A8DF-9108D8CF9C78}" type="datetimeFigureOut">
              <a:rPr lang="en-GB" smtClean="0"/>
              <a:t>12/05/2026</a:t>
            </a:fld>
            <a:endParaRPr lang="en-GB"/>
          </a:p>
        </p:txBody>
      </p:sp>
      <p:sp>
        <p:nvSpPr>
          <p:cNvPr id="4" name="Footer Placeholder 3">
            <a:extLst>
              <a:ext uri="{FF2B5EF4-FFF2-40B4-BE49-F238E27FC236}">
                <a16:creationId xmlns:a16="http://schemas.microsoft.com/office/drawing/2014/main" id="{1D7AC7F0-55F9-DABA-39D8-39EA3EB570B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862343C-104A-C5C7-B281-B3EBCF2FC2FE}"/>
              </a:ext>
            </a:extLst>
          </p:cNvPr>
          <p:cNvSpPr>
            <a:spLocks noGrp="1"/>
          </p:cNvSpPr>
          <p:nvPr>
            <p:ph type="sldNum" sz="quarter" idx="12"/>
          </p:nvPr>
        </p:nvSpPr>
        <p:spPr/>
        <p:txBody>
          <a:bodyPr/>
          <a:lstStyle/>
          <a:p>
            <a:fld id="{6EB4A50B-4901-6F43-9C1A-7CF7CF6E4655}" type="slidenum">
              <a:rPr lang="en-GB" smtClean="0"/>
              <a:t>‹#›</a:t>
            </a:fld>
            <a:endParaRPr lang="en-GB"/>
          </a:p>
        </p:txBody>
      </p:sp>
    </p:spTree>
    <p:extLst>
      <p:ext uri="{BB962C8B-B14F-4D97-AF65-F5344CB8AC3E}">
        <p14:creationId xmlns:p14="http://schemas.microsoft.com/office/powerpoint/2010/main" val="364267563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DB840711-D73F-3141-8EB3-2485BB089920}" type="datetimeFigureOut">
              <a:rPr lang="en-GB" smtClean="0"/>
              <a:t>12/05/2026</a:t>
            </a:fld>
            <a:endParaRPr lang="en-GB"/>
          </a:p>
        </p:txBody>
      </p:sp>
      <p:sp>
        <p:nvSpPr>
          <p:cNvPr id="4"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F5AA866-702A-F746-B4FC-38DD96A73649}" type="slidenum">
              <a:rPr lang="en-GB" smtClean="0"/>
              <a:t>‹#›</a:t>
            </a:fld>
            <a:endParaRPr lang="en-GB"/>
          </a:p>
        </p:txBody>
      </p:sp>
    </p:spTree>
    <p:extLst>
      <p:ext uri="{BB962C8B-B14F-4D97-AF65-F5344CB8AC3E}">
        <p14:creationId xmlns:p14="http://schemas.microsoft.com/office/powerpoint/2010/main" val="17379791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Drag picture to placeholder or click icon to add</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Drag picture to placeholder or click icon to add</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Drag picture to placeholder or click icon to add</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DB840711-D73F-3141-8EB3-2485BB089920}" type="datetimeFigureOut">
              <a:rPr lang="en-GB" smtClean="0"/>
              <a:t>12/05/2026</a:t>
            </a:fld>
            <a:endParaRPr lang="en-GB"/>
          </a:p>
        </p:txBody>
      </p:sp>
      <p:sp>
        <p:nvSpPr>
          <p:cNvPr id="4"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F5AA866-702A-F746-B4FC-38DD96A73649}" type="slidenum">
              <a:rPr lang="en-GB" smtClean="0"/>
              <a:t>‹#›</a:t>
            </a:fld>
            <a:endParaRPr lang="en-GB"/>
          </a:p>
        </p:txBody>
      </p:sp>
    </p:spTree>
    <p:extLst>
      <p:ext uri="{BB962C8B-B14F-4D97-AF65-F5344CB8AC3E}">
        <p14:creationId xmlns:p14="http://schemas.microsoft.com/office/powerpoint/2010/main" val="332043302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B840711-D73F-3141-8EB3-2485BB089920}" type="datetimeFigureOut">
              <a:rPr lang="en-GB" smtClean="0"/>
              <a:t>12/05/2026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F5AA866-702A-F746-B4FC-38DD96A73649}" type="slidenum">
              <a:rPr lang="en-GB" smtClean="0"/>
              <a:t>‹#›</a:t>
            </a:fld>
            <a:endParaRPr lang="en-GB"/>
          </a:p>
        </p:txBody>
      </p:sp>
    </p:spTree>
    <p:extLst>
      <p:ext uri="{BB962C8B-B14F-4D97-AF65-F5344CB8AC3E}">
        <p14:creationId xmlns:p14="http://schemas.microsoft.com/office/powerpoint/2010/main" val="411247024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B840711-D73F-3141-8EB3-2485BB089920}" type="datetimeFigureOut">
              <a:rPr lang="en-GB" smtClean="0"/>
              <a:t>12/05/2026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F5AA866-702A-F746-B4FC-38DD96A73649}" type="slidenum">
              <a:rPr lang="en-GB" smtClean="0"/>
              <a:t>‹#›</a:t>
            </a:fld>
            <a:endParaRPr lang="en-GB"/>
          </a:p>
        </p:txBody>
      </p:sp>
    </p:spTree>
    <p:extLst>
      <p:ext uri="{BB962C8B-B14F-4D97-AF65-F5344CB8AC3E}">
        <p14:creationId xmlns:p14="http://schemas.microsoft.com/office/powerpoint/2010/main" val="3903627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4C27FB9-1473-1E48-E680-D5990FC90907}"/>
              </a:ext>
            </a:extLst>
          </p:cNvPr>
          <p:cNvSpPr>
            <a:spLocks noGrp="1"/>
          </p:cNvSpPr>
          <p:nvPr>
            <p:ph type="dt" sz="half" idx="10"/>
          </p:nvPr>
        </p:nvSpPr>
        <p:spPr/>
        <p:txBody>
          <a:bodyPr/>
          <a:lstStyle/>
          <a:p>
            <a:fld id="{B671BA07-4A98-6444-A8DF-9108D8CF9C78}" type="datetimeFigureOut">
              <a:rPr lang="en-GB" smtClean="0"/>
              <a:t>12/05/2026</a:t>
            </a:fld>
            <a:endParaRPr lang="en-GB"/>
          </a:p>
        </p:txBody>
      </p:sp>
      <p:sp>
        <p:nvSpPr>
          <p:cNvPr id="3" name="Footer Placeholder 2">
            <a:extLst>
              <a:ext uri="{FF2B5EF4-FFF2-40B4-BE49-F238E27FC236}">
                <a16:creationId xmlns:a16="http://schemas.microsoft.com/office/drawing/2014/main" id="{43B84FF8-66A7-6CD4-3C01-BEB1F42DDCB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E9808F02-FF32-17F8-D223-0A6990CE890A}"/>
              </a:ext>
            </a:extLst>
          </p:cNvPr>
          <p:cNvSpPr>
            <a:spLocks noGrp="1"/>
          </p:cNvSpPr>
          <p:nvPr>
            <p:ph type="sldNum" sz="quarter" idx="12"/>
          </p:nvPr>
        </p:nvSpPr>
        <p:spPr/>
        <p:txBody>
          <a:bodyPr/>
          <a:lstStyle/>
          <a:p>
            <a:fld id="{6EB4A50B-4901-6F43-9C1A-7CF7CF6E4655}" type="slidenum">
              <a:rPr lang="en-GB" smtClean="0"/>
              <a:t>‹#›</a:t>
            </a:fld>
            <a:endParaRPr lang="en-GB"/>
          </a:p>
        </p:txBody>
      </p:sp>
    </p:spTree>
    <p:extLst>
      <p:ext uri="{BB962C8B-B14F-4D97-AF65-F5344CB8AC3E}">
        <p14:creationId xmlns:p14="http://schemas.microsoft.com/office/powerpoint/2010/main" val="19164241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1ECE88-3676-C739-BFD2-9FCD8DF8E0C1}"/>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773B1B2C-03BF-B531-B191-3A1F7614A1C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9A4D26A0-5F23-B340-A2D7-7DF60DFC51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D2D7957E-778F-78C9-FA90-1C83D73F2356}"/>
              </a:ext>
            </a:extLst>
          </p:cNvPr>
          <p:cNvSpPr>
            <a:spLocks noGrp="1"/>
          </p:cNvSpPr>
          <p:nvPr>
            <p:ph type="dt" sz="half" idx="10"/>
          </p:nvPr>
        </p:nvSpPr>
        <p:spPr/>
        <p:txBody>
          <a:bodyPr/>
          <a:lstStyle/>
          <a:p>
            <a:fld id="{B671BA07-4A98-6444-A8DF-9108D8CF9C78}" type="datetimeFigureOut">
              <a:rPr lang="en-GB" smtClean="0"/>
              <a:t>12/05/2026</a:t>
            </a:fld>
            <a:endParaRPr lang="en-GB"/>
          </a:p>
        </p:txBody>
      </p:sp>
      <p:sp>
        <p:nvSpPr>
          <p:cNvPr id="6" name="Footer Placeholder 5">
            <a:extLst>
              <a:ext uri="{FF2B5EF4-FFF2-40B4-BE49-F238E27FC236}">
                <a16:creationId xmlns:a16="http://schemas.microsoft.com/office/drawing/2014/main" id="{A7012838-16F2-7AC6-90B7-FAAC0377256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52B2D79-70DB-3217-C185-1C73BBC712EE}"/>
              </a:ext>
            </a:extLst>
          </p:cNvPr>
          <p:cNvSpPr>
            <a:spLocks noGrp="1"/>
          </p:cNvSpPr>
          <p:nvPr>
            <p:ph type="sldNum" sz="quarter" idx="12"/>
          </p:nvPr>
        </p:nvSpPr>
        <p:spPr/>
        <p:txBody>
          <a:bodyPr/>
          <a:lstStyle/>
          <a:p>
            <a:fld id="{6EB4A50B-4901-6F43-9C1A-7CF7CF6E4655}" type="slidenum">
              <a:rPr lang="en-GB" smtClean="0"/>
              <a:t>‹#›</a:t>
            </a:fld>
            <a:endParaRPr lang="en-GB"/>
          </a:p>
        </p:txBody>
      </p:sp>
    </p:spTree>
    <p:extLst>
      <p:ext uri="{BB962C8B-B14F-4D97-AF65-F5344CB8AC3E}">
        <p14:creationId xmlns:p14="http://schemas.microsoft.com/office/powerpoint/2010/main" val="20438691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AEB029-75FE-62E4-7A43-3CB3802ABBEC}"/>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A3DD5937-0045-B240-FDF1-AA236A8B225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1D579AA-7218-BFE0-0423-B2203E421A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425362A-1FE2-6586-F4F7-D6DF3E1AEBBA}"/>
              </a:ext>
            </a:extLst>
          </p:cNvPr>
          <p:cNvSpPr>
            <a:spLocks noGrp="1"/>
          </p:cNvSpPr>
          <p:nvPr>
            <p:ph type="dt" sz="half" idx="10"/>
          </p:nvPr>
        </p:nvSpPr>
        <p:spPr/>
        <p:txBody>
          <a:bodyPr/>
          <a:lstStyle/>
          <a:p>
            <a:fld id="{B671BA07-4A98-6444-A8DF-9108D8CF9C78}" type="datetimeFigureOut">
              <a:rPr lang="en-GB" smtClean="0"/>
              <a:t>12/05/2026</a:t>
            </a:fld>
            <a:endParaRPr lang="en-GB"/>
          </a:p>
        </p:txBody>
      </p:sp>
      <p:sp>
        <p:nvSpPr>
          <p:cNvPr id="6" name="Footer Placeholder 5">
            <a:extLst>
              <a:ext uri="{FF2B5EF4-FFF2-40B4-BE49-F238E27FC236}">
                <a16:creationId xmlns:a16="http://schemas.microsoft.com/office/drawing/2014/main" id="{7ED46431-8A0C-30D5-0592-B6EC297063B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140A8B4-B2AD-40B3-38AA-BCB2CA6CA855}"/>
              </a:ext>
            </a:extLst>
          </p:cNvPr>
          <p:cNvSpPr>
            <a:spLocks noGrp="1"/>
          </p:cNvSpPr>
          <p:nvPr>
            <p:ph type="sldNum" sz="quarter" idx="12"/>
          </p:nvPr>
        </p:nvSpPr>
        <p:spPr/>
        <p:txBody>
          <a:bodyPr/>
          <a:lstStyle/>
          <a:p>
            <a:fld id="{6EB4A50B-4901-6F43-9C1A-7CF7CF6E4655}" type="slidenum">
              <a:rPr lang="en-GB" smtClean="0"/>
              <a:t>‹#›</a:t>
            </a:fld>
            <a:endParaRPr lang="en-GB"/>
          </a:p>
        </p:txBody>
      </p:sp>
    </p:spTree>
    <p:extLst>
      <p:ext uri="{BB962C8B-B14F-4D97-AF65-F5344CB8AC3E}">
        <p14:creationId xmlns:p14="http://schemas.microsoft.com/office/powerpoint/2010/main" val="21159164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1.jpe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slideLayout" Target="../slideLayouts/slideLayout4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image" Target="../media/image1.jpeg"/><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10" Type="http://schemas.openxmlformats.org/officeDocument/2006/relationships/slideLayout" Target="../slideLayouts/slideLayout38.xml"/><Relationship Id="rId19" Type="http://schemas.openxmlformats.org/officeDocument/2006/relationships/theme" Target="../theme/theme3.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18" Type="http://schemas.openxmlformats.org/officeDocument/2006/relationships/theme" Target="../theme/theme4.xml"/><Relationship Id="rId3" Type="http://schemas.openxmlformats.org/officeDocument/2006/relationships/slideLayout" Target="../slideLayouts/slideLayout49.xml"/><Relationship Id="rId21" Type="http://schemas.openxmlformats.org/officeDocument/2006/relationships/image" Target="../media/image5.png"/><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slideLayout" Target="../slideLayouts/slideLayout63.xml"/><Relationship Id="rId2" Type="http://schemas.openxmlformats.org/officeDocument/2006/relationships/slideLayout" Target="../slideLayouts/slideLayout48.xml"/><Relationship Id="rId16" Type="http://schemas.openxmlformats.org/officeDocument/2006/relationships/slideLayout" Target="../slideLayouts/slideLayout62.xml"/><Relationship Id="rId20" Type="http://schemas.openxmlformats.org/officeDocument/2006/relationships/image" Target="../media/image4.png"/><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slideLayout" Target="../slideLayouts/slideLayout61.xml"/><Relationship Id="rId10" Type="http://schemas.openxmlformats.org/officeDocument/2006/relationships/slideLayout" Target="../slideLayouts/slideLayout56.xml"/><Relationship Id="rId19" Type="http://schemas.openxmlformats.org/officeDocument/2006/relationships/image" Target="../media/image3.png"/><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 Id="rId22"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BC10175-D260-0C91-9338-FA7B3A82E7C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E0B2E9E1-9520-9347-B022-0807422DC9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BD6DD40B-F96A-4442-C336-BFE3C5F017B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671BA07-4A98-6444-A8DF-9108D8CF9C78}" type="datetimeFigureOut">
              <a:rPr lang="en-GB" smtClean="0"/>
              <a:t>12/05/2026</a:t>
            </a:fld>
            <a:endParaRPr lang="en-GB"/>
          </a:p>
        </p:txBody>
      </p:sp>
      <p:sp>
        <p:nvSpPr>
          <p:cNvPr id="5" name="Footer Placeholder 4">
            <a:extLst>
              <a:ext uri="{FF2B5EF4-FFF2-40B4-BE49-F238E27FC236}">
                <a16:creationId xmlns:a16="http://schemas.microsoft.com/office/drawing/2014/main" id="{026A9F59-1EDE-2533-8217-1D7E855ED41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A3BBFFF9-5F69-BCA6-9641-9277280647F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EB4A50B-4901-6F43-9C1A-7CF7CF6E4655}" type="slidenum">
              <a:rPr lang="en-GB" smtClean="0"/>
              <a:t>‹#›</a:t>
            </a:fld>
            <a:endParaRPr lang="en-GB"/>
          </a:p>
        </p:txBody>
      </p:sp>
    </p:spTree>
    <p:extLst>
      <p:ext uri="{BB962C8B-B14F-4D97-AF65-F5344CB8AC3E}">
        <p14:creationId xmlns:p14="http://schemas.microsoft.com/office/powerpoint/2010/main" val="16026167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US"/>
            </a:p>
          </p:txBody>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txBody>
            <a:bodyPr/>
            <a:lstStyle/>
            <a:p>
              <a:endParaRPr lang="en-US"/>
            </a:p>
          </p:txBody>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a:p>
          </p:txBody>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2BE451C3-0FF4-47C4-B829-773ADF60F88C}" type="datetimeFigureOut">
              <a:rPr lang="en-US" dirty="0"/>
              <a:t>5/12/26</a:t>
            </a:fld>
            <a:endParaRPr lang="en-US" dirty="0"/>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endParaRPr lang="en-US" dirty="0"/>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25652039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hf sldNum="0" hdr="0" ftr="0" dt="0"/>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20">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US"/>
            </a:p>
          </p:txBody>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txBody>
            <a:bodyPr/>
            <a:lstStyle/>
            <a:p>
              <a:endParaRPr lang="en-US"/>
            </a:p>
          </p:txBody>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a:p>
          </p:txBody>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F6DC93A6-8245-5E49-9742-AD4559E66068}" type="datetimeFigureOut">
              <a:rPr lang="en-GB" smtClean="0"/>
              <a:t>12/05/2026</a:t>
            </a:fld>
            <a:endParaRPr lang="en-GB"/>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endParaRPr lang="en-GB"/>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34E165B7-A89E-3148-B6E4-A3853A06C502}" type="slidenum">
              <a:rPr lang="en-GB" smtClean="0"/>
              <a:t>‹#›</a:t>
            </a:fld>
            <a:endParaRPr lang="en-GB"/>
          </a:p>
        </p:txBody>
      </p:sp>
    </p:spTree>
    <p:extLst>
      <p:ext uri="{BB962C8B-B14F-4D97-AF65-F5344CB8AC3E}">
        <p14:creationId xmlns:p14="http://schemas.microsoft.com/office/powerpoint/2010/main" val="342267106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 id="2147483714" r:id="rId18"/>
  </p:sldLayoutIdLst>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44"/>
          <a:stretch/>
        </p:blipFill>
        <p:spPr>
          <a:xfrm>
            <a:off x="0" y="2669685"/>
            <a:ext cx="4035669"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DB840711-D73F-3141-8EB3-2485BB089920}" type="datetimeFigureOut">
              <a:rPr lang="en-GB" smtClean="0"/>
              <a:t>12/05/2026</a:t>
            </a:fld>
            <a:endParaRPr lang="en-GB"/>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GB"/>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FF5AA866-702A-F746-B4FC-38DD96A73649}" type="slidenum">
              <a:rPr lang="en-GB" smtClean="0"/>
              <a:t>‹#›</a:t>
            </a:fld>
            <a:endParaRPr lang="en-GB"/>
          </a:p>
        </p:txBody>
      </p:sp>
    </p:spTree>
    <p:extLst>
      <p:ext uri="{BB962C8B-B14F-4D97-AF65-F5344CB8AC3E}">
        <p14:creationId xmlns:p14="http://schemas.microsoft.com/office/powerpoint/2010/main" val="374623078"/>
      </p:ext>
    </p:extLst>
  </p:cSld>
  <p:clrMap bg1="dk1" tx1="lt1" bg2="dk2" tx2="lt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 id="2147483758" r:id="rId13"/>
    <p:sldLayoutId id="2147483759" r:id="rId14"/>
    <p:sldLayoutId id="2147483760" r:id="rId15"/>
    <p:sldLayoutId id="2147483761" r:id="rId16"/>
    <p:sldLayoutId id="2147483762"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png"/><Relationship Id="rId5" Type="http://schemas.openxmlformats.org/officeDocument/2006/relationships/image" Target="../media/image7.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3.xml"/><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hyperlink" Target="https://www.legislation.gov.uk/ukpga/Eliz2/9-10/60/introduction" TargetMode="Externa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hyperlink" Target="https://www.legislation.gov.uk/ukpga/Eliz2/9-10/60/introduction" TargetMode="External"/><Relationship Id="rId1" Type="http://schemas.openxmlformats.org/officeDocument/2006/relationships/slideLayout" Target="../slideLayouts/slideLayout7.xml"/><Relationship Id="rId4" Type="http://schemas.openxmlformats.org/officeDocument/2006/relationships/hyperlink" Target="https://www.legislation.gov.uk/ukpga/Eliz2/9-10/60#commentary-key-2cf99050ca2ede1b5b0d8086001e20be"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hyperlink" Target="https://www.legislation.gov.uk/ukpga/Eliz2/9-10/60/introduction" TargetMode="External"/><Relationship Id="rId1" Type="http://schemas.openxmlformats.org/officeDocument/2006/relationships/slideLayout" Target="../slideLayouts/slideLayout7.xml"/><Relationship Id="rId4" Type="http://schemas.openxmlformats.org/officeDocument/2006/relationships/hyperlink" Target="https://www.legislation.gov.uk/ukpga/Eliz2/9-10/60#commentary-key-2cf99050ca2ede1b5b0d8086001e20be"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https://www.parliament.uk/" TargetMode="External"/><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hyperlink" Target="https://hansard.parliament.uk/Commons/2024-03-01"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hyperlink" Target="https://bills.parliament.uk/bills/3774/publications" TargetMode="External"/><Relationship Id="rId2" Type="http://schemas.openxmlformats.org/officeDocument/2006/relationships/hyperlink" Target="mailto:tiabilltiabill@parliament.uk" TargetMode="External"/><Relationship Id="rId1" Type="http://schemas.openxmlformats.org/officeDocument/2006/relationships/slideLayout" Target="../slideLayouts/slideLayout18.xml"/><Relationship Id="rId4" Type="http://schemas.openxmlformats.org/officeDocument/2006/relationships/hyperlink" Target="http://www.parliament.uk/mps-lords-and-offices/offices/commons/scrutinyunit/" TargetMode="External"/></Relationships>
</file>

<file path=ppt/slides/_rels/slide23.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3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3.xml"/><Relationship Id="rId4" Type="http://schemas.openxmlformats.org/officeDocument/2006/relationships/image" Target="../media/image13.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946AB7-C08E-FF17-6442-D3CEEEBC4952}"/>
            </a:ext>
          </a:extLst>
        </p:cNvPr>
        <p:cNvGrpSpPr/>
        <p:nvPr/>
      </p:nvGrpSpPr>
      <p:grpSpPr>
        <a:xfrm>
          <a:off x="0" y="0"/>
          <a:ext cx="0" cy="0"/>
          <a:chOff x="0" y="0"/>
          <a:chExt cx="0" cy="0"/>
        </a:xfrm>
      </p:grpSpPr>
      <p:pic>
        <p:nvPicPr>
          <p:cNvPr id="3" name="Picture 2" descr="A person lying down on a couch&#10;&#10;Description automatically generated">
            <a:extLst>
              <a:ext uri="{FF2B5EF4-FFF2-40B4-BE49-F238E27FC236}">
                <a16:creationId xmlns:a16="http://schemas.microsoft.com/office/drawing/2014/main" id="{902DB364-8F82-FA85-CA27-B17EB0328E2B}"/>
              </a:ext>
            </a:extLst>
          </p:cNvPr>
          <p:cNvPicPr>
            <a:picLocks noChangeAspect="1"/>
          </p:cNvPicPr>
          <p:nvPr/>
        </p:nvPicPr>
        <p:blipFill>
          <a:blip r:embed="rId5"/>
          <a:srcRect b="19"/>
          <a:stretch/>
        </p:blipFill>
        <p:spPr>
          <a:xfrm>
            <a:off x="20" y="1282"/>
            <a:ext cx="12191980" cy="6856718"/>
          </a:xfrm>
          <a:prstGeom prst="rect">
            <a:avLst/>
          </a:prstGeom>
        </p:spPr>
      </p:pic>
      <p:pic>
        <p:nvPicPr>
          <p:cNvPr id="2" name="Picture 2" descr="Image preview">
            <a:extLst>
              <a:ext uri="{FF2B5EF4-FFF2-40B4-BE49-F238E27FC236}">
                <a16:creationId xmlns:a16="http://schemas.microsoft.com/office/drawing/2014/main" id="{0A7497C5-94B8-920F-1D74-9A932EDD362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5060" r="45693"/>
          <a:stretch/>
        </p:blipFill>
        <p:spPr bwMode="auto">
          <a:xfrm>
            <a:off x="-116653" y="5033834"/>
            <a:ext cx="1513940" cy="1446171"/>
          </a:xfrm>
          <a:prstGeom prst="rect">
            <a:avLst/>
          </a:prstGeom>
          <a:noFill/>
          <a:extLst>
            <a:ext uri="{909E8E84-426E-40DD-AFC4-6F175D3DCCD1}">
              <a14:hiddenFill xmlns:a14="http://schemas.microsoft.com/office/drawing/2010/main">
                <a:solidFill>
                  <a:srgbClr val="FFFFFF"/>
                </a:solidFill>
              </a14:hiddenFill>
            </a:ext>
          </a:extLst>
        </p:spPr>
      </p:pic>
      <p:pic>
        <p:nvPicPr>
          <p:cNvPr id="4" name="Be Still My Soul">
            <a:hlinkClick r:id="" action="ppaction://media"/>
            <a:extLst>
              <a:ext uri="{FF2B5EF4-FFF2-40B4-BE49-F238E27FC236}">
                <a16:creationId xmlns:a16="http://schemas.microsoft.com/office/drawing/2014/main" id="{F6BB4241-03B0-B9A2-D811-2449581EBB0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588" y="4763"/>
            <a:ext cx="373232" cy="373232"/>
          </a:xfrm>
          <a:prstGeom prst="rect">
            <a:avLst/>
          </a:prstGeom>
        </p:spPr>
      </p:pic>
    </p:spTree>
    <p:extLst>
      <p:ext uri="{BB962C8B-B14F-4D97-AF65-F5344CB8AC3E}">
        <p14:creationId xmlns:p14="http://schemas.microsoft.com/office/powerpoint/2010/main" val="3759796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435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5896C4-5079-F853-918E-19AE924E0C38}"/>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A64F3374-3447-2881-F8B0-EBD7CC1466B3}"/>
              </a:ext>
            </a:extLst>
          </p:cNvPr>
          <p:cNvSpPr>
            <a:spLocks noChangeArrowheads="1"/>
          </p:cNvSpPr>
          <p:nvPr/>
        </p:nvSpPr>
        <p:spPr bwMode="auto">
          <a:xfrm>
            <a:off x="209963" y="-400008"/>
            <a:ext cx="6353680" cy="456713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b" anchorCtr="0" compatLnSpc="1">
            <a:prstTxWarp prst="textNoShape">
              <a:avLst/>
            </a:prstTxWarp>
            <a:norm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ct val="0"/>
              </a:spcBef>
              <a:spcAft>
                <a:spcPts val="600"/>
              </a:spcAft>
              <a:buClrTx/>
              <a:buSzTx/>
              <a:buFontTx/>
              <a:buNone/>
              <a:tabLst/>
              <a:defRPr/>
            </a:pPr>
            <a:r>
              <a:rPr kumimoji="0" lang="en-US" altLang="en-US" sz="4400" b="0" i="0" u="none" strike="noStrike" kern="1200" cap="none" spc="0" normalizeH="0" baseline="0" noProof="0" dirty="0">
                <a:ln>
                  <a:noFill/>
                </a:ln>
                <a:solidFill>
                  <a:prstClr val="black"/>
                </a:solidFill>
                <a:effectLst/>
                <a:uLnTx/>
                <a:uFillTx/>
                <a:latin typeface="Aptos Display" panose="02110004020202020204"/>
                <a:ea typeface="+mn-ea"/>
                <a:cs typeface="+mn-cs"/>
              </a:rPr>
              <a:t>Kim Leadbeater’s Assisted Dying Bill Published</a:t>
            </a:r>
          </a:p>
          <a:p>
            <a:pPr marL="0" marR="0" lvl="0" indent="0" algn="l" defTabSz="914400" rtl="0" eaLnBrk="1" fontAlgn="base" latinLnBrk="0" hangingPunct="1">
              <a:lnSpc>
                <a:spcPct val="90000"/>
              </a:lnSpc>
              <a:spcBef>
                <a:spcPct val="0"/>
              </a:spcBef>
              <a:spcAft>
                <a:spcPts val="600"/>
              </a:spcAft>
              <a:buClrTx/>
              <a:buSzTx/>
              <a:buFontTx/>
              <a:buNone/>
              <a:tabLst/>
              <a:defRPr/>
            </a:pPr>
            <a:r>
              <a:rPr kumimoji="0" lang="en-US" altLang="en-US" sz="4400" b="0" i="0" u="none" strike="noStrike" kern="1200" cap="none" spc="0" normalizeH="0" baseline="0" noProof="0" dirty="0">
                <a:ln>
                  <a:noFill/>
                </a:ln>
                <a:solidFill>
                  <a:prstClr val="black"/>
                </a:solidFill>
                <a:effectLst/>
                <a:uLnTx/>
                <a:uFillTx/>
                <a:latin typeface="Aptos Display" panose="02110004020202020204"/>
                <a:ea typeface="+mn-ea"/>
                <a:cs typeface="+mn-cs"/>
              </a:rPr>
              <a:t>       </a:t>
            </a:r>
          </a:p>
          <a:p>
            <a:pPr marL="0" marR="0" lvl="0" indent="0" algn="l" defTabSz="914400" rtl="0" eaLnBrk="1" fontAlgn="base" latinLnBrk="0" hangingPunct="1">
              <a:lnSpc>
                <a:spcPct val="90000"/>
              </a:lnSpc>
              <a:spcBef>
                <a:spcPct val="0"/>
              </a:spcBef>
              <a:spcAft>
                <a:spcPts val="600"/>
              </a:spcAft>
              <a:buClrTx/>
              <a:buSzTx/>
              <a:buFontTx/>
              <a:buNone/>
              <a:tabLst/>
              <a:defRPr/>
            </a:pPr>
            <a:br>
              <a:rPr kumimoji="0" lang="en-US" altLang="en-US" sz="4400" b="0" i="0" u="none" strike="noStrike" kern="1200" cap="none" spc="0" normalizeH="0" baseline="0" noProof="0" dirty="0">
                <a:ln>
                  <a:noFill/>
                </a:ln>
                <a:solidFill>
                  <a:prstClr val="black"/>
                </a:solidFill>
                <a:effectLst/>
                <a:uLnTx/>
                <a:uFillTx/>
                <a:latin typeface="Aptos Display" panose="02110004020202020204"/>
                <a:ea typeface="+mn-ea"/>
                <a:cs typeface="+mn-cs"/>
              </a:rPr>
            </a:br>
            <a:endParaRPr kumimoji="0" lang="en-US" altLang="en-US" sz="4400" b="0" i="0" u="none" strike="noStrike" kern="1200" cap="none" spc="0" normalizeH="0" baseline="0" noProof="0" dirty="0">
              <a:ln>
                <a:noFill/>
              </a:ln>
              <a:solidFill>
                <a:prstClr val="black"/>
              </a:solidFill>
              <a:effectLst/>
              <a:uLnTx/>
              <a:uFillTx/>
              <a:latin typeface="Aptos Display" panose="02110004020202020204"/>
              <a:ea typeface="+mn-ea"/>
              <a:cs typeface="+mn-cs"/>
            </a:endParaRPr>
          </a:p>
        </p:txBody>
      </p:sp>
      <p:pic>
        <p:nvPicPr>
          <p:cNvPr id="1026" name="Picture 2">
            <a:extLst>
              <a:ext uri="{FF2B5EF4-FFF2-40B4-BE49-F238E27FC236}">
                <a16:creationId xmlns:a16="http://schemas.microsoft.com/office/drawing/2014/main" id="{BFDDA092-26D7-9CE4-AEB0-CAC47A619B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1" b="13739"/>
          <a:stretch/>
        </p:blipFill>
        <p:spPr bwMode="auto">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01EA363-B9CA-061F-A67D-443DBBC7FEA6}"/>
              </a:ext>
            </a:extLst>
          </p:cNvPr>
          <p:cNvSpPr txBox="1"/>
          <p:nvPr/>
        </p:nvSpPr>
        <p:spPr>
          <a:xfrm>
            <a:off x="119100" y="2870269"/>
            <a:ext cx="6444543" cy="138499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B050"/>
                </a:solidFill>
                <a:effectLst/>
                <a:uLnTx/>
                <a:uFillTx/>
                <a:latin typeface="Glacial Indifference Regular"/>
                <a:ea typeface="+mn-ea"/>
                <a:cs typeface="+mn-cs"/>
              </a:rPr>
              <a:t>The Terminally Ill Adults (End of Life) Bill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srgbClr val="333333"/>
              </a:solidFill>
              <a:effectLst/>
              <a:uLnTx/>
              <a:uFillTx/>
              <a:latin typeface="Glacial Indifference Regular"/>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C00000"/>
                </a:solidFill>
                <a:effectLst/>
                <a:uLnTx/>
                <a:uFillTx/>
                <a:latin typeface="Glacial Indifference Regular"/>
                <a:ea typeface="+mn-ea"/>
                <a:cs typeface="+mn-cs"/>
              </a:rPr>
              <a:t>Terminally Ill Adults (End of Life) Act 2024 </a:t>
            </a:r>
            <a:endParaRPr kumimoji="0" lang="en-GB" sz="2800" b="1" i="0" u="none" strike="noStrike" kern="1200" cap="none" spc="0" normalizeH="0" baseline="0" noProof="0" dirty="0">
              <a:ln>
                <a:noFill/>
              </a:ln>
              <a:solidFill>
                <a:srgbClr val="C00000"/>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915890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62B348-EA28-763C-2BAF-273C87C7A250}"/>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29D1881E-3032-BED4-856F-3D0B00286E0B}"/>
              </a:ext>
            </a:extLst>
          </p:cNvPr>
          <p:cNvSpPr txBox="1"/>
          <p:nvPr/>
        </p:nvSpPr>
        <p:spPr>
          <a:xfrm>
            <a:off x="235026" y="134508"/>
            <a:ext cx="11721947" cy="658898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500"/>
              </a:spcAft>
              <a:buClrTx/>
              <a:buSzTx/>
              <a:buFontTx/>
              <a:buNone/>
              <a:tabLst/>
              <a:defRPr/>
            </a:pPr>
            <a:r>
              <a:rPr kumimoji="0" lang="en-GB" sz="2800" b="1" i="0" u="none" strike="noStrike" kern="1200" cap="none" spc="0" normalizeH="0" baseline="0" noProof="0" dirty="0">
                <a:ln>
                  <a:noFill/>
                </a:ln>
                <a:solidFill>
                  <a:srgbClr val="FF0000"/>
                </a:solidFill>
                <a:effectLst/>
                <a:uLnTx/>
                <a:uFillTx/>
                <a:latin typeface="inherit"/>
                <a:ea typeface="+mn-ea"/>
                <a:cs typeface="+mn-cs"/>
              </a:rPr>
              <a:t>Key elements of the Bill are:</a:t>
            </a:r>
            <a:endParaRPr kumimoji="0" lang="en-GB" sz="2800" b="1" i="0" u="none" strike="noStrike" kern="1200" cap="none" spc="0" normalizeH="0" baseline="0" noProof="0" dirty="0">
              <a:ln>
                <a:noFill/>
              </a:ln>
              <a:solidFill>
                <a:srgbClr val="FF0000"/>
              </a:solidFill>
              <a:effectLst/>
              <a:uLnTx/>
              <a:uFillTx/>
              <a:latin typeface="Glacial Indifference Regular"/>
              <a:ea typeface="+mn-ea"/>
              <a:cs typeface="+mn-cs"/>
            </a:endParaRPr>
          </a:p>
          <a:p>
            <a:pPr marL="0" marR="0" lvl="0" indent="0" algn="l" defTabSz="914400" rtl="0" eaLnBrk="1" fontAlgn="auto" latinLnBrk="0" hangingPunct="1">
              <a:lnSpc>
                <a:spcPct val="100000"/>
              </a:lnSpc>
              <a:spcBef>
                <a:spcPts val="750"/>
              </a:spcBef>
              <a:spcAft>
                <a:spcPts val="750"/>
              </a:spcAft>
              <a:buClrTx/>
              <a:buSzTx/>
              <a:buFont typeface="Arial" panose="020B0604020202020204" pitchFamily="34" charset="0"/>
              <a:buChar char="•"/>
              <a:tabLst/>
              <a:defRPr/>
            </a:pPr>
            <a:r>
              <a:rPr kumimoji="0" lang="en-GB" sz="2250" b="0" i="0" u="none" strike="noStrike" kern="1200" cap="none" spc="0" normalizeH="0" baseline="0" noProof="0" dirty="0">
                <a:ln>
                  <a:noFill/>
                </a:ln>
                <a:solidFill>
                  <a:srgbClr val="333333"/>
                </a:solidFill>
                <a:effectLst/>
                <a:uLnTx/>
                <a:uFillTx/>
                <a:latin typeface="inherit"/>
                <a:ea typeface="+mn-ea"/>
                <a:cs typeface="+mn-cs"/>
              </a:rPr>
              <a:t>The right to ask for help to die will be limited to people who have </a:t>
            </a:r>
            <a:r>
              <a:rPr kumimoji="0" lang="en-GB" sz="2250" b="0" i="0" u="none" strike="noStrike" kern="1200" cap="none" spc="0" normalizeH="0" baseline="0" noProof="0" dirty="0">
                <a:ln>
                  <a:noFill/>
                </a:ln>
                <a:solidFill>
                  <a:srgbClr val="333333"/>
                </a:solidFill>
                <a:effectLst/>
                <a:highlight>
                  <a:srgbClr val="FFFF00"/>
                </a:highlight>
                <a:uLnTx/>
                <a:uFillTx/>
                <a:latin typeface="inherit"/>
                <a:ea typeface="+mn-ea"/>
                <a:cs typeface="+mn-cs"/>
              </a:rPr>
              <a:t>six months or fewer left to live;</a:t>
            </a:r>
          </a:p>
          <a:p>
            <a:pPr marL="0" marR="0" lvl="0" indent="0" algn="l" defTabSz="914400" rtl="0" eaLnBrk="1" fontAlgn="auto" latinLnBrk="0" hangingPunct="1">
              <a:lnSpc>
                <a:spcPct val="100000"/>
              </a:lnSpc>
              <a:spcBef>
                <a:spcPts val="750"/>
              </a:spcBef>
              <a:spcAft>
                <a:spcPts val="750"/>
              </a:spcAft>
              <a:buClrTx/>
              <a:buSzTx/>
              <a:buFont typeface="Arial" panose="020B0604020202020204" pitchFamily="34" charset="0"/>
              <a:buChar char="•"/>
              <a:tabLst/>
              <a:defRPr/>
            </a:pPr>
            <a:r>
              <a:rPr kumimoji="0" lang="en-GB" sz="2250" b="0" i="0" u="none" strike="noStrike" kern="1200" cap="none" spc="0" normalizeH="0" baseline="0" noProof="0" dirty="0">
                <a:ln>
                  <a:noFill/>
                </a:ln>
                <a:solidFill>
                  <a:srgbClr val="333333"/>
                </a:solidFill>
                <a:effectLst/>
                <a:highlight>
                  <a:srgbClr val="FFFF00"/>
                </a:highlight>
                <a:uLnTx/>
                <a:uFillTx/>
                <a:latin typeface="inherit"/>
                <a:ea typeface="+mn-ea"/>
                <a:cs typeface="+mn-cs"/>
              </a:rPr>
              <a:t>Two independent doctors </a:t>
            </a:r>
            <a:r>
              <a:rPr kumimoji="0" lang="en-GB" sz="2250" b="0" i="0" u="none" strike="noStrike" kern="1200" cap="none" spc="0" normalizeH="0" baseline="0" noProof="0" dirty="0">
                <a:ln>
                  <a:noFill/>
                </a:ln>
                <a:solidFill>
                  <a:srgbClr val="333333"/>
                </a:solidFill>
                <a:effectLst/>
                <a:uLnTx/>
                <a:uFillTx/>
                <a:latin typeface="inherit"/>
                <a:ea typeface="+mn-ea"/>
                <a:cs typeface="+mn-cs"/>
              </a:rPr>
              <a:t>must be satisfied that the person is eligible and must, if necessary, consult a specialist in their condition and receive an assessment from an expert in mental capacity;</a:t>
            </a:r>
          </a:p>
          <a:p>
            <a:pPr marL="0" marR="0" lvl="0" indent="0" algn="l" defTabSz="914400" rtl="0" eaLnBrk="1" fontAlgn="auto" latinLnBrk="0" hangingPunct="1">
              <a:lnSpc>
                <a:spcPct val="100000"/>
              </a:lnSpc>
              <a:spcBef>
                <a:spcPts val="750"/>
              </a:spcBef>
              <a:spcAft>
                <a:spcPts val="750"/>
              </a:spcAft>
              <a:buClrTx/>
              <a:buSzTx/>
              <a:buFont typeface="Arial" panose="020B0604020202020204" pitchFamily="34" charset="0"/>
              <a:buChar char="•"/>
              <a:tabLst/>
              <a:defRPr/>
            </a:pPr>
            <a:r>
              <a:rPr kumimoji="0" lang="en-GB" sz="2250" b="0" i="0" u="none" strike="noStrike" kern="1200" cap="none" spc="0" normalizeH="0" baseline="0" noProof="0" dirty="0">
                <a:ln>
                  <a:noFill/>
                </a:ln>
                <a:solidFill>
                  <a:srgbClr val="333333"/>
                </a:solidFill>
                <a:effectLst/>
                <a:uLnTx/>
                <a:uFillTx/>
                <a:latin typeface="inherit"/>
                <a:ea typeface="+mn-ea"/>
                <a:cs typeface="+mn-cs"/>
              </a:rPr>
              <a:t>The application then goes before </a:t>
            </a:r>
            <a:r>
              <a:rPr kumimoji="0" lang="en-GB" sz="2250" b="0" i="0" u="none" strike="noStrike" kern="1200" cap="none" spc="0" normalizeH="0" baseline="0" noProof="0" dirty="0">
                <a:ln>
                  <a:noFill/>
                </a:ln>
                <a:solidFill>
                  <a:srgbClr val="333333"/>
                </a:solidFill>
                <a:effectLst/>
                <a:highlight>
                  <a:srgbClr val="FFFF00"/>
                </a:highlight>
                <a:uLnTx/>
                <a:uFillTx/>
                <a:latin typeface="inherit"/>
                <a:ea typeface="+mn-ea"/>
                <a:cs typeface="+mn-cs"/>
              </a:rPr>
              <a:t>a High Court judge</a:t>
            </a:r>
            <a:r>
              <a:rPr kumimoji="0" lang="en-GB" sz="2250" b="0" i="0" u="none" strike="noStrike" kern="1200" cap="none" spc="0" normalizeH="0" baseline="0" noProof="0" dirty="0">
                <a:ln>
                  <a:noFill/>
                </a:ln>
                <a:solidFill>
                  <a:srgbClr val="333333"/>
                </a:solidFill>
                <a:effectLst/>
                <a:uLnTx/>
                <a:uFillTx/>
                <a:latin typeface="inherit"/>
                <a:ea typeface="+mn-ea"/>
                <a:cs typeface="+mn-cs"/>
              </a:rPr>
              <a:t> who must hear from at least one of the doctors and may hear from and question the person making the application and anybody else they consider appropriate;</a:t>
            </a:r>
          </a:p>
          <a:p>
            <a:pPr marL="0" marR="0" lvl="0" indent="0" algn="l" defTabSz="914400" rtl="0" eaLnBrk="1" fontAlgn="auto" latinLnBrk="0" hangingPunct="1">
              <a:lnSpc>
                <a:spcPct val="100000"/>
              </a:lnSpc>
              <a:spcBef>
                <a:spcPts val="750"/>
              </a:spcBef>
              <a:spcAft>
                <a:spcPts val="750"/>
              </a:spcAft>
              <a:buClrTx/>
              <a:buSzTx/>
              <a:buFont typeface="Arial" panose="020B0604020202020204" pitchFamily="34" charset="0"/>
              <a:buChar char="•"/>
              <a:tabLst/>
              <a:defRPr/>
            </a:pPr>
            <a:r>
              <a:rPr kumimoji="0" lang="en-GB" sz="2250" b="0" i="0" u="none" strike="noStrike" kern="1200" cap="none" spc="0" normalizeH="0" baseline="0" noProof="0" dirty="0">
                <a:ln>
                  <a:noFill/>
                </a:ln>
                <a:solidFill>
                  <a:srgbClr val="333333"/>
                </a:solidFill>
                <a:effectLst/>
                <a:highlight>
                  <a:srgbClr val="FFFF00"/>
                </a:highlight>
                <a:uLnTx/>
                <a:uFillTx/>
                <a:latin typeface="inherit"/>
                <a:ea typeface="+mn-ea"/>
                <a:cs typeface="+mn-cs"/>
              </a:rPr>
              <a:t>No doctor will be under any obligation </a:t>
            </a:r>
            <a:r>
              <a:rPr kumimoji="0" lang="en-GB" sz="2250" b="0" i="0" u="none" strike="noStrike" kern="1200" cap="none" spc="0" normalizeH="0" baseline="0" noProof="0" dirty="0">
                <a:ln>
                  <a:noFill/>
                </a:ln>
                <a:solidFill>
                  <a:srgbClr val="333333"/>
                </a:solidFill>
                <a:effectLst/>
                <a:uLnTx/>
                <a:uFillTx/>
                <a:latin typeface="inherit"/>
                <a:ea typeface="+mn-ea"/>
                <a:cs typeface="+mn-cs"/>
              </a:rPr>
              <a:t>to participate in any part of the process;</a:t>
            </a:r>
          </a:p>
          <a:p>
            <a:pPr marL="0" marR="0" lvl="0" indent="0" algn="l" defTabSz="914400" rtl="0" eaLnBrk="1" fontAlgn="auto" latinLnBrk="0" hangingPunct="1">
              <a:lnSpc>
                <a:spcPct val="100000"/>
              </a:lnSpc>
              <a:spcBef>
                <a:spcPts val="750"/>
              </a:spcBef>
              <a:spcAft>
                <a:spcPts val="750"/>
              </a:spcAft>
              <a:buClrTx/>
              <a:buSzTx/>
              <a:buFont typeface="Arial" panose="020B0604020202020204" pitchFamily="34" charset="0"/>
              <a:buChar char="•"/>
              <a:tabLst/>
              <a:defRPr/>
            </a:pPr>
            <a:r>
              <a:rPr kumimoji="0" lang="en-GB" sz="2250" b="0" i="0" u="none" strike="noStrike" kern="1200" cap="none" spc="0" normalizeH="0" baseline="0" noProof="0" dirty="0">
                <a:ln>
                  <a:noFill/>
                </a:ln>
                <a:solidFill>
                  <a:srgbClr val="333333"/>
                </a:solidFill>
                <a:effectLst/>
                <a:uLnTx/>
                <a:uFillTx/>
                <a:latin typeface="inherit"/>
                <a:ea typeface="+mn-ea"/>
                <a:cs typeface="+mn-cs"/>
              </a:rPr>
              <a:t>If all the above safeguards and protections are met and the person still wishes to proceed, the medication </a:t>
            </a:r>
            <a:r>
              <a:rPr kumimoji="0" lang="en-GB" sz="2250" b="0" i="0" u="none" strike="noStrike" kern="1200" cap="none" spc="0" normalizeH="0" baseline="0" noProof="0" dirty="0">
                <a:ln>
                  <a:noFill/>
                </a:ln>
                <a:solidFill>
                  <a:srgbClr val="333333"/>
                </a:solidFill>
                <a:effectLst/>
                <a:highlight>
                  <a:srgbClr val="FFFF00"/>
                </a:highlight>
                <a:uLnTx/>
                <a:uFillTx/>
                <a:latin typeface="inherit"/>
                <a:ea typeface="+mn-ea"/>
                <a:cs typeface="+mn-cs"/>
              </a:rPr>
              <a:t>must be self-administered</a:t>
            </a:r>
            <a:r>
              <a:rPr kumimoji="0" lang="en-GB" sz="2250" b="0" i="0" u="none" strike="noStrike" kern="1200" cap="none" spc="0" normalizeH="0" baseline="0" noProof="0" dirty="0">
                <a:ln>
                  <a:noFill/>
                </a:ln>
                <a:solidFill>
                  <a:srgbClr val="333333"/>
                </a:solidFill>
                <a:effectLst/>
                <a:uLnTx/>
                <a:uFillTx/>
                <a:latin typeface="inherit"/>
                <a:ea typeface="+mn-ea"/>
                <a:cs typeface="+mn-cs"/>
              </a:rPr>
              <a:t>.</a:t>
            </a:r>
          </a:p>
          <a:p>
            <a:pPr marL="0" marR="0" lvl="0" indent="0" algn="l" defTabSz="914400" rtl="0" eaLnBrk="1" fontAlgn="auto" latinLnBrk="0" hangingPunct="1">
              <a:lnSpc>
                <a:spcPct val="100000"/>
              </a:lnSpc>
              <a:spcBef>
                <a:spcPts val="0"/>
              </a:spcBef>
              <a:spcAft>
                <a:spcPts val="1500"/>
              </a:spcAft>
              <a:buClrTx/>
              <a:buSzTx/>
              <a:buFontTx/>
              <a:buNone/>
              <a:tabLst/>
              <a:defRPr/>
            </a:pPr>
            <a:r>
              <a:rPr kumimoji="0" lang="en-GB" sz="2250" b="0" i="0" u="none" strike="noStrike" kern="1200" cap="none" spc="0" normalizeH="0" baseline="0" noProof="0" dirty="0">
                <a:ln>
                  <a:noFill/>
                </a:ln>
                <a:solidFill>
                  <a:srgbClr val="333333"/>
                </a:solidFill>
                <a:effectLst/>
                <a:uLnTx/>
                <a:uFillTx/>
                <a:latin typeface="inherit"/>
                <a:ea typeface="+mn-ea"/>
                <a:cs typeface="+mn-cs"/>
              </a:rPr>
              <a:t>With its six months time criterion the Bill will follow the format adopted by all of the states in the USA and several in Australia that allow assisted dying, and so will exclude most people with conditions like Parkinson’s, Huntington’s and Multiple Sclerosis from having the option of an assisted death. Debate of these cases will no doubt arise as the Bill progresses through the different stages of scrutiny.  </a:t>
            </a:r>
            <a:r>
              <a:rPr kumimoji="0" lang="en-GB" sz="2250" b="0" i="0" u="none" strike="noStrike" kern="1200" cap="none" spc="0" normalizeH="0" baseline="0" noProof="0" dirty="0">
                <a:ln>
                  <a:noFill/>
                </a:ln>
                <a:solidFill>
                  <a:srgbClr val="333333"/>
                </a:solidFill>
                <a:effectLst/>
                <a:highlight>
                  <a:srgbClr val="FFFF00"/>
                </a:highlight>
                <a:uLnTx/>
                <a:uFillTx/>
                <a:latin typeface="inherit"/>
                <a:ea typeface="+mn-ea"/>
                <a:cs typeface="+mn-cs"/>
              </a:rPr>
              <a:t>Age group - 18 years or older, </a:t>
            </a:r>
            <a:r>
              <a:rPr kumimoji="0" lang="en-GB" sz="2250" b="0" i="0" u="none" strike="noStrike" kern="1200" cap="none" spc="0" normalizeH="0" baseline="0" noProof="0" dirty="0">
                <a:ln>
                  <a:noFill/>
                </a:ln>
                <a:solidFill>
                  <a:srgbClr val="333333"/>
                </a:solidFill>
                <a:effectLst/>
                <a:uLnTx/>
                <a:uFillTx/>
                <a:latin typeface="inherit"/>
                <a:ea typeface="+mn-ea"/>
                <a:cs typeface="+mn-cs"/>
              </a:rPr>
              <a:t>and must </a:t>
            </a:r>
            <a:r>
              <a:rPr kumimoji="0" lang="en-GB" sz="2250" b="0" i="0" u="none" strike="noStrike" kern="1200" cap="none" spc="0" normalizeH="0" baseline="0" noProof="0" dirty="0">
                <a:ln>
                  <a:noFill/>
                </a:ln>
                <a:solidFill>
                  <a:srgbClr val="333333"/>
                </a:solidFill>
                <a:effectLst/>
                <a:highlight>
                  <a:srgbClr val="FFFF00"/>
                </a:highlight>
                <a:uLnTx/>
                <a:uFillTx/>
                <a:latin typeface="inherit"/>
                <a:ea typeface="+mn-ea"/>
                <a:cs typeface="+mn-cs"/>
              </a:rPr>
              <a:t>be a mentally capable patient</a:t>
            </a:r>
            <a:endParaRPr kumimoji="0" lang="en-GB" sz="2250" b="0" i="0" u="none" strike="noStrike" kern="1200" cap="none" spc="0" normalizeH="0" baseline="0" noProof="0" dirty="0">
              <a:ln>
                <a:noFill/>
              </a:ln>
              <a:solidFill>
                <a:srgbClr val="333333"/>
              </a:solidFill>
              <a:effectLst/>
              <a:highlight>
                <a:srgbClr val="FFFF00"/>
              </a:highlight>
              <a:uLnTx/>
              <a:uFillTx/>
              <a:latin typeface="Glacial Indifference Regular"/>
              <a:ea typeface="+mn-ea"/>
              <a:cs typeface="+mn-cs"/>
            </a:endParaRPr>
          </a:p>
        </p:txBody>
      </p:sp>
    </p:spTree>
    <p:extLst>
      <p:ext uri="{BB962C8B-B14F-4D97-AF65-F5344CB8AC3E}">
        <p14:creationId xmlns:p14="http://schemas.microsoft.com/office/powerpoint/2010/main" val="31383941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66086"/>
            <a:ext cx="4016830" cy="3013047"/>
          </a:xfrm>
          <a:prstGeom prst="rect">
            <a:avLst/>
          </a:prstGeom>
        </p:spPr>
      </p:pic>
      <p:pic>
        <p:nvPicPr>
          <p:cNvPr id="1032" name="Picture 8" descr="mage result for bible&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9797" y="2444108"/>
            <a:ext cx="3477986" cy="261130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9913CD1B-7250-2E42-B5E4-12FF2897AE72}"/>
              </a:ext>
            </a:extLst>
          </p:cNvPr>
          <p:cNvSpPr txBox="1"/>
          <p:nvPr/>
        </p:nvSpPr>
        <p:spPr>
          <a:xfrm>
            <a:off x="1416422" y="581538"/>
            <a:ext cx="9063317" cy="144655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prstClr val="white"/>
                </a:solidFill>
                <a:effectLst/>
                <a:uLnTx/>
                <a:uFillTx/>
                <a:latin typeface="Century Gothic" panose="020B0502020202020204"/>
                <a:ea typeface="+mn-ea"/>
                <a:cs typeface="+mn-cs"/>
              </a:rPr>
              <a:t>LEGALISING</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prstClr val="white"/>
                </a:solidFill>
                <a:effectLst/>
                <a:uLnTx/>
                <a:uFillTx/>
                <a:latin typeface="Century Gothic" panose="020B0502020202020204"/>
                <a:ea typeface="+mn-ea"/>
                <a:cs typeface="+mn-cs"/>
              </a:rPr>
              <a:t>ASSISTED DYING / ASSISTED SUICIDE</a:t>
            </a:r>
            <a:r>
              <a:rPr kumimoji="0" lang="en-GB" sz="4800" b="0" i="0" u="none" strike="noStrike" kern="1200" cap="none" spc="0" normalizeH="0" baseline="0" noProof="0" dirty="0">
                <a:ln>
                  <a:noFill/>
                </a:ln>
                <a:solidFill>
                  <a:prstClr val="white"/>
                </a:solidFill>
                <a:effectLst/>
                <a:uLnTx/>
                <a:uFillTx/>
                <a:latin typeface="Century Gothic" panose="020B0502020202020204"/>
                <a:ea typeface="+mn-ea"/>
                <a:cs typeface="+mn-cs"/>
              </a:rPr>
              <a:t> </a:t>
            </a:r>
          </a:p>
        </p:txBody>
      </p:sp>
      <p:sp>
        <p:nvSpPr>
          <p:cNvPr id="10" name="TextBox 9">
            <a:extLst>
              <a:ext uri="{FF2B5EF4-FFF2-40B4-BE49-F238E27FC236}">
                <a16:creationId xmlns:a16="http://schemas.microsoft.com/office/drawing/2014/main" id="{71D5494B-AF96-7D44-A809-21753997046C}"/>
              </a:ext>
            </a:extLst>
          </p:cNvPr>
          <p:cNvSpPr txBox="1"/>
          <p:nvPr/>
        </p:nvSpPr>
        <p:spPr>
          <a:xfrm>
            <a:off x="3890791" y="4910056"/>
            <a:ext cx="4114581" cy="156966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black"/>
                </a:solidFill>
                <a:effectLst/>
                <a:uLnTx/>
                <a:uFillTx/>
                <a:latin typeface="Century Gothic" panose="020B0502020202020204"/>
                <a:ea typeface="+mn-ea"/>
                <a:cs typeface="+mn-cs"/>
              </a:rPr>
              <a:t>WHICH OF THESE TWO TAKES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black"/>
                </a:solidFill>
                <a:effectLst/>
                <a:uLnTx/>
                <a:uFillTx/>
                <a:latin typeface="Century Gothic" panose="020B0502020202020204"/>
                <a:ea typeface="+mn-ea"/>
                <a:cs typeface="+mn-cs"/>
              </a:rPr>
              <a:t>PRECEDENCE</a:t>
            </a:r>
          </a:p>
        </p:txBody>
      </p:sp>
      <p:sp>
        <p:nvSpPr>
          <p:cNvPr id="11" name="Rectangle 10">
            <a:extLst>
              <a:ext uri="{FF2B5EF4-FFF2-40B4-BE49-F238E27FC236}">
                <a16:creationId xmlns:a16="http://schemas.microsoft.com/office/drawing/2014/main" id="{A0ED4253-FD9A-2041-9C40-AD42BBA57CC1}"/>
              </a:ext>
            </a:extLst>
          </p:cNvPr>
          <p:cNvSpPr/>
          <p:nvPr/>
        </p:nvSpPr>
        <p:spPr>
          <a:xfrm>
            <a:off x="8614937" y="5094722"/>
            <a:ext cx="3087704" cy="1384995"/>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entury Gothic" panose="020B0502020202020204"/>
                <a:ea typeface="+mn-ea"/>
                <a:cs typeface="+mn-cs"/>
              </a:rPr>
              <a:t>BIBLICAL</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entury Gothic" panose="020B0502020202020204"/>
                <a:ea typeface="+mn-ea"/>
                <a:cs typeface="+mn-cs"/>
              </a:rPr>
              <a:t>GUIDANCE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entury Gothic" panose="020B0502020202020204"/>
                <a:ea typeface="+mn-ea"/>
                <a:cs typeface="+mn-cs"/>
              </a:rPr>
              <a:t>SANCTITY OF LIFE</a:t>
            </a:r>
            <a:endParaRPr kumimoji="0" lang="en-GB" sz="12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
        <p:nvSpPr>
          <p:cNvPr id="12" name="Rectangle 11">
            <a:extLst>
              <a:ext uri="{FF2B5EF4-FFF2-40B4-BE49-F238E27FC236}">
                <a16:creationId xmlns:a16="http://schemas.microsoft.com/office/drawing/2014/main" id="{051DF355-5B03-414E-BD18-62B4B0B960EB}"/>
              </a:ext>
            </a:extLst>
          </p:cNvPr>
          <p:cNvSpPr/>
          <p:nvPr/>
        </p:nvSpPr>
        <p:spPr>
          <a:xfrm>
            <a:off x="-50422" y="5055411"/>
            <a:ext cx="4185762" cy="1384995"/>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entury Gothic" panose="020B0502020202020204"/>
                <a:ea typeface="+mn-ea"/>
                <a:cs typeface="+mn-cs"/>
              </a:rPr>
              <a:t>LEGISLATIVE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entury Gothic" panose="020B0502020202020204"/>
                <a:ea typeface="+mn-ea"/>
                <a:cs typeface="+mn-cs"/>
              </a:rPr>
              <a:t>PERSPECTIVE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entury Gothic" panose="020B0502020202020204"/>
                <a:ea typeface="+mn-ea"/>
                <a:cs typeface="+mn-cs"/>
              </a:rPr>
              <a:t>PERSONAL AUTONOMY</a:t>
            </a:r>
            <a:endParaRPr kumimoji="0" lang="en-GB" sz="12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pic>
        <p:nvPicPr>
          <p:cNvPr id="3074" name="Picture 2" descr="Support the Assisted Dying Bill - My Death, My Decision">
            <a:extLst>
              <a:ext uri="{FF2B5EF4-FFF2-40B4-BE49-F238E27FC236}">
                <a16:creationId xmlns:a16="http://schemas.microsoft.com/office/drawing/2014/main" id="{E33160B3-8D8A-9DC1-01A9-2E319410EF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90791" y="2211326"/>
            <a:ext cx="4016831" cy="26594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05156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207775-88B9-5DB7-948E-92C3D7C71FAA}"/>
            </a:ext>
          </a:extLst>
        </p:cNvPr>
        <p:cNvGrpSpPr/>
        <p:nvPr/>
      </p:nvGrpSpPr>
      <p:grpSpPr>
        <a:xfrm>
          <a:off x="0" y="0"/>
          <a:ext cx="0" cy="0"/>
          <a:chOff x="0" y="0"/>
          <a:chExt cx="0" cy="0"/>
        </a:xfrm>
      </p:grpSpPr>
      <p:sp>
        <p:nvSpPr>
          <p:cNvPr id="3075" name="Content Placeholder 2">
            <a:extLst>
              <a:ext uri="{FF2B5EF4-FFF2-40B4-BE49-F238E27FC236}">
                <a16:creationId xmlns:a16="http://schemas.microsoft.com/office/drawing/2014/main" id="{3CBA427F-B2A1-C4A4-8A1D-72E9FE4D2CF1}"/>
              </a:ext>
            </a:extLst>
          </p:cNvPr>
          <p:cNvSpPr>
            <a:spLocks noGrp="1"/>
          </p:cNvSpPr>
          <p:nvPr>
            <p:ph idx="1"/>
          </p:nvPr>
        </p:nvSpPr>
        <p:spPr>
          <a:xfrm>
            <a:off x="826718" y="2575721"/>
            <a:ext cx="10734805" cy="1536395"/>
          </a:xfrm>
        </p:spPr>
        <p:txBody>
          <a:bodyPr>
            <a:normAutofit fontScale="92500"/>
          </a:bodyPr>
          <a:lstStyle/>
          <a:p>
            <a:pPr marL="0" indent="0">
              <a:buNone/>
            </a:pPr>
            <a:r>
              <a:rPr lang="en-GB" sz="2800" b="1" i="1" dirty="0"/>
              <a:t>“</a:t>
            </a:r>
            <a:r>
              <a:rPr lang="en-GB" sz="2800" b="1" dirty="0"/>
              <a:t>But </a:t>
            </a:r>
            <a:r>
              <a:rPr lang="en-GB" sz="2800" b="1" dirty="0">
                <a:solidFill>
                  <a:srgbClr val="00B050"/>
                </a:solidFill>
              </a:rPr>
              <a:t>sanctify the Lord God in your hearts</a:t>
            </a:r>
            <a:r>
              <a:rPr lang="en-GB" sz="2800" b="1" dirty="0"/>
              <a:t>, and always be ready to </a:t>
            </a:r>
            <a:r>
              <a:rPr lang="en-GB" sz="2800" b="1" dirty="0">
                <a:solidFill>
                  <a:srgbClr val="0070C0"/>
                </a:solidFill>
              </a:rPr>
              <a:t>give a defence to everyone</a:t>
            </a:r>
            <a:r>
              <a:rPr lang="en-GB" sz="2800" b="1" dirty="0"/>
              <a:t> who asks you a reason for the hope that is in you, with </a:t>
            </a:r>
            <a:r>
              <a:rPr lang="en-GB" sz="2800" b="1" dirty="0">
                <a:solidFill>
                  <a:schemeClr val="accent5"/>
                </a:solidFill>
              </a:rPr>
              <a:t>meekness</a:t>
            </a:r>
            <a:r>
              <a:rPr lang="en-GB" sz="2800" b="1" dirty="0"/>
              <a:t> and </a:t>
            </a:r>
            <a:r>
              <a:rPr lang="en-GB" sz="2800" b="1" dirty="0">
                <a:solidFill>
                  <a:schemeClr val="accent5"/>
                </a:solidFill>
              </a:rPr>
              <a:t>fear</a:t>
            </a:r>
            <a:r>
              <a:rPr lang="en-GB" sz="2800" b="1" dirty="0"/>
              <a:t>” </a:t>
            </a:r>
            <a:r>
              <a:rPr lang="en-GB" sz="2800" b="1" i="1" dirty="0"/>
              <a:t>(NKJV)</a:t>
            </a:r>
          </a:p>
          <a:p>
            <a:pPr marL="0" indent="0">
              <a:buNone/>
            </a:pPr>
            <a:endParaRPr lang="en-GB" sz="2800" b="1" dirty="0"/>
          </a:p>
        </p:txBody>
      </p:sp>
      <p:pic>
        <p:nvPicPr>
          <p:cNvPr id="6" name="Picture 5" descr="http://theholysanctuary.org/site2/wp-content/uploads/2010/11/open-bible-small.png">
            <a:extLst>
              <a:ext uri="{FF2B5EF4-FFF2-40B4-BE49-F238E27FC236}">
                <a16:creationId xmlns:a16="http://schemas.microsoft.com/office/drawing/2014/main" id="{B1507305-0429-4862-1B99-F64DA49804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4293" y="431214"/>
            <a:ext cx="1868670" cy="123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a:extLst>
              <a:ext uri="{FF2B5EF4-FFF2-40B4-BE49-F238E27FC236}">
                <a16:creationId xmlns:a16="http://schemas.microsoft.com/office/drawing/2014/main" id="{BAB05701-FA1F-368A-B3F1-86D77CA48F32}"/>
              </a:ext>
            </a:extLst>
          </p:cNvPr>
          <p:cNvSpPr>
            <a:spLocks noGrp="1"/>
          </p:cNvSpPr>
          <p:nvPr>
            <p:ph type="title"/>
          </p:nvPr>
        </p:nvSpPr>
        <p:spPr>
          <a:xfrm>
            <a:off x="6194120" y="6194180"/>
            <a:ext cx="6048672" cy="532399"/>
          </a:xfrm>
        </p:spPr>
        <p:txBody>
          <a:bodyPr/>
          <a:lstStyle/>
          <a:p>
            <a:pPr algn="ctr"/>
            <a:r>
              <a:rPr lang="en-GB" b="1" dirty="0">
                <a:solidFill>
                  <a:schemeClr val="tx1"/>
                </a:solidFill>
              </a:rPr>
              <a:t>1 Peter 3:15</a:t>
            </a:r>
          </a:p>
        </p:txBody>
      </p:sp>
      <p:sp>
        <p:nvSpPr>
          <p:cNvPr id="5" name="Content Placeholder 2">
            <a:extLst>
              <a:ext uri="{FF2B5EF4-FFF2-40B4-BE49-F238E27FC236}">
                <a16:creationId xmlns:a16="http://schemas.microsoft.com/office/drawing/2014/main" id="{CDB6540B-AF47-B080-6087-D1B97E3D3535}"/>
              </a:ext>
            </a:extLst>
          </p:cNvPr>
          <p:cNvSpPr txBox="1">
            <a:spLocks/>
          </p:cNvSpPr>
          <p:nvPr/>
        </p:nvSpPr>
        <p:spPr>
          <a:xfrm>
            <a:off x="826718" y="4084712"/>
            <a:ext cx="10394814" cy="1535588"/>
          </a:xfrm>
          <a:prstGeom prst="rect">
            <a:avLst/>
          </a:prstGeom>
        </p:spPr>
        <p:txBody>
          <a:bodyPr vert="horz" lIns="68580" tIns="34290" rIns="68580" bIns="3429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marR="0" lvl="0" indent="0" algn="l" defTabSz="342900" rtl="0" eaLnBrk="1" fontAlgn="auto" latinLnBrk="0" hangingPunct="1">
              <a:lnSpc>
                <a:spcPct val="100000"/>
              </a:lnSpc>
              <a:spcBef>
                <a:spcPts val="750"/>
              </a:spcBef>
              <a:spcAft>
                <a:spcPts val="0"/>
              </a:spcAft>
              <a:buClr>
                <a:srgbClr val="B31166"/>
              </a:buClr>
              <a:buSzPct val="80000"/>
              <a:buFont typeface="Wingdings 3" charset="2"/>
              <a:buNone/>
              <a:tabLst/>
              <a:defRPr/>
            </a:pPr>
            <a:r>
              <a:rPr kumimoji="0" lang="en-GB" sz="2800" b="1"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rPr>
              <a:t>“But </a:t>
            </a:r>
            <a:r>
              <a:rPr kumimoji="0" lang="en-GB" sz="2800" b="1" i="0" u="none" strike="noStrike" kern="1200" cap="none" spc="0" normalizeH="0" baseline="0" noProof="0" dirty="0">
                <a:ln>
                  <a:noFill/>
                </a:ln>
                <a:solidFill>
                  <a:srgbClr val="00B050"/>
                </a:solidFill>
                <a:effectLst/>
                <a:uLnTx/>
                <a:uFillTx/>
                <a:latin typeface="Century Gothic" panose="020B0502020202020204"/>
                <a:ea typeface="+mn-ea"/>
                <a:cs typeface="+mn-cs"/>
              </a:rPr>
              <a:t>in your hearts set Christ apart as holy [and acknowledge Him] as Lord</a:t>
            </a:r>
            <a:r>
              <a:rPr kumimoji="0" lang="en-GB" sz="2800" b="1"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rPr>
              <a:t>. Always be ready to </a:t>
            </a:r>
            <a:r>
              <a:rPr kumimoji="0" lang="en-GB" sz="2800" b="1" i="0" u="none" strike="noStrike" kern="1200" cap="none" spc="0" normalizeH="0" baseline="0" noProof="0" dirty="0">
                <a:ln>
                  <a:noFill/>
                </a:ln>
                <a:solidFill>
                  <a:srgbClr val="0070C0"/>
                </a:solidFill>
                <a:effectLst/>
                <a:uLnTx/>
                <a:uFillTx/>
                <a:latin typeface="Century Gothic" panose="020B0502020202020204"/>
                <a:ea typeface="+mn-ea"/>
                <a:cs typeface="+mn-cs"/>
              </a:rPr>
              <a:t>give a logical defence to anyone</a:t>
            </a:r>
            <a:r>
              <a:rPr kumimoji="0" lang="en-GB" sz="2800" b="1"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rPr>
              <a:t> who asks you to account for the hope that is in you, but do it </a:t>
            </a:r>
            <a:r>
              <a:rPr kumimoji="0" lang="en-GB" sz="2800" b="1" i="0" u="none" strike="noStrike" kern="1200" cap="none" spc="0" normalizeH="0" baseline="0" noProof="0" dirty="0">
                <a:ln>
                  <a:noFill/>
                </a:ln>
                <a:solidFill>
                  <a:srgbClr val="9B6BF2"/>
                </a:solidFill>
                <a:effectLst/>
                <a:uLnTx/>
                <a:uFillTx/>
                <a:latin typeface="Century Gothic" panose="020B0502020202020204"/>
                <a:ea typeface="+mn-ea"/>
                <a:cs typeface="+mn-cs"/>
              </a:rPr>
              <a:t>courteously</a:t>
            </a:r>
            <a:r>
              <a:rPr kumimoji="0" lang="en-GB" sz="2800" b="1"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rPr>
              <a:t> and </a:t>
            </a:r>
            <a:r>
              <a:rPr kumimoji="0" lang="en-GB" sz="2800" b="1" i="0" u="none" strike="noStrike" kern="1200" cap="none" spc="0" normalizeH="0" baseline="0" noProof="0" dirty="0">
                <a:ln>
                  <a:noFill/>
                </a:ln>
                <a:solidFill>
                  <a:srgbClr val="9B6BF2"/>
                </a:solidFill>
                <a:effectLst/>
                <a:uLnTx/>
                <a:uFillTx/>
                <a:latin typeface="Century Gothic" panose="020B0502020202020204"/>
                <a:ea typeface="+mn-ea"/>
                <a:cs typeface="+mn-cs"/>
              </a:rPr>
              <a:t>respectfully</a:t>
            </a:r>
            <a:r>
              <a:rPr kumimoji="0" lang="en-GB" sz="2800" b="1"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rPr>
              <a:t>” (AMP)</a:t>
            </a:r>
          </a:p>
          <a:p>
            <a:pPr marL="0" marR="0" lvl="0" indent="0" algn="l" defTabSz="342900" rtl="0" eaLnBrk="1" fontAlgn="auto" latinLnBrk="0" hangingPunct="1">
              <a:lnSpc>
                <a:spcPct val="100000"/>
              </a:lnSpc>
              <a:spcBef>
                <a:spcPts val="750"/>
              </a:spcBef>
              <a:spcAft>
                <a:spcPts val="0"/>
              </a:spcAft>
              <a:buClr>
                <a:srgbClr val="B31166"/>
              </a:buClr>
              <a:buSzPct val="80000"/>
              <a:buFont typeface="Wingdings 3" charset="2"/>
              <a:buNone/>
              <a:tabLst/>
              <a:defRPr/>
            </a:pPr>
            <a:endParaRPr kumimoji="0" lang="en-GB" sz="2800" b="1"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endParaRPr>
          </a:p>
        </p:txBody>
      </p:sp>
      <p:sp>
        <p:nvSpPr>
          <p:cNvPr id="2" name="TextBox 1">
            <a:extLst>
              <a:ext uri="{FF2B5EF4-FFF2-40B4-BE49-F238E27FC236}">
                <a16:creationId xmlns:a16="http://schemas.microsoft.com/office/drawing/2014/main" id="{F8BD34AB-9CEF-3462-E8AE-9F15D40CCE36}"/>
              </a:ext>
            </a:extLst>
          </p:cNvPr>
          <p:cNvSpPr txBox="1"/>
          <p:nvPr/>
        </p:nvSpPr>
        <p:spPr>
          <a:xfrm>
            <a:off x="3682963" y="663820"/>
            <a:ext cx="5008652" cy="1338828"/>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2700" b="0" i="0" u="none" strike="noStrike" kern="1200" cap="none" spc="0" normalizeH="0" baseline="0" noProof="0" dirty="0">
                <a:ln>
                  <a:noFill/>
                </a:ln>
                <a:solidFill>
                  <a:prstClr val="white"/>
                </a:solidFill>
                <a:effectLst/>
                <a:uLnTx/>
                <a:uFillTx/>
                <a:latin typeface="Century Gothic" panose="020B0502020202020204"/>
                <a:ea typeface="+mn-ea"/>
                <a:cs typeface="+mn-cs"/>
              </a:rPr>
              <a:t>BIBLICAL PRINCIPLE</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2700" b="0" i="0" u="none" strike="noStrike" kern="1200" cap="none" spc="0" normalizeH="0" baseline="0" noProof="0" dirty="0">
                <a:ln>
                  <a:noFill/>
                </a:ln>
                <a:solidFill>
                  <a:prstClr val="white"/>
                </a:solidFill>
                <a:effectLst/>
                <a:uLnTx/>
                <a:uFillTx/>
                <a:latin typeface="Century Gothic" panose="020B0502020202020204"/>
                <a:ea typeface="+mn-ea"/>
                <a:cs typeface="+mn-cs"/>
              </a:rPr>
              <a:t>FOR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2700" b="0" i="0" u="none" strike="noStrike" kern="1200" cap="none" spc="0" normalizeH="0" baseline="0" noProof="0" dirty="0">
                <a:ln>
                  <a:noFill/>
                </a:ln>
                <a:solidFill>
                  <a:prstClr val="white"/>
                </a:solidFill>
                <a:effectLst/>
                <a:uLnTx/>
                <a:uFillTx/>
                <a:latin typeface="Century Gothic" panose="020B0502020202020204"/>
                <a:ea typeface="+mn-ea"/>
                <a:cs typeface="+mn-cs"/>
              </a:rPr>
              <a:t>GUIDANCE</a:t>
            </a:r>
          </a:p>
        </p:txBody>
      </p:sp>
    </p:spTree>
    <p:extLst>
      <p:ext uri="{BB962C8B-B14F-4D97-AF65-F5344CB8AC3E}">
        <p14:creationId xmlns:p14="http://schemas.microsoft.com/office/powerpoint/2010/main" val="32815320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065CA8-49AB-4FC1-53E3-CC84FA75B6F7}"/>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9F1284BC-EFA5-E7C9-0D7B-A359D7FD291E}"/>
              </a:ext>
            </a:extLst>
          </p:cNvPr>
          <p:cNvSpPr txBox="1"/>
          <p:nvPr/>
        </p:nvSpPr>
        <p:spPr>
          <a:xfrm>
            <a:off x="163285" y="1841242"/>
            <a:ext cx="11865429" cy="501675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Homicide Act 1957</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1957 CHAPTER 11</a:t>
            </a:r>
            <a:endParaRPr kumimoji="0" lang="en-GB" sz="20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An Act to make for England and Wales (and for courts-martial wherever sitting) amendments of the law relating to homicide and the trial and punishment of murder, and for Scotland amendments of the law relating to the trial and punishment of murder and attempts to murder.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[21st March, 1957]</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4  Suicide pacts</a:t>
            </a:r>
            <a:endParaRPr kumimoji="0" lang="en-GB" sz="20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(1)It shall be manslaughter, and shall not be murder, for a person acting in pursuance of a suicide pact between him and another to kill the other or be a party to the other killing himself or being killed by a third person.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(2)Where it is shown that a person charged with the murder of another killed the other or was a party to his killing himself or being killed, it shall be for the defence to prove that the person charged was acting in pursuance of a suicide pact between him and the other.</a:t>
            </a:r>
          </a:p>
        </p:txBody>
      </p:sp>
      <p:pic>
        <p:nvPicPr>
          <p:cNvPr id="6" name="Picture 2" descr="Legislation Crest">
            <a:hlinkClick r:id="rId2"/>
            <a:extLst>
              <a:ext uri="{FF2B5EF4-FFF2-40B4-BE49-F238E27FC236}">
                <a16:creationId xmlns:a16="http://schemas.microsoft.com/office/drawing/2014/main" id="{6855B195-E3A9-AD8D-D518-328641C795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9999" y="75942"/>
            <a:ext cx="2032000" cy="1765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53687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E51480-EE74-97B2-E612-929A732C5D9B}"/>
            </a:ext>
          </a:extLst>
        </p:cNvPr>
        <p:cNvGrpSpPr/>
        <p:nvPr/>
      </p:nvGrpSpPr>
      <p:grpSpPr>
        <a:xfrm>
          <a:off x="0" y="0"/>
          <a:ext cx="0" cy="0"/>
          <a:chOff x="0" y="0"/>
          <a:chExt cx="0" cy="0"/>
        </a:xfrm>
      </p:grpSpPr>
      <p:sp>
        <p:nvSpPr>
          <p:cNvPr id="3" name="Rectangle 5">
            <a:extLst>
              <a:ext uri="{FF2B5EF4-FFF2-40B4-BE49-F238E27FC236}">
                <a16:creationId xmlns:a16="http://schemas.microsoft.com/office/drawing/2014/main" id="{3DCDA35D-A7D8-91E9-A522-CB6EF7737FBA}"/>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2052" name="Picture 2" descr="Legislation Crest">
            <a:hlinkClick r:id="rId2"/>
            <a:extLst>
              <a:ext uri="{FF2B5EF4-FFF2-40B4-BE49-F238E27FC236}">
                <a16:creationId xmlns:a16="http://schemas.microsoft.com/office/drawing/2014/main" id="{E3084678-E136-7010-CB8C-111012A7B7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0000" y="348343"/>
            <a:ext cx="2032000" cy="17653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6">
            <a:extLst>
              <a:ext uri="{FF2B5EF4-FFF2-40B4-BE49-F238E27FC236}">
                <a16:creationId xmlns:a16="http://schemas.microsoft.com/office/drawing/2014/main" id="{5E012EEB-E005-261E-2208-58F236542FC2}"/>
              </a:ext>
            </a:extLst>
          </p:cNvPr>
          <p:cNvSpPr>
            <a:spLocks noChangeArrowheads="1"/>
          </p:cNvSpPr>
          <p:nvPr/>
        </p:nvSpPr>
        <p:spPr bwMode="auto">
          <a:xfrm>
            <a:off x="249537" y="2076619"/>
            <a:ext cx="11599564" cy="44319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Suicide Act 1961</a:t>
            </a:r>
            <a:endParaRPr kumimoji="0" lang="en-US" altLang="en-US" sz="11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1961 CHAPTER 60 9 and 10 Eliz 2</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000" b="1" i="0" u="none" strike="noStrike" kern="1200" cap="none" spc="0" normalizeH="0" baseline="0" noProof="0" dirty="0">
              <a:ln>
                <a:noFill/>
              </a:ln>
              <a:solidFill>
                <a:prstClr val="black"/>
              </a:solidFill>
              <a:effectLst/>
              <a:uLnTx/>
              <a:uFillTx/>
              <a:latin typeface="Aptos" panose="020B0004020202020204" pitchFamily="34" charset="0"/>
              <a:ea typeface="+mn-ea"/>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1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An Act to amend the law of England and Wales relating to suicide, and for purposes connected therewith.</a:t>
            </a:r>
            <a:endParaRPr kumimoji="0" lang="en-US" altLang="en-US" sz="11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[3rd August 1961]</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1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1  Suicide to cease to be a crime.</a:t>
            </a:r>
            <a:endParaRPr kumimoji="0" lang="en-US" altLang="en-US" sz="11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The rule of law whereby it is a crime for a person to commit suicide is hereby abrogated.</a:t>
            </a:r>
            <a:endParaRPr kumimoji="0" lang="en-US" altLang="en-US" sz="11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i="0" u="none" strike="noStrike" kern="12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2  Criminal liability for complicity in another’s suicide.</a:t>
            </a:r>
            <a:endParaRPr kumimoji="0" lang="en-US" altLang="en-US" sz="11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a:t>
            </a:r>
            <a:r>
              <a:rPr kumimoji="0" lang="en-US" altLang="en-US" sz="2000" b="1" i="0" u="none" strike="noStrike" kern="12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hlinkClick r:id="rId4" tooltip="View the commentary text for this item"/>
              </a:rPr>
              <a:t>F1</a:t>
            </a:r>
            <a:r>
              <a:rPr kumimoji="0" lang="en-US" altLang="en-US" sz="2000" b="0" i="0" u="none" strike="noStrike" kern="12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(1)A person (“D”) commits an offence if—</a:t>
            </a:r>
            <a:endParaRPr kumimoji="0" lang="en-US" altLang="en-US" sz="11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	(a) D does an act capable of encouraging or assisting the suicide or attempted suicide of another</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	      person, and</a:t>
            </a:r>
            <a:endParaRPr kumimoji="0" lang="en-US" altLang="en-US" sz="11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	(b) D's act was intended to encourage or assist suicide or an attempt at suicide.</a:t>
            </a:r>
            <a:endParaRPr kumimoji="0" lang="en-US" altLang="en-US" sz="11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227686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338DF06-1AAD-515A-E109-FDDA56FF540E}"/>
              </a:ext>
            </a:extLst>
          </p:cNvPr>
          <p:cNvPicPr>
            <a:picLocks noChangeAspect="1"/>
          </p:cNvPicPr>
          <p:nvPr/>
        </p:nvPicPr>
        <p:blipFill>
          <a:blip r:embed="rId2"/>
          <a:stretch>
            <a:fillRect/>
          </a:stretch>
        </p:blipFill>
        <p:spPr>
          <a:xfrm>
            <a:off x="3159644" y="0"/>
            <a:ext cx="5422138" cy="6858000"/>
          </a:xfrm>
          <a:prstGeom prst="rect">
            <a:avLst/>
          </a:prstGeom>
        </p:spPr>
      </p:pic>
    </p:spTree>
    <p:extLst>
      <p:ext uri="{BB962C8B-B14F-4D97-AF65-F5344CB8AC3E}">
        <p14:creationId xmlns:p14="http://schemas.microsoft.com/office/powerpoint/2010/main" val="16243537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e new UK public procurement regulatory regime is coming in 2023. Are you  ready?">
            <a:extLst>
              <a:ext uri="{FF2B5EF4-FFF2-40B4-BE49-F238E27FC236}">
                <a16:creationId xmlns:a16="http://schemas.microsoft.com/office/drawing/2014/main" id="{50208CEF-6B0A-75B5-D2C6-6133451A5E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398643" cy="199886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CE3CD6A-1F17-C9A2-E378-510FFD6CB328}"/>
              </a:ext>
            </a:extLst>
          </p:cNvPr>
          <p:cNvSpPr txBox="1"/>
          <p:nvPr/>
        </p:nvSpPr>
        <p:spPr>
          <a:xfrm>
            <a:off x="3048000" y="614713"/>
            <a:ext cx="6096000" cy="769441"/>
          </a:xfrm>
          <a:prstGeom prst="rect">
            <a:avLst/>
          </a:prstGeom>
          <a:noFill/>
        </p:spPr>
        <p:txBody>
          <a:bodyPr wrap="square">
            <a:spAutoFit/>
          </a:bodyPr>
          <a:lstStyle/>
          <a:p>
            <a:pPr algn="l"/>
            <a:r>
              <a:rPr lang="en-GB" sz="4400" b="0" i="0" dirty="0">
                <a:solidFill>
                  <a:srgbClr val="1E1E1E"/>
                </a:solidFill>
                <a:effectLst/>
                <a:latin typeface="Roboto" panose="020F0502020204030204" pitchFamily="34" charset="0"/>
              </a:rPr>
              <a:t>Human Rights Act 1998</a:t>
            </a:r>
          </a:p>
        </p:txBody>
      </p:sp>
      <p:sp>
        <p:nvSpPr>
          <p:cNvPr id="5" name="TextBox 4">
            <a:extLst>
              <a:ext uri="{FF2B5EF4-FFF2-40B4-BE49-F238E27FC236}">
                <a16:creationId xmlns:a16="http://schemas.microsoft.com/office/drawing/2014/main" id="{082272A9-B2D2-50EA-D43E-7D232EE825F0}"/>
              </a:ext>
            </a:extLst>
          </p:cNvPr>
          <p:cNvSpPr txBox="1"/>
          <p:nvPr/>
        </p:nvSpPr>
        <p:spPr>
          <a:xfrm>
            <a:off x="242371" y="2000593"/>
            <a:ext cx="11766015" cy="4893647"/>
          </a:xfrm>
          <a:prstGeom prst="rect">
            <a:avLst/>
          </a:prstGeom>
          <a:noFill/>
        </p:spPr>
        <p:txBody>
          <a:bodyPr wrap="square">
            <a:spAutoFit/>
          </a:bodyPr>
          <a:lstStyle/>
          <a:p>
            <a:pPr algn="ctr"/>
            <a:r>
              <a:rPr lang="en-GB" sz="2400" b="0" i="1" cap="small" dirty="0">
                <a:solidFill>
                  <a:srgbClr val="C00000"/>
                </a:solidFill>
                <a:effectLst/>
                <a:latin typeface="arial" panose="020B0604020202020204" pitchFamily="34" charset="0"/>
              </a:rPr>
              <a:t>Article 8</a:t>
            </a:r>
          </a:p>
          <a:p>
            <a:pPr algn="l"/>
            <a:endParaRPr lang="en-GB" sz="2400" i="1" cap="small" dirty="0">
              <a:solidFill>
                <a:srgbClr val="000000"/>
              </a:solidFill>
              <a:latin typeface="arial" panose="020B0604020202020204" pitchFamily="34" charset="0"/>
            </a:endParaRPr>
          </a:p>
          <a:p>
            <a:pPr algn="l"/>
            <a:r>
              <a:rPr lang="en-GB" sz="2400" b="0" i="0" dirty="0">
                <a:solidFill>
                  <a:srgbClr val="000000"/>
                </a:solidFill>
                <a:effectLst/>
                <a:latin typeface="arial" panose="020B0604020202020204" pitchFamily="34" charset="0"/>
              </a:rPr>
              <a:t>Right to respect for </a:t>
            </a:r>
            <a:r>
              <a:rPr lang="en-GB" sz="2400" b="0" i="0" dirty="0">
                <a:solidFill>
                  <a:srgbClr val="000000"/>
                </a:solidFill>
                <a:effectLst/>
                <a:highlight>
                  <a:srgbClr val="FFFF00"/>
                </a:highlight>
                <a:latin typeface="arial" panose="020B0604020202020204" pitchFamily="34" charset="0"/>
              </a:rPr>
              <a:t>private </a:t>
            </a:r>
            <a:r>
              <a:rPr lang="en-GB" sz="2400" b="0" i="0" dirty="0">
                <a:solidFill>
                  <a:srgbClr val="000000"/>
                </a:solidFill>
                <a:effectLst/>
                <a:latin typeface="arial" panose="020B0604020202020204" pitchFamily="34" charset="0"/>
              </a:rPr>
              <a:t>and</a:t>
            </a:r>
            <a:r>
              <a:rPr lang="en-GB" sz="2400" b="0" i="0" dirty="0">
                <a:solidFill>
                  <a:srgbClr val="000000"/>
                </a:solidFill>
                <a:effectLst/>
                <a:highlight>
                  <a:srgbClr val="FFFF00"/>
                </a:highlight>
                <a:latin typeface="arial" panose="020B0604020202020204" pitchFamily="34" charset="0"/>
              </a:rPr>
              <a:t> family</a:t>
            </a:r>
            <a:r>
              <a:rPr lang="en-GB" sz="2400" b="0" i="0" dirty="0">
                <a:solidFill>
                  <a:srgbClr val="000000"/>
                </a:solidFill>
                <a:effectLst/>
                <a:latin typeface="arial" panose="020B0604020202020204" pitchFamily="34" charset="0"/>
              </a:rPr>
              <a:t> life</a:t>
            </a:r>
          </a:p>
          <a:p>
            <a:pPr algn="l"/>
            <a:endParaRPr lang="en-GB" sz="2400" b="0" i="0" dirty="0">
              <a:solidFill>
                <a:srgbClr val="000000"/>
              </a:solidFill>
              <a:effectLst/>
              <a:latin typeface="arial" panose="020B0604020202020204" pitchFamily="34" charset="0"/>
            </a:endParaRPr>
          </a:p>
          <a:p>
            <a:pPr algn="l"/>
            <a:r>
              <a:rPr lang="en-GB" sz="2400" b="0" i="0" dirty="0">
                <a:solidFill>
                  <a:srgbClr val="1E1E1E"/>
                </a:solidFill>
                <a:effectLst/>
                <a:latin typeface="arial" panose="020B0604020202020204" pitchFamily="34" charset="0"/>
              </a:rPr>
              <a:t>1	Everyone has the right to respect for his </a:t>
            </a:r>
            <a:r>
              <a:rPr lang="en-GB" sz="2400" b="0" i="0" dirty="0">
                <a:solidFill>
                  <a:srgbClr val="1E1E1E"/>
                </a:solidFill>
                <a:effectLst/>
                <a:highlight>
                  <a:srgbClr val="FFFF00"/>
                </a:highlight>
                <a:latin typeface="arial" panose="020B0604020202020204" pitchFamily="34" charset="0"/>
              </a:rPr>
              <a:t>private </a:t>
            </a:r>
            <a:r>
              <a:rPr lang="en-GB" sz="2400" b="0" i="0" dirty="0">
                <a:solidFill>
                  <a:srgbClr val="1E1E1E"/>
                </a:solidFill>
                <a:effectLst/>
                <a:latin typeface="arial" panose="020B0604020202020204" pitchFamily="34" charset="0"/>
              </a:rPr>
              <a:t>and </a:t>
            </a:r>
            <a:r>
              <a:rPr lang="en-GB" sz="2400" b="0" i="0" dirty="0">
                <a:solidFill>
                  <a:srgbClr val="1E1E1E"/>
                </a:solidFill>
                <a:effectLst/>
                <a:highlight>
                  <a:srgbClr val="FFFF00"/>
                </a:highlight>
                <a:latin typeface="arial" panose="020B0604020202020204" pitchFamily="34" charset="0"/>
              </a:rPr>
              <a:t>family</a:t>
            </a:r>
            <a:r>
              <a:rPr lang="en-GB" sz="2400" b="0" i="0" dirty="0">
                <a:solidFill>
                  <a:srgbClr val="1E1E1E"/>
                </a:solidFill>
                <a:effectLst/>
                <a:latin typeface="arial" panose="020B0604020202020204" pitchFamily="34" charset="0"/>
              </a:rPr>
              <a:t> life, his home and 	his correspondence.</a:t>
            </a:r>
          </a:p>
          <a:p>
            <a:pPr algn="l"/>
            <a:endParaRPr lang="en-GB" sz="2400" b="0" i="0" dirty="0">
              <a:solidFill>
                <a:srgbClr val="1E1E1E"/>
              </a:solidFill>
              <a:effectLst/>
              <a:latin typeface="arial" panose="020B0604020202020204" pitchFamily="34" charset="0"/>
            </a:endParaRPr>
          </a:p>
          <a:p>
            <a:pPr marL="342900" indent="-342900" algn="l">
              <a:buAutoNum type="arabicPlain" startAt="2"/>
            </a:pPr>
            <a:r>
              <a:rPr lang="en-GB" sz="2400" b="0" i="0" dirty="0">
                <a:solidFill>
                  <a:srgbClr val="1E1E1E"/>
                </a:solidFill>
                <a:effectLst/>
                <a:latin typeface="arial" panose="020B0604020202020204" pitchFamily="34" charset="0"/>
              </a:rPr>
              <a:t>       There shall be no interference by a public authority with the exercise of this 	right except such as is in accordance with the law and is necessary in a 	democratic society in the interests of national security, public safety or the 	economic well-being of the country, for the prevention of disorder or crime, for 	the protection of health or </a:t>
            </a:r>
            <a:r>
              <a:rPr lang="en-GB" sz="2400" b="0" i="0" dirty="0">
                <a:solidFill>
                  <a:schemeClr val="bg1"/>
                </a:solidFill>
                <a:effectLst/>
                <a:highlight>
                  <a:srgbClr val="0000FF"/>
                </a:highlight>
                <a:latin typeface="arial" panose="020B0604020202020204" pitchFamily="34" charset="0"/>
              </a:rPr>
              <a:t>morals</a:t>
            </a:r>
            <a:r>
              <a:rPr lang="en-GB" sz="2400" b="0" i="0" dirty="0">
                <a:solidFill>
                  <a:srgbClr val="1E1E1E"/>
                </a:solidFill>
                <a:effectLst/>
                <a:latin typeface="arial" panose="020B0604020202020204" pitchFamily="34" charset="0"/>
              </a:rPr>
              <a:t>, or for the protection of the rights and 	freedoms of others.</a:t>
            </a:r>
          </a:p>
        </p:txBody>
      </p:sp>
    </p:spTree>
    <p:extLst>
      <p:ext uri="{BB962C8B-B14F-4D97-AF65-F5344CB8AC3E}">
        <p14:creationId xmlns:p14="http://schemas.microsoft.com/office/powerpoint/2010/main" val="34996673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F75DDD-F628-B9CF-3EA2-ED523701BFFC}"/>
            </a:ext>
          </a:extLst>
        </p:cNvPr>
        <p:cNvGrpSpPr/>
        <p:nvPr/>
      </p:nvGrpSpPr>
      <p:grpSpPr>
        <a:xfrm>
          <a:off x="0" y="0"/>
          <a:ext cx="0" cy="0"/>
          <a:chOff x="0" y="0"/>
          <a:chExt cx="0" cy="0"/>
        </a:xfrm>
      </p:grpSpPr>
      <p:sp>
        <p:nvSpPr>
          <p:cNvPr id="3" name="Rectangle 5">
            <a:extLst>
              <a:ext uri="{FF2B5EF4-FFF2-40B4-BE49-F238E27FC236}">
                <a16:creationId xmlns:a16="http://schemas.microsoft.com/office/drawing/2014/main" id="{669ABCB5-A702-A660-38B1-F869274E5E4A}"/>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2052" name="Picture 2" descr="Legislation Crest">
            <a:hlinkClick r:id="rId2"/>
            <a:extLst>
              <a:ext uri="{FF2B5EF4-FFF2-40B4-BE49-F238E27FC236}">
                <a16:creationId xmlns:a16="http://schemas.microsoft.com/office/drawing/2014/main" id="{A232F870-D800-6F58-34CB-5516B7AB4E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0000" y="348343"/>
            <a:ext cx="2032000" cy="17653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6">
            <a:extLst>
              <a:ext uri="{FF2B5EF4-FFF2-40B4-BE49-F238E27FC236}">
                <a16:creationId xmlns:a16="http://schemas.microsoft.com/office/drawing/2014/main" id="{4CE1535E-50EB-AC20-36DD-771BDE1CBBB0}"/>
              </a:ext>
            </a:extLst>
          </p:cNvPr>
          <p:cNvSpPr>
            <a:spLocks noChangeArrowheads="1"/>
          </p:cNvSpPr>
          <p:nvPr/>
        </p:nvSpPr>
        <p:spPr bwMode="auto">
          <a:xfrm>
            <a:off x="249537" y="2076619"/>
            <a:ext cx="11599564" cy="44319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Suicide Act 1961</a:t>
            </a:r>
            <a:endParaRPr kumimoji="0" lang="en-US" altLang="en-US" sz="1100" b="0"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1961 CHAPTER 60 9 and 10 Eliz 2</a:t>
            </a:r>
          </a:p>
          <a:p>
            <a:pPr marL="0" marR="0" lvl="0" indent="0" algn="ctr" defTabSz="914400" rtl="0" eaLnBrk="0" fontAlgn="base" latinLnBrk="0" hangingPunct="0">
              <a:lnSpc>
                <a:spcPct val="100000"/>
              </a:lnSpc>
              <a:spcBef>
                <a:spcPct val="0"/>
              </a:spcBef>
              <a:spcAft>
                <a:spcPct val="0"/>
              </a:spcAft>
              <a:buClrTx/>
              <a:buSzTx/>
              <a:buFontTx/>
              <a:buNone/>
              <a:tabLst/>
            </a:pPr>
            <a:endParaRPr lang="en-US" altLang="en-US" sz="2000" b="1" dirty="0">
              <a:latin typeface="Aptos" panose="020B0004020202020204" pitchFamily="34"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1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An Act to amend the law of England and Wales relating to suicide, and for purposes connected therewith.</a:t>
            </a:r>
            <a:endParaRPr kumimoji="0" lang="en-US" altLang="en-US" sz="11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[3rd August 1961]</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1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1  Suicide to cease to be a crime.</a:t>
            </a:r>
            <a:endParaRPr kumimoji="0" lang="en-US" altLang="en-US" sz="11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The rule of law whereby it is a crime for a person to commit suicide is hereby abrogated.</a:t>
            </a:r>
            <a:endParaRPr kumimoji="0" lang="en-US" altLang="en-US" sz="11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000" b="1"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7030A0"/>
                </a:solidFill>
                <a:effectLst/>
                <a:latin typeface="Aptos" panose="020B0004020202020204" pitchFamily="34" charset="0"/>
                <a:ea typeface="Aptos" panose="020B0004020202020204" pitchFamily="34" charset="0"/>
                <a:cs typeface="Times New Roman" panose="02020603050405020304" pitchFamily="18" charset="0"/>
              </a:rPr>
              <a:t>2 </a:t>
            </a:r>
            <a:r>
              <a:rPr kumimoji="0" lang="en-US" altLang="en-US" sz="2000" b="1"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 </a:t>
            </a:r>
            <a:r>
              <a:rPr kumimoji="0" lang="en-US" altLang="en-US" sz="2000" b="1" i="0" u="none" strike="noStrike" cap="none" normalizeH="0" baseline="0" dirty="0">
                <a:ln>
                  <a:noFill/>
                </a:ln>
                <a:solidFill>
                  <a:schemeClr val="bg1"/>
                </a:solidFill>
                <a:effectLst/>
                <a:highlight>
                  <a:srgbClr val="800000"/>
                </a:highlight>
                <a:latin typeface="Aptos" panose="020B0004020202020204" pitchFamily="34" charset="0"/>
                <a:ea typeface="Aptos" panose="020B0004020202020204" pitchFamily="34" charset="0"/>
                <a:cs typeface="Times New Roman" panose="02020603050405020304" pitchFamily="18" charset="0"/>
              </a:rPr>
              <a:t>Criminal liability for complicity in another’s suicide.</a:t>
            </a:r>
            <a:endParaRPr kumimoji="0" lang="en-US" altLang="en-US" sz="1100" b="0" i="0" u="none" strike="noStrike" cap="none" normalizeH="0" baseline="0" dirty="0">
              <a:ln>
                <a:noFill/>
              </a:ln>
              <a:solidFill>
                <a:schemeClr val="bg1"/>
              </a:solidFill>
              <a:effectLst/>
              <a:highlight>
                <a:srgbClr val="800000"/>
              </a:highligh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a:t>
            </a:r>
            <a:r>
              <a:rPr kumimoji="0" lang="en-US" altLang="en-US" sz="2000" b="1"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hlinkClick r:id="rId4" tooltip="View the commentary text for this item"/>
              </a:rPr>
              <a:t>F1</a:t>
            </a:r>
            <a:r>
              <a:rPr kumimoji="0" lang="en-US" altLang="en-US" sz="2000" b="0"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(1)A person (“D”) commits an offence if—</a:t>
            </a:r>
            <a:endParaRPr kumimoji="0" lang="en-US" altLang="en-US" sz="11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	(a) D does an act capable of encouraging or assisting the suicide or attempted suicide of another</a:t>
            </a:r>
          </a:p>
          <a:p>
            <a:pPr marL="0" marR="0" lvl="0" indent="0" algn="l" defTabSz="914400" rtl="0" eaLnBrk="0" fontAlgn="base" latinLnBrk="0" hangingPunct="0">
              <a:lnSpc>
                <a:spcPct val="100000"/>
              </a:lnSpc>
              <a:spcBef>
                <a:spcPct val="0"/>
              </a:spcBef>
              <a:spcAft>
                <a:spcPct val="0"/>
              </a:spcAft>
              <a:buClrTx/>
              <a:buSzTx/>
              <a:buFontTx/>
              <a:buNone/>
              <a:tabLst/>
            </a:pPr>
            <a:r>
              <a:rPr lang="en-US" altLang="en-US" sz="2000" dirty="0">
                <a:latin typeface="Aptos" panose="020B0004020202020204" pitchFamily="34" charset="0"/>
                <a:ea typeface="Aptos" panose="020B0004020202020204" pitchFamily="34" charset="0"/>
                <a:cs typeface="Times New Roman" panose="02020603050405020304" pitchFamily="18" charset="0"/>
              </a:rPr>
              <a:t>	   </a:t>
            </a:r>
            <a:r>
              <a:rPr kumimoji="0" lang="en-US" altLang="en-US" sz="2000" b="0"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   person, and</a:t>
            </a:r>
            <a:endParaRPr kumimoji="0" lang="en-US" altLang="en-US" sz="11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	(b) D's act was intended to encourage or assist suicide or an attempt at suicide.</a:t>
            </a:r>
            <a:endParaRPr kumimoji="0" lang="en-US" altLang="en-US" sz="1100" b="0" i="0" u="none" strike="noStrike" cap="none" normalizeH="0" baseline="0" dirty="0">
              <a:ln>
                <a:noFill/>
              </a:ln>
              <a:solidFill>
                <a:schemeClr val="tx1"/>
              </a:solidFill>
              <a:effectLst/>
            </a:endParaRPr>
          </a:p>
        </p:txBody>
      </p:sp>
    </p:spTree>
    <p:extLst>
      <p:ext uri="{BB962C8B-B14F-4D97-AF65-F5344CB8AC3E}">
        <p14:creationId xmlns:p14="http://schemas.microsoft.com/office/powerpoint/2010/main" val="37498839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C5A5EA0-1942-1FA4-71BA-6CD6FE98C6BE}"/>
              </a:ext>
            </a:extLst>
          </p:cNvPr>
          <p:cNvSpPr txBox="1"/>
          <p:nvPr/>
        </p:nvSpPr>
        <p:spPr>
          <a:xfrm>
            <a:off x="130366" y="148480"/>
            <a:ext cx="11931268" cy="6186309"/>
          </a:xfrm>
          <a:prstGeom prst="rect">
            <a:avLst/>
          </a:prstGeom>
          <a:noFill/>
        </p:spPr>
        <p:txBody>
          <a:bodyPr wrap="square">
            <a:spAutoFit/>
          </a:bodyPr>
          <a:lstStyle/>
          <a:p>
            <a:r>
              <a:rPr lang="en-GB" sz="4400" b="1" dirty="0">
                <a:effectLst/>
                <a:latin typeface="Aptos" panose="020B0004020202020204" pitchFamily="34" charset="0"/>
                <a:ea typeface="Aptos" panose="020B0004020202020204" pitchFamily="34" charset="0"/>
                <a:cs typeface="Times New Roman" panose="02020603050405020304" pitchFamily="18" charset="0"/>
              </a:rPr>
              <a:t>Lord Neuberger </a:t>
            </a:r>
            <a:r>
              <a:rPr lang="en-GB" sz="4400" dirty="0">
                <a:effectLst/>
                <a:latin typeface="Aptos" panose="020B0004020202020204" pitchFamily="34" charset="0"/>
                <a:ea typeface="Aptos" panose="020B0004020202020204" pitchFamily="34" charset="0"/>
                <a:cs typeface="Times New Roman" panose="02020603050405020304" pitchFamily="18" charset="0"/>
              </a:rPr>
              <a:t>-  President of the Supreme Court  on the premise whether the court should declare that </a:t>
            </a:r>
            <a:r>
              <a:rPr lang="en-GB" sz="4400" dirty="0">
                <a:solidFill>
                  <a:srgbClr val="7030A0"/>
                </a:solidFill>
                <a:effectLst/>
                <a:latin typeface="Aptos" panose="020B0004020202020204" pitchFamily="34" charset="0"/>
                <a:ea typeface="Aptos" panose="020B0004020202020204" pitchFamily="34" charset="0"/>
                <a:cs typeface="Times New Roman" panose="02020603050405020304" pitchFamily="18" charset="0"/>
              </a:rPr>
              <a:t>section 2</a:t>
            </a:r>
            <a:r>
              <a:rPr lang="en-GB" sz="4400" dirty="0">
                <a:effectLst/>
                <a:latin typeface="Aptos" panose="020B0004020202020204" pitchFamily="34" charset="0"/>
                <a:ea typeface="Aptos" panose="020B0004020202020204" pitchFamily="34" charset="0"/>
                <a:cs typeface="Times New Roman" panose="02020603050405020304" pitchFamily="18" charset="0"/>
              </a:rPr>
              <a:t> is incompatible with </a:t>
            </a:r>
            <a:r>
              <a:rPr lang="en-GB" sz="4400" dirty="0">
                <a:solidFill>
                  <a:schemeClr val="accent2">
                    <a:lumMod val="75000"/>
                  </a:schemeClr>
                </a:solidFill>
                <a:effectLst/>
                <a:latin typeface="Aptos" panose="020B0004020202020204" pitchFamily="34" charset="0"/>
                <a:ea typeface="Aptos" panose="020B0004020202020204" pitchFamily="34" charset="0"/>
                <a:cs typeface="Times New Roman" panose="02020603050405020304" pitchFamily="18" charset="0"/>
              </a:rPr>
              <a:t>Article 8</a:t>
            </a:r>
            <a:r>
              <a:rPr lang="en-GB" sz="4400" dirty="0">
                <a:effectLst/>
                <a:latin typeface="Aptos" panose="020B0004020202020204" pitchFamily="34" charset="0"/>
                <a:ea typeface="Aptos" panose="020B0004020202020204" pitchFamily="34" charset="0"/>
                <a:cs typeface="Times New Roman" panose="02020603050405020304" pitchFamily="18" charset="0"/>
              </a:rPr>
              <a:t>, he noted whether “the provisions of </a:t>
            </a:r>
            <a:r>
              <a:rPr lang="en-GB" sz="4400" dirty="0">
                <a:solidFill>
                  <a:srgbClr val="7030A0"/>
                </a:solidFill>
                <a:effectLst/>
                <a:latin typeface="Aptos" panose="020B0004020202020204" pitchFamily="34" charset="0"/>
                <a:ea typeface="Aptos" panose="020B0004020202020204" pitchFamily="34" charset="0"/>
                <a:cs typeface="Times New Roman" panose="02020603050405020304" pitchFamily="18" charset="0"/>
              </a:rPr>
              <a:t>section 2</a:t>
            </a:r>
            <a:r>
              <a:rPr lang="en-GB" sz="4400" dirty="0">
                <a:solidFill>
                  <a:srgbClr val="C00000"/>
                </a:solidFill>
                <a:effectLst/>
                <a:latin typeface="Aptos" panose="020B0004020202020204" pitchFamily="34" charset="0"/>
                <a:ea typeface="Aptos" panose="020B0004020202020204" pitchFamily="34" charset="0"/>
                <a:cs typeface="Times New Roman" panose="02020603050405020304" pitchFamily="18" charset="0"/>
              </a:rPr>
              <a:t> should be modified to him raised a difficult, controversial and sensitive issue, with </a:t>
            </a:r>
            <a:r>
              <a:rPr lang="en-GB" sz="44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rPr>
              <a:t>moral</a:t>
            </a:r>
            <a:r>
              <a:rPr lang="en-GB" sz="4400" dirty="0">
                <a:solidFill>
                  <a:srgbClr val="C00000"/>
                </a:solidFill>
                <a:effectLst/>
                <a:latin typeface="Aptos" panose="020B0004020202020204" pitchFamily="34" charset="0"/>
                <a:ea typeface="Aptos" panose="020B0004020202020204" pitchFamily="34" charset="0"/>
                <a:cs typeface="Times New Roman" panose="02020603050405020304" pitchFamily="18" charset="0"/>
              </a:rPr>
              <a:t> and </a:t>
            </a:r>
            <a:r>
              <a:rPr lang="en-GB" sz="44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rPr>
              <a:t>religious</a:t>
            </a:r>
            <a:r>
              <a:rPr lang="en-GB" sz="4400" dirty="0">
                <a:solidFill>
                  <a:srgbClr val="C00000"/>
                </a:solidFill>
                <a:effectLst/>
                <a:latin typeface="Aptos" panose="020B0004020202020204" pitchFamily="34" charset="0"/>
                <a:ea typeface="Aptos" panose="020B0004020202020204" pitchFamily="34" charset="0"/>
                <a:cs typeface="Times New Roman" panose="02020603050405020304" pitchFamily="18" charset="0"/>
              </a:rPr>
              <a:t> dimensions</a:t>
            </a:r>
            <a:r>
              <a:rPr lang="en-GB" sz="4400" dirty="0">
                <a:solidFill>
                  <a:srgbClr val="7030A0"/>
                </a:solidFill>
                <a:effectLst/>
                <a:latin typeface="Aptos" panose="020B0004020202020204" pitchFamily="34" charset="0"/>
                <a:ea typeface="Aptos" panose="020B0004020202020204" pitchFamily="34" charset="0"/>
                <a:cs typeface="Times New Roman" panose="02020603050405020304" pitchFamily="18" charset="0"/>
              </a:rPr>
              <a:t>, </a:t>
            </a:r>
            <a:r>
              <a:rPr lang="en-GB" sz="4400" dirty="0">
                <a:effectLst/>
                <a:latin typeface="Aptos" panose="020B0004020202020204" pitchFamily="34" charset="0"/>
                <a:ea typeface="Aptos" panose="020B0004020202020204" pitchFamily="34" charset="0"/>
                <a:cs typeface="Times New Roman" panose="02020603050405020304" pitchFamily="18" charset="0"/>
              </a:rPr>
              <a:t>which undoubtedly justifies a relatively cautious approach from the courts.”</a:t>
            </a:r>
            <a:r>
              <a:rPr lang="en-GB" sz="4400" dirty="0">
                <a:effectLst/>
              </a:rPr>
              <a:t> </a:t>
            </a:r>
            <a:endParaRPr lang="en-GB" sz="4400" dirty="0"/>
          </a:p>
        </p:txBody>
      </p:sp>
      <p:sp>
        <p:nvSpPr>
          <p:cNvPr id="5" name="TextBox 4">
            <a:extLst>
              <a:ext uri="{FF2B5EF4-FFF2-40B4-BE49-F238E27FC236}">
                <a16:creationId xmlns:a16="http://schemas.microsoft.com/office/drawing/2014/main" id="{1B9DA1E1-BC83-E0C7-3E65-F3438D0604F7}"/>
              </a:ext>
            </a:extLst>
          </p:cNvPr>
          <p:cNvSpPr txBox="1"/>
          <p:nvPr/>
        </p:nvSpPr>
        <p:spPr>
          <a:xfrm>
            <a:off x="3040655" y="6321910"/>
            <a:ext cx="9151345" cy="461665"/>
          </a:xfrm>
          <a:prstGeom prst="rect">
            <a:avLst/>
          </a:prstGeom>
          <a:noFill/>
        </p:spPr>
        <p:txBody>
          <a:bodyPr wrap="square">
            <a:spAutoFit/>
          </a:bodyPr>
          <a:lstStyle/>
          <a:p>
            <a:r>
              <a:rPr lang="en-GB" sz="2400" b="1" dirty="0">
                <a:solidFill>
                  <a:srgbClr val="00B050"/>
                </a:solidFill>
                <a:effectLst/>
                <a:latin typeface="Aptos" panose="020B0004020202020204" pitchFamily="34" charset="0"/>
                <a:ea typeface="Aptos" panose="020B0004020202020204" pitchFamily="34" charset="0"/>
                <a:cs typeface="Times New Roman" panose="02020603050405020304" pitchFamily="18" charset="0"/>
              </a:rPr>
              <a:t>Source</a:t>
            </a:r>
            <a:r>
              <a:rPr lang="en-GB" sz="1800" dirty="0">
                <a:effectLst/>
                <a:latin typeface="Aptos" panose="020B0004020202020204" pitchFamily="34" charset="0"/>
                <a:ea typeface="Aptos" panose="020B0004020202020204" pitchFamily="34" charset="0"/>
                <a:cs typeface="Times New Roman" panose="02020603050405020304" pitchFamily="18" charset="0"/>
              </a:rPr>
              <a:t>:  https://</a:t>
            </a:r>
            <a:r>
              <a:rPr lang="en-GB" sz="1800" dirty="0" err="1">
                <a:effectLst/>
                <a:latin typeface="Aptos" panose="020B0004020202020204" pitchFamily="34" charset="0"/>
                <a:ea typeface="Aptos" panose="020B0004020202020204" pitchFamily="34" charset="0"/>
                <a:cs typeface="Times New Roman" panose="02020603050405020304" pitchFamily="18" charset="0"/>
              </a:rPr>
              <a:t>supremecourt.uk</a:t>
            </a:r>
            <a:r>
              <a:rPr lang="en-GB" sz="1800" dirty="0">
                <a:effectLst/>
                <a:latin typeface="Aptos" panose="020B0004020202020204" pitchFamily="34" charset="0"/>
                <a:ea typeface="Aptos" panose="020B0004020202020204" pitchFamily="34" charset="0"/>
                <a:cs typeface="Times New Roman" panose="02020603050405020304" pitchFamily="18" charset="0"/>
              </a:rPr>
              <a:t>/uploads/uksc_2013_0235_judgment_5eb5de2114.pdf</a:t>
            </a:r>
            <a:r>
              <a:rPr lang="en-GB" dirty="0">
                <a:effectLst/>
              </a:rPr>
              <a:t> </a:t>
            </a:r>
            <a:endParaRPr lang="en-GB" dirty="0"/>
          </a:p>
        </p:txBody>
      </p:sp>
    </p:spTree>
    <p:extLst>
      <p:ext uri="{BB962C8B-B14F-4D97-AF65-F5344CB8AC3E}">
        <p14:creationId xmlns:p14="http://schemas.microsoft.com/office/powerpoint/2010/main" val="10333319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C2797F-26C9-8265-E1B8-F5041078D044}"/>
            </a:ext>
          </a:extLst>
        </p:cNvPr>
        <p:cNvGrpSpPr/>
        <p:nvPr/>
      </p:nvGrpSpPr>
      <p:grpSpPr>
        <a:xfrm>
          <a:off x="0" y="0"/>
          <a:ext cx="0" cy="0"/>
          <a:chOff x="0" y="0"/>
          <a:chExt cx="0" cy="0"/>
        </a:xfrm>
      </p:grpSpPr>
      <p:pic>
        <p:nvPicPr>
          <p:cNvPr id="1026" name="Picture 2" descr="Parliamentary ping pong | Institute for Government">
            <a:extLst>
              <a:ext uri="{FF2B5EF4-FFF2-40B4-BE49-F238E27FC236}">
                <a16:creationId xmlns:a16="http://schemas.microsoft.com/office/drawing/2014/main" id="{B0D4BDB8-6E3C-E446-B312-AE148D7CAE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5093" y="-12351"/>
            <a:ext cx="8961401" cy="504736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76C217B-8577-FFD9-6E0D-27CF5475AE03}"/>
              </a:ext>
            </a:extLst>
          </p:cNvPr>
          <p:cNvSpPr txBox="1"/>
          <p:nvPr/>
        </p:nvSpPr>
        <p:spPr>
          <a:xfrm>
            <a:off x="1775093" y="5089585"/>
            <a:ext cx="9084691" cy="175432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black"/>
                </a:solidFill>
                <a:effectLst/>
                <a:uLnTx/>
                <a:uFillTx/>
                <a:latin typeface="Calibri" panose="020F0502020204030204"/>
                <a:ea typeface="+mn-ea"/>
                <a:cs typeface="+mn-cs"/>
              </a:rPr>
              <a:t>16 October 2024</a:t>
            </a:r>
            <a:r>
              <a:rPr kumimoji="0" lang="en-GB" sz="3600" b="0" i="0" u="none" strike="noStrike" kern="1200" cap="none" spc="0" normalizeH="0" baseline="0" noProof="0" dirty="0">
                <a:ln>
                  <a:noFill/>
                </a:ln>
                <a:solidFill>
                  <a:srgbClr val="636363"/>
                </a:solidFill>
                <a:effectLst/>
                <a:uLnTx/>
                <a:uFillTx/>
                <a:latin typeface="Calibri" panose="020F0502020204030204"/>
                <a:ea typeface="+mn-ea"/>
                <a:cs typeface="+mn-cs"/>
              </a:rPr>
              <a:t>, </a:t>
            </a:r>
            <a:r>
              <a:rPr kumimoji="0" lang="en-GB" sz="3600" b="1" i="0" u="none" strike="noStrike" kern="1200" cap="none" spc="0" normalizeH="0" baseline="0" noProof="0" dirty="0">
                <a:ln>
                  <a:noFill/>
                </a:ln>
                <a:solidFill>
                  <a:srgbClr val="0070C0"/>
                </a:solidFill>
                <a:effectLst/>
                <a:uLnTx/>
                <a:uFillTx/>
                <a:latin typeface="Calibri" panose="020F0502020204030204"/>
                <a:ea typeface="+mn-ea"/>
                <a:cs typeface="+mn-cs"/>
              </a:rPr>
              <a:t>a Private Members’ Bill</a:t>
            </a:r>
            <a:endParaRPr kumimoji="0" lang="en-GB" sz="3600" b="1" i="0" u="sng" strike="noStrike" kern="1200" cap="none" spc="0" normalizeH="0" baseline="0" noProof="0" dirty="0">
              <a:ln>
                <a:noFill/>
              </a:ln>
              <a:solidFill>
                <a:srgbClr val="636363"/>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636363"/>
                </a:solidFill>
                <a:effectLst/>
                <a:uLnTx/>
                <a:uFillTx/>
                <a:latin typeface="Calibri" panose="020F0502020204030204"/>
                <a:ea typeface="+mn-ea"/>
                <a:cs typeface="+mn-cs"/>
              </a:rPr>
              <a:t>was introduced, sponsored by Kim Leadbeater, Labour MP (</a:t>
            </a:r>
            <a:r>
              <a:rPr kumimoji="0" lang="en-GB" sz="3600" b="0" i="0" u="none" strike="noStrike" kern="1200" cap="none" spc="0" normalizeH="0" baseline="0" noProof="0" dirty="0" err="1">
                <a:ln>
                  <a:noFill/>
                </a:ln>
                <a:solidFill>
                  <a:srgbClr val="636363"/>
                </a:solidFill>
                <a:effectLst/>
                <a:uLnTx/>
                <a:uFillTx/>
                <a:latin typeface="Calibri" panose="020F0502020204030204"/>
                <a:ea typeface="+mn-ea"/>
                <a:cs typeface="+mn-cs"/>
              </a:rPr>
              <a:t>Spen</a:t>
            </a:r>
            <a:r>
              <a:rPr kumimoji="0" lang="en-GB" sz="3600" b="0" i="0" u="none" strike="noStrike" kern="1200" cap="none" spc="0" normalizeH="0" baseline="0" noProof="0" dirty="0">
                <a:ln>
                  <a:noFill/>
                </a:ln>
                <a:solidFill>
                  <a:srgbClr val="636363"/>
                </a:solidFill>
                <a:effectLst/>
                <a:uLnTx/>
                <a:uFillTx/>
                <a:latin typeface="Calibri" panose="020F0502020204030204"/>
                <a:ea typeface="+mn-ea"/>
                <a:cs typeface="+mn-cs"/>
              </a:rPr>
              <a:t> Valley)</a:t>
            </a:r>
            <a:endParaRPr kumimoji="0" lang="en-GB"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CD66DCC9-290E-2D5A-E0E6-4D5F88960CAB}"/>
              </a:ext>
            </a:extLst>
          </p:cNvPr>
          <p:cNvSpPr txBox="1"/>
          <p:nvPr/>
        </p:nvSpPr>
        <p:spPr>
          <a:xfrm>
            <a:off x="2161541" y="-12351"/>
            <a:ext cx="8311794" cy="440120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sng" strike="noStrike" kern="1200" cap="none" spc="0" normalizeH="0" baseline="0" noProof="0" dirty="0">
                <a:ln>
                  <a:noFill/>
                </a:ln>
                <a:solidFill>
                  <a:prstClr val="white"/>
                </a:solidFill>
                <a:effectLst/>
                <a:uLnTx/>
                <a:uFillTx/>
                <a:latin typeface="Calibri" panose="020F0502020204030204"/>
                <a:ea typeface="+mn-ea"/>
                <a:cs typeface="+mn-cs"/>
                <a:hlinkClick r:id="rId3" tooltip="UK Parliament home page">
                  <a:extLst>
                    <a:ext uri="{A12FA001-AC4F-418D-AE19-62706E023703}">
                      <ahyp:hlinkClr xmlns:ahyp="http://schemas.microsoft.com/office/drawing/2018/hyperlinkcolor" val="tx"/>
                    </a:ext>
                  </a:extLst>
                </a:hlinkClick>
              </a:rPr>
              <a:t>UK Parliament</a:t>
            </a:r>
            <a:r>
              <a:rPr kumimoji="0" lang="en-GB" sz="4000" b="1" i="0" u="none" strike="noStrike" kern="1200" cap="none" spc="0" normalizeH="0" baseline="0" noProof="0" dirty="0">
                <a:ln>
                  <a:noFill/>
                </a:ln>
                <a:solidFill>
                  <a:prstClr val="white"/>
                </a:solidFill>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sng" strike="noStrike" kern="1200" cap="none" spc="0" normalizeH="0" baseline="0" noProof="0" dirty="0">
                <a:ln>
                  <a:noFill/>
                </a:ln>
                <a:solidFill>
                  <a:prstClr val="white"/>
                </a:solidFill>
                <a:effectLst/>
                <a:uLnTx/>
                <a:uFillTx/>
                <a:latin typeface="Calibri" panose="020F0502020204030204"/>
                <a:ea typeface="+mn-ea"/>
                <a:cs typeface="+mn-cs"/>
                <a:hlinkClick r:id="rId4" tooltip="Commons: 1 March 2024">
                  <a:extLst>
                    <a:ext uri="{A12FA001-AC4F-418D-AE19-62706E023703}">
                      <ahyp:hlinkClr xmlns:ahyp="http://schemas.microsoft.com/office/drawing/2018/hyperlinkcolor" val="tx"/>
                    </a:ext>
                  </a:extLst>
                </a:hlinkClick>
              </a:rPr>
              <a:t>House of Commons:</a:t>
            </a:r>
            <a:endParaRPr kumimoji="0" lang="en-GB" sz="40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40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40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40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40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40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89FCD432-9A5D-30CA-E1F1-D1A998F583C6}"/>
              </a:ext>
            </a:extLst>
          </p:cNvPr>
          <p:cNvSpPr txBox="1"/>
          <p:nvPr/>
        </p:nvSpPr>
        <p:spPr>
          <a:xfrm>
            <a:off x="2278838" y="4296258"/>
            <a:ext cx="80772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Calibri" panose="020F0502020204030204"/>
                <a:ea typeface="+mn-ea"/>
                <a:cs typeface="+mn-cs"/>
              </a:rPr>
              <a:t>Terminally ill Adults (End Of Life) Bill</a:t>
            </a:r>
          </a:p>
        </p:txBody>
      </p:sp>
    </p:spTree>
    <p:extLst>
      <p:ext uri="{BB962C8B-B14F-4D97-AF65-F5344CB8AC3E}">
        <p14:creationId xmlns:p14="http://schemas.microsoft.com/office/powerpoint/2010/main" val="25834102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5BA47DB-DDC8-8479-839F-E8735B5C03C2}"/>
              </a:ext>
            </a:extLst>
          </p:cNvPr>
          <p:cNvSpPr txBox="1"/>
          <p:nvPr/>
        </p:nvSpPr>
        <p:spPr>
          <a:xfrm>
            <a:off x="418640" y="2767280"/>
            <a:ext cx="11479576" cy="1323439"/>
          </a:xfrm>
          <a:prstGeom prst="rect">
            <a:avLst/>
          </a:prstGeom>
          <a:noFill/>
        </p:spPr>
        <p:txBody>
          <a:bodyPr wrap="square">
            <a:spAutoFit/>
          </a:bodyPr>
          <a:lstStyle/>
          <a:p>
            <a:r>
              <a:rPr lang="en-GB" sz="4000" dirty="0">
                <a:effectLst/>
                <a:latin typeface="Aptos" panose="020B0004020202020204" pitchFamily="34" charset="0"/>
                <a:ea typeface="Aptos" panose="020B0004020202020204" pitchFamily="34" charset="0"/>
                <a:cs typeface="Times New Roman" panose="02020603050405020304" pitchFamily="18" charset="0"/>
              </a:rPr>
              <a:t>“It perceived suicide as an immoral, criminal offence against </a:t>
            </a:r>
            <a:r>
              <a:rPr lang="en-GB" sz="40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rPr>
              <a:t>God</a:t>
            </a:r>
            <a:r>
              <a:rPr lang="en-GB" sz="4000" dirty="0">
                <a:effectLst/>
                <a:latin typeface="Aptos" panose="020B0004020202020204" pitchFamily="34" charset="0"/>
                <a:ea typeface="Aptos" panose="020B0004020202020204" pitchFamily="34" charset="0"/>
                <a:cs typeface="Times New Roman" panose="02020603050405020304" pitchFamily="18" charset="0"/>
              </a:rPr>
              <a:t>  and also against the </a:t>
            </a:r>
            <a:r>
              <a:rPr lang="en-GB" sz="4000" dirty="0">
                <a:solidFill>
                  <a:srgbClr val="00B050"/>
                </a:solidFill>
                <a:effectLst/>
                <a:latin typeface="Aptos" panose="020B0004020202020204" pitchFamily="34" charset="0"/>
                <a:ea typeface="Aptos" panose="020B0004020202020204" pitchFamily="34" charset="0"/>
                <a:cs typeface="Times New Roman" panose="02020603050405020304" pitchFamily="18" charset="0"/>
              </a:rPr>
              <a:t>Crown</a:t>
            </a:r>
            <a:r>
              <a:rPr lang="en-GB" sz="4000" dirty="0">
                <a:effectLst/>
                <a:latin typeface="Aptos" panose="020B0004020202020204" pitchFamily="34" charset="0"/>
                <a:ea typeface="Aptos" panose="020B0004020202020204" pitchFamily="34" charset="0"/>
                <a:cs typeface="Times New Roman" panose="02020603050405020304" pitchFamily="18" charset="0"/>
              </a:rPr>
              <a:t>”.</a:t>
            </a:r>
            <a:r>
              <a:rPr lang="en-GB" sz="4000" dirty="0">
                <a:effectLst/>
              </a:rPr>
              <a:t> </a:t>
            </a:r>
            <a:endParaRPr lang="en-GB" sz="2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0467739B-F5DF-6FF5-26D6-F352BD301471}"/>
              </a:ext>
            </a:extLst>
          </p:cNvPr>
          <p:cNvSpPr txBox="1"/>
          <p:nvPr/>
        </p:nvSpPr>
        <p:spPr>
          <a:xfrm>
            <a:off x="418640" y="343355"/>
            <a:ext cx="11391441" cy="1323439"/>
          </a:xfrm>
          <a:prstGeom prst="rect">
            <a:avLst/>
          </a:prstGeom>
          <a:noFill/>
        </p:spPr>
        <p:txBody>
          <a:bodyPr wrap="square">
            <a:spAutoFit/>
          </a:bodyPr>
          <a:lstStyle/>
          <a:p>
            <a:pPr algn="ctr"/>
            <a:r>
              <a:rPr lang="en-GB" sz="4000" dirty="0">
                <a:effectLst/>
                <a:latin typeface="Aptos" panose="020B0004020202020204" pitchFamily="34" charset="0"/>
                <a:ea typeface="Aptos" panose="020B0004020202020204" pitchFamily="34" charset="0"/>
                <a:cs typeface="Times New Roman" panose="02020603050405020304" pitchFamily="18" charset="0"/>
              </a:rPr>
              <a:t>The </a:t>
            </a:r>
            <a:r>
              <a:rPr lang="en-GB" sz="40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rPr>
              <a:t>Sanctity of Life </a:t>
            </a:r>
            <a:r>
              <a:rPr lang="en-GB" sz="4000" dirty="0">
                <a:effectLst/>
                <a:latin typeface="Aptos" panose="020B0004020202020204" pitchFamily="34" charset="0"/>
                <a:ea typeface="Aptos" panose="020B0004020202020204" pitchFamily="34" charset="0"/>
                <a:cs typeface="Times New Roman" panose="02020603050405020304" pitchFamily="18" charset="0"/>
              </a:rPr>
              <a:t>was duly acknowledged in </a:t>
            </a:r>
            <a:r>
              <a:rPr lang="en-GB" sz="4000" b="1" dirty="0">
                <a:effectLst/>
                <a:latin typeface="Aptos" panose="020B0004020202020204" pitchFamily="34" charset="0"/>
                <a:ea typeface="Aptos" panose="020B0004020202020204" pitchFamily="34" charset="0"/>
                <a:cs typeface="Times New Roman" panose="02020603050405020304" pitchFamily="18" charset="0"/>
              </a:rPr>
              <a:t>English Common Law</a:t>
            </a:r>
            <a:r>
              <a:rPr lang="en-GB" sz="4000" dirty="0">
                <a:effectLst/>
                <a:latin typeface="Aptos" panose="020B0004020202020204" pitchFamily="34" charset="0"/>
                <a:ea typeface="Aptos" panose="020B0004020202020204" pitchFamily="34" charset="0"/>
                <a:cs typeface="Times New Roman" panose="02020603050405020304" pitchFamily="18" charset="0"/>
              </a:rPr>
              <a:t>. </a:t>
            </a:r>
            <a:endParaRPr lang="en-GB" sz="4000" dirty="0"/>
          </a:p>
        </p:txBody>
      </p:sp>
      <p:sp>
        <p:nvSpPr>
          <p:cNvPr id="7" name="TextBox 6">
            <a:extLst>
              <a:ext uri="{FF2B5EF4-FFF2-40B4-BE49-F238E27FC236}">
                <a16:creationId xmlns:a16="http://schemas.microsoft.com/office/drawing/2014/main" id="{9CC79939-1BC0-B060-9C30-281F6FC239FC}"/>
              </a:ext>
            </a:extLst>
          </p:cNvPr>
          <p:cNvSpPr txBox="1"/>
          <p:nvPr/>
        </p:nvSpPr>
        <p:spPr>
          <a:xfrm>
            <a:off x="947451" y="6145313"/>
            <a:ext cx="11244549" cy="461665"/>
          </a:xfrm>
          <a:prstGeom prst="rect">
            <a:avLst/>
          </a:prstGeom>
          <a:noFill/>
        </p:spPr>
        <p:txBody>
          <a:bodyPr wrap="square">
            <a:spAutoFit/>
          </a:bodyPr>
          <a:lstStyle/>
          <a:p>
            <a:r>
              <a:rPr lang="en-GB" sz="2400" b="1" dirty="0">
                <a:solidFill>
                  <a:srgbClr val="00B050"/>
                </a:solidFill>
                <a:effectLst/>
                <a:latin typeface="Aptos" panose="020B0004020202020204" pitchFamily="34" charset="0"/>
                <a:ea typeface="Aptos" panose="020B0004020202020204" pitchFamily="34" charset="0"/>
                <a:cs typeface="Times New Roman" panose="02020603050405020304" pitchFamily="18" charset="0"/>
              </a:rPr>
              <a:t>Source</a:t>
            </a:r>
            <a:r>
              <a:rPr lang="en-GB" sz="2400" b="1" dirty="0">
                <a:solidFill>
                  <a:srgbClr val="7030A0"/>
                </a:solidFill>
                <a:effectLst/>
                <a:latin typeface="Aptos" panose="020B0004020202020204" pitchFamily="34" charset="0"/>
                <a:ea typeface="Aptos" panose="020B0004020202020204" pitchFamily="34" charset="0"/>
                <a:cs typeface="Times New Roman" panose="02020603050405020304" pitchFamily="18" charset="0"/>
              </a:rPr>
              <a:t>: </a:t>
            </a:r>
            <a:r>
              <a:rPr lang="en-GB" sz="2000" b="1" dirty="0">
                <a:latin typeface="Aptos" panose="020B0004020202020204" pitchFamily="34" charset="0"/>
                <a:ea typeface="Aptos" panose="020B0004020202020204" pitchFamily="34" charset="0"/>
                <a:cs typeface="Times New Roman" panose="02020603050405020304" pitchFamily="18" charset="0"/>
              </a:rPr>
              <a:t>S M </a:t>
            </a:r>
            <a:r>
              <a:rPr lang="en-GB" sz="2000" b="1" dirty="0" err="1">
                <a:latin typeface="Aptos" panose="020B0004020202020204" pitchFamily="34" charset="0"/>
                <a:ea typeface="Aptos" panose="020B0004020202020204" pitchFamily="34" charset="0"/>
                <a:cs typeface="Times New Roman" panose="02020603050405020304" pitchFamily="18" charset="0"/>
              </a:rPr>
              <a:t>C</a:t>
            </a:r>
            <a:r>
              <a:rPr lang="en-GB" sz="2000" b="1" dirty="0" err="1">
                <a:effectLst/>
                <a:latin typeface="Aptos" panose="020B0004020202020204" pitchFamily="34" charset="0"/>
                <a:ea typeface="Aptos" panose="020B0004020202020204" pitchFamily="34" charset="0"/>
                <a:cs typeface="Times New Roman" panose="02020603050405020304" pitchFamily="18" charset="0"/>
              </a:rPr>
              <a:t>anick</a:t>
            </a:r>
            <a:r>
              <a:rPr lang="en-GB" sz="1800" dirty="0">
                <a:effectLst/>
                <a:latin typeface="Aptos" panose="020B0004020202020204" pitchFamily="34" charset="0"/>
                <a:ea typeface="Aptos" panose="020B0004020202020204" pitchFamily="34" charset="0"/>
                <a:cs typeface="Times New Roman" panose="02020603050405020304" pitchFamily="18" charset="0"/>
              </a:rPr>
              <a:t>  (1997) constitutional aspects of physician - assisted suicide after Lee </a:t>
            </a:r>
            <a:r>
              <a:rPr lang="en-GB" dirty="0">
                <a:latin typeface="Aptos" panose="020B0004020202020204" pitchFamily="34" charset="0"/>
                <a:ea typeface="Aptos" panose="020B0004020202020204" pitchFamily="34" charset="0"/>
                <a:cs typeface="Times New Roman" panose="02020603050405020304" pitchFamily="18" charset="0"/>
              </a:rPr>
              <a:t>V</a:t>
            </a:r>
            <a:r>
              <a:rPr lang="en-GB" sz="1800" dirty="0">
                <a:effectLst/>
                <a:latin typeface="Aptos" panose="020B0004020202020204" pitchFamily="34" charset="0"/>
                <a:ea typeface="Aptos" panose="020B0004020202020204" pitchFamily="34" charset="0"/>
                <a:cs typeface="Times New Roman" panose="02020603050405020304" pitchFamily="18" charset="0"/>
              </a:rPr>
              <a:t> </a:t>
            </a:r>
            <a:r>
              <a:rPr lang="en-GB" dirty="0">
                <a:latin typeface="Aptos" panose="020B0004020202020204" pitchFamily="34" charset="0"/>
                <a:ea typeface="Aptos" panose="020B0004020202020204" pitchFamily="34" charset="0"/>
                <a:cs typeface="Times New Roman" panose="02020603050405020304" pitchFamily="18" charset="0"/>
              </a:rPr>
              <a:t>O</a:t>
            </a:r>
            <a:r>
              <a:rPr lang="en-GB" sz="1800" dirty="0">
                <a:effectLst/>
                <a:latin typeface="Aptos" panose="020B0004020202020204" pitchFamily="34" charset="0"/>
                <a:ea typeface="Aptos" panose="020B0004020202020204" pitchFamily="34" charset="0"/>
                <a:cs typeface="Times New Roman" panose="02020603050405020304" pitchFamily="18" charset="0"/>
              </a:rPr>
              <a:t>regon </a:t>
            </a:r>
            <a:r>
              <a:rPr lang="en-GB" sz="1800" dirty="0" err="1">
                <a:effectLst/>
                <a:latin typeface="Aptos" panose="020B0004020202020204" pitchFamily="34" charset="0"/>
                <a:ea typeface="Aptos" panose="020B0004020202020204" pitchFamily="34" charset="0"/>
                <a:cs typeface="Times New Roman" panose="02020603050405020304" pitchFamily="18" charset="0"/>
              </a:rPr>
              <a:t>am.jl</a:t>
            </a:r>
            <a:r>
              <a:rPr lang="en-GB" sz="1800" dirty="0">
                <a:effectLst/>
                <a:latin typeface="Aptos" panose="020B0004020202020204" pitchFamily="34" charset="0"/>
                <a:ea typeface="Aptos" panose="020B0004020202020204" pitchFamily="34" charset="0"/>
                <a:cs typeface="Times New Roman" panose="02020603050405020304" pitchFamily="18" charset="0"/>
              </a:rPr>
              <a:t> &amp; </a:t>
            </a:r>
            <a:endParaRPr lang="en-GB" dirty="0"/>
          </a:p>
        </p:txBody>
      </p:sp>
    </p:spTree>
    <p:extLst>
      <p:ext uri="{BB962C8B-B14F-4D97-AF65-F5344CB8AC3E}">
        <p14:creationId xmlns:p14="http://schemas.microsoft.com/office/powerpoint/2010/main" val="11577033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E5E425-D1A1-3DF2-0867-D24A580E6808}"/>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2FA0076A-8499-9666-03BE-AF2154305C1A}"/>
              </a:ext>
            </a:extLst>
          </p:cNvPr>
          <p:cNvSpPr txBox="1"/>
          <p:nvPr/>
        </p:nvSpPr>
        <p:spPr>
          <a:xfrm>
            <a:off x="763836" y="667929"/>
            <a:ext cx="10664328" cy="507831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000000"/>
                </a:solidFill>
                <a:effectLst/>
                <a:uLnTx/>
                <a:uFillTx/>
                <a:latin typeface="Times"/>
                <a:ea typeface="+mn-ea"/>
                <a:cs typeface="+mn-cs"/>
              </a:rPr>
              <a:t>FREEDOM OF CONSCIENCE AND THE LAW</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dirty="0">
              <a:ln>
                <a:noFill/>
              </a:ln>
              <a:solidFill>
                <a:srgbClr val="000000"/>
              </a:solidFill>
              <a:effectLst/>
              <a:uLnTx/>
              <a:uFillTx/>
              <a:latin typeface="Time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0070C0"/>
                </a:solidFill>
                <a:effectLst/>
                <a:uLnTx/>
                <a:uFillTx/>
                <a:latin typeface="Times"/>
                <a:ea typeface="+mn-ea"/>
                <a:cs typeface="+mn-cs"/>
              </a:rPr>
              <a:t>RELIGIOUS IMPLICATIONS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0000"/>
                </a:solidFill>
                <a:effectLst/>
                <a:uLnTx/>
                <a:uFillTx/>
                <a:latin typeface="Times"/>
                <a:ea typeface="+mn-ea"/>
                <a:cs typeface="+mn-cs"/>
              </a:rPr>
              <a:t>AND</a:t>
            </a:r>
            <a:r>
              <a:rPr kumimoji="0" lang="en-GB" sz="3600" b="0" i="0" u="none" strike="noStrike" kern="1200" cap="none" spc="0" normalizeH="0" baseline="0" noProof="0" dirty="0">
                <a:ln>
                  <a:noFill/>
                </a:ln>
                <a:solidFill>
                  <a:srgbClr val="000000"/>
                </a:solidFill>
                <a:effectLst/>
                <a:uLnTx/>
                <a:uFillTx/>
                <a:latin typeface="Times"/>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00B050"/>
                </a:solidFill>
                <a:effectLst/>
                <a:uLnTx/>
                <a:uFillTx/>
                <a:latin typeface="Times"/>
                <a:ea typeface="+mn-ea"/>
                <a:cs typeface="+mn-cs"/>
              </a:rPr>
              <a:t>MORAL RAMIFICATIONS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dirty="0">
              <a:ln>
                <a:noFill/>
              </a:ln>
              <a:solidFill>
                <a:srgbClr val="000000"/>
              </a:solidFill>
              <a:effectLst/>
              <a:uLnTx/>
              <a:uFillTx/>
              <a:latin typeface="Time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000000"/>
                </a:solidFill>
                <a:effectLst/>
                <a:uLnTx/>
                <a:uFillTx/>
                <a:latin typeface="Times"/>
                <a:ea typeface="+mn-ea"/>
                <a:cs typeface="+mn-cs"/>
              </a:rPr>
              <a:t>IN LEGALISING ASSISTED DYING / SUICIDE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000000"/>
                </a:solidFill>
                <a:effectLst/>
                <a:uLnTx/>
                <a:uFillTx/>
                <a:latin typeface="Times"/>
                <a:ea typeface="+mn-ea"/>
                <a:cs typeface="+mn-cs"/>
              </a:rPr>
              <a:t>In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000000"/>
                </a:solidFill>
                <a:effectLst/>
                <a:uLnTx/>
                <a:uFillTx/>
                <a:latin typeface="Times"/>
                <a:ea typeface="+mn-ea"/>
                <a:cs typeface="+mn-cs"/>
              </a:rPr>
              <a:t>(</a:t>
            </a:r>
            <a:r>
              <a:rPr kumimoji="0" lang="en-GB" sz="3600" b="0" i="0" u="none" strike="noStrike" kern="1200" cap="none" spc="0" normalizeH="0" baseline="0" noProof="0" dirty="0">
                <a:ln>
                  <a:noFill/>
                </a:ln>
                <a:solidFill>
                  <a:srgbClr val="C00000"/>
                </a:solidFill>
                <a:effectLst/>
                <a:uLnTx/>
                <a:uFillTx/>
                <a:latin typeface="Times"/>
                <a:ea typeface="+mn-ea"/>
                <a:cs typeface="+mn-cs"/>
              </a:rPr>
              <a:t>ENGLAND &amp; WALES</a:t>
            </a:r>
            <a:r>
              <a:rPr kumimoji="0" lang="en-GB" sz="3600" b="0" i="0" u="none" strike="noStrike" kern="1200" cap="none" spc="0" normalizeH="0" baseline="0" noProof="0" dirty="0">
                <a:ln>
                  <a:noFill/>
                </a:ln>
                <a:solidFill>
                  <a:srgbClr val="000000"/>
                </a:solidFill>
                <a:effectLst/>
                <a:uLnTx/>
                <a:uFillTx/>
                <a:latin typeface="Times"/>
                <a:ea typeface="+mn-ea"/>
                <a:cs typeface="+mn-cs"/>
              </a:rPr>
              <a:t>)</a:t>
            </a:r>
          </a:p>
        </p:txBody>
      </p:sp>
      <p:pic>
        <p:nvPicPr>
          <p:cNvPr id="4" name="Picture 3" descr="A close-up of a document&#10;&#10;AI-generated content may be incorrect.">
            <a:extLst>
              <a:ext uri="{FF2B5EF4-FFF2-40B4-BE49-F238E27FC236}">
                <a16:creationId xmlns:a16="http://schemas.microsoft.com/office/drawing/2014/main" id="{D5EB4B1B-CA9A-9086-787F-BA22EF493461}"/>
              </a:ext>
            </a:extLst>
          </p:cNvPr>
          <p:cNvPicPr>
            <a:picLocks noChangeAspect="1"/>
          </p:cNvPicPr>
          <p:nvPr/>
        </p:nvPicPr>
        <p:blipFill>
          <a:blip r:embed="rId2"/>
          <a:stretch>
            <a:fillRect/>
          </a:stretch>
        </p:blipFill>
        <p:spPr>
          <a:xfrm>
            <a:off x="-1" y="12879"/>
            <a:ext cx="11951595" cy="6722772"/>
          </a:xfrm>
          <a:prstGeom prst="rect">
            <a:avLst/>
          </a:prstGeom>
        </p:spPr>
      </p:pic>
    </p:spTree>
    <p:extLst>
      <p:ext uri="{BB962C8B-B14F-4D97-AF65-F5344CB8AC3E}">
        <p14:creationId xmlns:p14="http://schemas.microsoft.com/office/powerpoint/2010/main" val="36050316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53D0D7-0BA6-CCAE-9EDF-DA9441F9D3F8}"/>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C39B38D2-91D8-4489-FC9C-120AE396AE7C}"/>
              </a:ext>
            </a:extLst>
          </p:cNvPr>
          <p:cNvSpPr txBox="1"/>
          <p:nvPr/>
        </p:nvSpPr>
        <p:spPr>
          <a:xfrm>
            <a:off x="462708" y="271725"/>
            <a:ext cx="11457542" cy="6314549"/>
          </a:xfrm>
          <a:prstGeom prst="rect">
            <a:avLst/>
          </a:prstGeom>
          <a:noFill/>
        </p:spPr>
        <p:txBody>
          <a:bodyPr wrap="square">
            <a:spAutoFit/>
          </a:bodyPr>
          <a:lstStyle/>
          <a:p>
            <a:pPr marL="0" marR="0" lvl="0" indent="0" algn="l" defTabSz="914400" rtl="0" eaLnBrk="1" fontAlgn="base" latinLnBrk="1" hangingPunct="1">
              <a:lnSpc>
                <a:spcPct val="100000"/>
              </a:lnSpc>
              <a:spcBef>
                <a:spcPts val="0"/>
              </a:spcBef>
              <a:spcAft>
                <a:spcPts val="300"/>
              </a:spcAft>
              <a:buClrTx/>
              <a:buSzTx/>
              <a:buFontTx/>
              <a:buNone/>
              <a:tabLst/>
              <a:defRPr/>
            </a:pPr>
            <a:r>
              <a:rPr kumimoji="0" lang="en-GB" sz="1800" b="0" i="0" u="none" strike="noStrike" kern="1200" cap="none" spc="0" normalizeH="0" baseline="0" noProof="0" dirty="0">
                <a:ln>
                  <a:noFill/>
                </a:ln>
                <a:solidFill>
                  <a:srgbClr val="242424"/>
                </a:solidFill>
                <a:effectLst/>
                <a:uLnTx/>
                <a:uFillTx/>
                <a:latin typeface="inherit"/>
                <a:ea typeface="+mn-ea"/>
                <a:cs typeface="+mn-cs"/>
                <a:hlinkClick r:id="rId2"/>
              </a:rPr>
              <a:t>tiabilltiabill@parliament.uk</a:t>
            </a:r>
            <a:endParaRPr kumimoji="0" lang="en-GB" sz="1800" b="0" i="0" u="none" strike="noStrike" kern="1200" cap="none" spc="0" normalizeH="0" baseline="0" noProof="0" dirty="0">
              <a:ln>
                <a:noFill/>
              </a:ln>
              <a:solidFill>
                <a:srgbClr val="242424"/>
              </a:solidFill>
              <a:effectLst/>
              <a:uLnTx/>
              <a:uFillTx/>
              <a:latin typeface="inherit"/>
              <a:ea typeface="+mn-ea"/>
              <a:cs typeface="+mn-cs"/>
            </a:endParaRPr>
          </a:p>
          <a:p>
            <a:pPr marL="0" marR="0" lvl="0" indent="0" algn="l" defTabSz="914400" rtl="0" eaLnBrk="1" fontAlgn="base" latinLnBrk="1" hangingPunct="1">
              <a:lnSpc>
                <a:spcPct val="100000"/>
              </a:lnSpc>
              <a:spcBef>
                <a:spcPts val="0"/>
              </a:spcBef>
              <a:spcAft>
                <a:spcPts val="300"/>
              </a:spcAft>
              <a:buClrTx/>
              <a:buSzTx/>
              <a:buFontTx/>
              <a:buNone/>
              <a:tabLst/>
              <a:defRPr/>
            </a:pPr>
            <a:r>
              <a:rPr kumimoji="0" lang="en-GB" sz="1800" b="0" i="0" u="none" strike="noStrike" kern="1200" cap="none" spc="0" normalizeH="0" baseline="0" noProof="0" dirty="0">
                <a:ln>
                  <a:noFill/>
                </a:ln>
                <a:solidFill>
                  <a:srgbClr val="242424"/>
                </a:solidFill>
                <a:effectLst/>
                <a:uLnTx/>
                <a:uFillTx/>
                <a:latin typeface="inherit"/>
                <a:ea typeface="+mn-ea"/>
                <a:cs typeface="+mn-cs"/>
              </a:rPr>
              <a:t>To:​You​</a:t>
            </a:r>
          </a:p>
          <a:p>
            <a:pPr marL="0" marR="0" lvl="0" indent="0" algn="r" defTabSz="914400" rtl="0" eaLnBrk="1" fontAlgn="base"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242424"/>
                </a:solidFill>
                <a:effectLst/>
                <a:uLnTx/>
                <a:uFillTx/>
                <a:latin typeface="inherit"/>
                <a:ea typeface="+mn-ea"/>
                <a:cs typeface="+mn-cs"/>
              </a:rPr>
              <a:t>Fri 07/02/2025 13:53</a:t>
            </a:r>
          </a:p>
          <a:p>
            <a:pPr marL="0" marR="0" lvl="0" indent="0" algn="l" defTabSz="914400" rtl="0" eaLnBrk="1" fontAlgn="base" latinLnBrk="0" hangingPunct="1">
              <a:lnSpc>
                <a:spcPct val="100000"/>
              </a:lnSpc>
              <a:spcBef>
                <a:spcPts val="1200"/>
              </a:spcBef>
              <a:spcAft>
                <a:spcPts val="750"/>
              </a:spcAft>
              <a:buClrTx/>
              <a:buSzTx/>
              <a:buFontTx/>
              <a:buNone/>
              <a:tabLst/>
              <a:defRPr/>
            </a:pPr>
            <a:r>
              <a:rPr kumimoji="0" lang="en-GB" sz="1800" b="0" i="0" u="none" strike="noStrike" kern="1200" cap="none" spc="0" normalizeH="0" baseline="0" noProof="0" dirty="0">
                <a:ln>
                  <a:noFill/>
                </a:ln>
                <a:solidFill>
                  <a:srgbClr val="242424"/>
                </a:solidFill>
                <a:effectLst/>
                <a:uLnTx/>
                <a:uFillTx/>
                <a:latin typeface="Aptos" panose="020B0004020202020204" pitchFamily="34" charset="0"/>
                <a:ea typeface="+mn-ea"/>
                <a:cs typeface="+mn-cs"/>
              </a:rPr>
              <a:t>Dear </a:t>
            </a:r>
            <a:r>
              <a:rPr kumimoji="0" lang="en-GB"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Brighton Gresham Kavaloh PhD</a:t>
            </a:r>
            <a:r>
              <a:rPr kumimoji="0" lang="en-GB" sz="1800" b="0" i="0" u="none" strike="noStrike" kern="1200" cap="none" spc="0" normalizeH="0" baseline="0" noProof="0" dirty="0">
                <a:ln>
                  <a:noFill/>
                </a:ln>
                <a:solidFill>
                  <a:srgbClr val="242424"/>
                </a:solidFill>
                <a:effectLst/>
                <a:uLnTx/>
                <a:uFillTx/>
                <a:latin typeface="Aptos" panose="020B0004020202020204" pitchFamily="34" charset="0"/>
                <a:ea typeface="+mn-ea"/>
                <a:cs typeface="+mn-cs"/>
              </a:rPr>
              <a:t>,</a:t>
            </a:r>
          </a:p>
          <a:p>
            <a:pPr marL="0" marR="0" lvl="0" indent="0" algn="l" defTabSz="914400" rtl="0" eaLnBrk="1" fontAlgn="base" latinLnBrk="0" hangingPunct="1">
              <a:lnSpc>
                <a:spcPct val="100000"/>
              </a:lnSpc>
              <a:spcBef>
                <a:spcPts val="1200"/>
              </a:spcBef>
              <a:spcAft>
                <a:spcPts val="750"/>
              </a:spcAft>
              <a:buClrTx/>
              <a:buSzTx/>
              <a:buFontTx/>
              <a:buNone/>
              <a:tabLst/>
              <a:defRPr/>
            </a:pPr>
            <a:r>
              <a:rPr kumimoji="0" lang="en-GB" sz="1800" b="0" i="0" u="none" strike="noStrike" kern="1200" cap="none" spc="0" normalizeH="0" baseline="0" noProof="0" dirty="0">
                <a:ln>
                  <a:noFill/>
                </a:ln>
                <a:solidFill>
                  <a:srgbClr val="242424"/>
                </a:solidFill>
                <a:effectLst/>
                <a:uLnTx/>
                <a:uFillTx/>
                <a:latin typeface="Aptos" panose="020B0004020202020204" pitchFamily="34" charset="0"/>
                <a:ea typeface="+mn-ea"/>
                <a:cs typeface="+mn-cs"/>
              </a:rPr>
              <a:t>Thank you for your email, which will be circulated to Members of the Committee.</a:t>
            </a:r>
          </a:p>
          <a:p>
            <a:pPr marL="0" marR="0" lvl="0" indent="0" algn="l" defTabSz="914400" rtl="0" eaLnBrk="1" fontAlgn="base" latinLnBrk="0" hangingPunct="1">
              <a:lnSpc>
                <a:spcPct val="100000"/>
              </a:lnSpc>
              <a:spcBef>
                <a:spcPts val="1200"/>
              </a:spcBef>
              <a:spcAft>
                <a:spcPts val="750"/>
              </a:spcAft>
              <a:buClrTx/>
              <a:buSzTx/>
              <a:buFontTx/>
              <a:buNone/>
              <a:tabLst/>
              <a:defRPr/>
            </a:pPr>
            <a:r>
              <a:rPr kumimoji="0" lang="en-GB" sz="1800" b="0" i="0" u="none" strike="noStrike" kern="1200" cap="none" spc="0" normalizeH="0" baseline="0" noProof="0" dirty="0">
                <a:ln>
                  <a:noFill/>
                </a:ln>
                <a:solidFill>
                  <a:srgbClr val="242424"/>
                </a:solidFill>
                <a:effectLst/>
                <a:uLnTx/>
                <a:uFillTx/>
                <a:latin typeface="Aptos" panose="020B0004020202020204" pitchFamily="34" charset="0"/>
                <a:ea typeface="+mn-ea"/>
                <a:cs typeface="+mn-cs"/>
              </a:rPr>
              <a:t>Further information on the progress of the bill is available on:</a:t>
            </a:r>
          </a:p>
          <a:p>
            <a:pPr marL="0" marR="0" lvl="0" indent="0" algn="l" defTabSz="914400" rtl="0" eaLnBrk="1" fontAlgn="base" latinLnBrk="0" hangingPunct="1">
              <a:lnSpc>
                <a:spcPct val="100000"/>
              </a:lnSpc>
              <a:spcBef>
                <a:spcPts val="1200"/>
              </a:spcBef>
              <a:spcAft>
                <a:spcPts val="750"/>
              </a:spcAft>
              <a:buClrTx/>
              <a:buSzTx/>
              <a:buFontTx/>
              <a:buNone/>
              <a:tabLst/>
              <a:defRPr/>
            </a:pPr>
            <a:r>
              <a:rPr kumimoji="0" lang="en-GB" sz="1800" b="0" i="0" u="sng" strike="noStrike" kern="1200" cap="none" spc="0" normalizeH="0" baseline="0" noProof="0" dirty="0">
                <a:ln>
                  <a:noFill/>
                </a:ln>
                <a:solidFill>
                  <a:srgbClr val="467886"/>
                </a:solidFill>
                <a:effectLst/>
                <a:uLnTx/>
                <a:uFillTx/>
                <a:latin typeface="Aptos" panose="020B0004020202020204" pitchFamily="34" charset="0"/>
                <a:ea typeface="+mn-ea"/>
                <a:cs typeface="+mn-cs"/>
                <a:hlinkClick r:id="rId3" tooltip="https://bills.parliament.uk/bills/3774/publications"/>
              </a:rPr>
              <a:t>https://bills.parliament.uk/bills/3774/publications</a:t>
            </a:r>
            <a:endParaRPr kumimoji="0" lang="en-GB" sz="1800" b="0" i="0" u="none" strike="noStrike" kern="1200" cap="none" spc="0" normalizeH="0" baseline="0" noProof="0" dirty="0">
              <a:ln>
                <a:noFill/>
              </a:ln>
              <a:solidFill>
                <a:srgbClr val="242424"/>
              </a:solidFill>
              <a:effectLst/>
              <a:uLnTx/>
              <a:uFillTx/>
              <a:latin typeface="Aptos" panose="020B0004020202020204" pitchFamily="34" charset="0"/>
              <a:ea typeface="+mn-ea"/>
              <a:cs typeface="+mn-cs"/>
            </a:endParaRPr>
          </a:p>
          <a:p>
            <a:pPr marL="0" marR="0" lvl="0" indent="0" algn="l" defTabSz="914400" rtl="0" eaLnBrk="1" fontAlgn="base" latinLnBrk="0" hangingPunct="1">
              <a:lnSpc>
                <a:spcPct val="100000"/>
              </a:lnSpc>
              <a:spcBef>
                <a:spcPts val="1200"/>
              </a:spcBef>
              <a:spcAft>
                <a:spcPts val="750"/>
              </a:spcAft>
              <a:buClrTx/>
              <a:buSzTx/>
              <a:buFontTx/>
              <a:buNone/>
              <a:tabLst/>
              <a:defRPr/>
            </a:pPr>
            <a:r>
              <a:rPr kumimoji="0" lang="en-GB" sz="1800" b="0" i="0" u="none" strike="noStrike" kern="1200" cap="none" spc="0" normalizeH="0" baseline="0" noProof="0" dirty="0">
                <a:ln>
                  <a:noFill/>
                </a:ln>
                <a:solidFill>
                  <a:srgbClr val="242424"/>
                </a:solidFill>
                <a:effectLst/>
                <a:uLnTx/>
                <a:uFillTx/>
                <a:latin typeface="Aptos" panose="020B0004020202020204" pitchFamily="34" charset="0"/>
                <a:ea typeface="+mn-ea"/>
                <a:cs typeface="+mn-cs"/>
              </a:rPr>
              <a:t>Kind regards,</a:t>
            </a:r>
          </a:p>
          <a:p>
            <a:pPr marL="0" marR="0" lvl="0" indent="0" algn="l" defTabSz="914400" rtl="0" eaLnBrk="1" fontAlgn="base" latinLnBrk="0" hangingPunct="1">
              <a:lnSpc>
                <a:spcPct val="100000"/>
              </a:lnSpc>
              <a:spcBef>
                <a:spcPts val="1200"/>
              </a:spcBef>
              <a:spcAft>
                <a:spcPts val="750"/>
              </a:spcAft>
              <a:buClrTx/>
              <a:buSzTx/>
              <a:buFontTx/>
              <a:buNone/>
              <a:tabLst/>
              <a:defRPr/>
            </a:pPr>
            <a:r>
              <a:rPr kumimoji="0" lang="en-GB" sz="1800" b="0" i="0" u="none" strike="noStrike" kern="1200" cap="none" spc="0" normalizeH="0" baseline="0" noProof="0" dirty="0">
                <a:ln>
                  <a:noFill/>
                </a:ln>
                <a:solidFill>
                  <a:srgbClr val="242424"/>
                </a:solidFill>
                <a:effectLst/>
                <a:uLnTx/>
                <a:uFillTx/>
                <a:latin typeface="Aptos" panose="020B0004020202020204" pitchFamily="34" charset="0"/>
                <a:ea typeface="+mn-ea"/>
                <a:cs typeface="+mn-cs"/>
              </a:rPr>
              <a:t>Susan</a:t>
            </a:r>
          </a:p>
          <a:p>
            <a:pPr marL="0" marR="0" lvl="0" indent="0" algn="l" defTabSz="914400" rtl="0" eaLnBrk="1" fontAlgn="base" latinLnBrk="0" hangingPunct="1">
              <a:lnSpc>
                <a:spcPct val="100000"/>
              </a:lnSpc>
              <a:spcBef>
                <a:spcPts val="1200"/>
              </a:spcBef>
              <a:spcAft>
                <a:spcPts val="75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Frutiger LT Std 45 Light"/>
                <a:ea typeface="+mn-ea"/>
                <a:cs typeface="+mn-cs"/>
              </a:rPr>
              <a:t>Susan Ramsay | Team and External Support Manager</a:t>
            </a:r>
            <a:endParaRPr kumimoji="0" lang="en-GB" sz="1800" b="0" i="0" u="none" strike="noStrike" kern="1200" cap="none" spc="0" normalizeH="0" baseline="0" noProof="0" dirty="0">
              <a:ln>
                <a:noFill/>
              </a:ln>
              <a:solidFill>
                <a:srgbClr val="242424"/>
              </a:solidFill>
              <a:effectLst/>
              <a:uLnTx/>
              <a:uFillTx/>
              <a:latin typeface="Aptos" panose="020B0004020202020204" pitchFamily="34" charset="0"/>
              <a:ea typeface="+mn-ea"/>
              <a:cs typeface="+mn-cs"/>
            </a:endParaRPr>
          </a:p>
          <a:p>
            <a:pPr marL="0" marR="0" lvl="0" indent="0" algn="l" defTabSz="914400" rtl="0" eaLnBrk="1" fontAlgn="base" latinLnBrk="0" hangingPunct="1">
              <a:lnSpc>
                <a:spcPct val="100000"/>
              </a:lnSpc>
              <a:spcBef>
                <a:spcPts val="1200"/>
              </a:spcBef>
              <a:spcAft>
                <a:spcPts val="120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Frutiger LT Std 45 Light"/>
                <a:ea typeface="+mn-ea"/>
                <a:cs typeface="+mn-cs"/>
              </a:rPr>
              <a:t>Scrutiny Unit | </a:t>
            </a:r>
            <a:r>
              <a:rPr kumimoji="0" lang="en-GB" sz="1800" b="0" i="0" u="none" strike="noStrike" kern="1200" cap="none" spc="0" normalizeH="0" baseline="0" noProof="0" dirty="0">
                <a:ln>
                  <a:noFill/>
                </a:ln>
                <a:solidFill>
                  <a:srgbClr val="242424"/>
                </a:solidFill>
                <a:effectLst/>
                <a:uLnTx/>
                <a:uFillTx/>
                <a:latin typeface="Frutiger LT Std 45 Light"/>
                <a:ea typeface="+mn-ea"/>
                <a:cs typeface="+mn-cs"/>
              </a:rPr>
              <a:t>Select Committee Team </a:t>
            </a:r>
            <a:r>
              <a:rPr kumimoji="0" lang="en-GB" sz="1800" b="0" i="0" u="none" strike="noStrike" kern="1200" cap="none" spc="0" normalizeH="0" baseline="0" noProof="0" dirty="0">
                <a:ln>
                  <a:noFill/>
                </a:ln>
                <a:solidFill>
                  <a:srgbClr val="000000"/>
                </a:solidFill>
                <a:effectLst/>
                <a:uLnTx/>
                <a:uFillTx/>
                <a:latin typeface="Frutiger LT Std 45 Light"/>
                <a:ea typeface="+mn-ea"/>
                <a:cs typeface="+mn-cs"/>
              </a:rPr>
              <a:t>| House of Commons</a:t>
            </a:r>
            <a:endParaRPr kumimoji="0" lang="en-GB" sz="1800" b="0" i="0" u="none" strike="noStrike" kern="1200" cap="none" spc="0" normalizeH="0" baseline="0" noProof="0" dirty="0">
              <a:ln>
                <a:noFill/>
              </a:ln>
              <a:solidFill>
                <a:srgbClr val="242424"/>
              </a:solidFill>
              <a:effectLst/>
              <a:uLnTx/>
              <a:uFillTx/>
              <a:latin typeface="Aptos" panose="020B0004020202020204" pitchFamily="34" charset="0"/>
              <a:ea typeface="+mn-ea"/>
              <a:cs typeface="+mn-cs"/>
            </a:endParaRPr>
          </a:p>
          <a:p>
            <a:pPr marL="0" marR="0" lvl="0" indent="0" algn="l" defTabSz="914400" rtl="0" eaLnBrk="1" fontAlgn="base" latinLnBrk="0" hangingPunct="1">
              <a:lnSpc>
                <a:spcPct val="100000"/>
              </a:lnSpc>
              <a:spcBef>
                <a:spcPts val="1200"/>
              </a:spcBef>
              <a:spcAft>
                <a:spcPts val="750"/>
              </a:spcAft>
              <a:buClrTx/>
              <a:buSzTx/>
              <a:buFontTx/>
              <a:buNone/>
              <a:tabLst/>
              <a:defRPr/>
            </a:pPr>
            <a:r>
              <a:rPr kumimoji="0" lang="en-GB" sz="2000" b="1" i="0" u="sng" strike="noStrike" kern="1200" cap="none" spc="-100" normalizeH="0" baseline="0" noProof="0" dirty="0">
                <a:ln>
                  <a:noFill/>
                </a:ln>
                <a:solidFill>
                  <a:srgbClr val="1F497D"/>
                </a:solidFill>
                <a:effectLst/>
                <a:uLnTx/>
                <a:uFillTx/>
                <a:latin typeface="Frutiger LT Std 55 Roman"/>
                <a:ea typeface="+mn-ea"/>
                <a:cs typeface="+mn-cs"/>
                <a:hlinkClick r:id="rId4" tooltip="http://www.parliament.uk/mps-lords-and-offices/offices/commons/scrutinyunit/"/>
              </a:rPr>
              <a:t>SCRUTINY </a:t>
            </a:r>
            <a:r>
              <a:rPr kumimoji="0" lang="en-GB" sz="2000" b="1" i="0" u="sng" strike="noStrike" kern="1200" cap="none" spc="-100" normalizeH="0" baseline="0" noProof="0" dirty="0">
                <a:ln>
                  <a:noFill/>
                </a:ln>
                <a:solidFill>
                  <a:srgbClr val="7030A0"/>
                </a:solidFill>
                <a:effectLst/>
                <a:uLnTx/>
                <a:uFillTx/>
                <a:latin typeface="Frutiger LT Std 55 Roman"/>
                <a:ea typeface="+mn-ea"/>
                <a:cs typeface="+mn-cs"/>
                <a:hlinkClick r:id="rId4" tooltip="http://www.parliament.uk/mps-lords-and-offices/offices/commons/scrutinyunit/"/>
              </a:rPr>
              <a:t>UNIT</a:t>
            </a:r>
            <a:endParaRPr kumimoji="0" lang="en-GB" sz="1800" b="0" i="0" u="none" strike="noStrike" kern="1200" cap="none" spc="0" normalizeH="0" baseline="0" noProof="0" dirty="0">
              <a:ln>
                <a:noFill/>
              </a:ln>
              <a:solidFill>
                <a:srgbClr val="242424"/>
              </a:solidFill>
              <a:effectLst/>
              <a:uLnTx/>
              <a:uFillTx/>
              <a:latin typeface="Aptos" panose="020B0004020202020204" pitchFamily="34" charset="0"/>
              <a:ea typeface="+mn-ea"/>
              <a:cs typeface="+mn-cs"/>
            </a:endParaRPr>
          </a:p>
          <a:p>
            <a:pPr marL="0" marR="0" lvl="0" indent="0" algn="l" defTabSz="914400" rtl="0" eaLnBrk="1" fontAlgn="base" latinLnBrk="0" hangingPunct="1">
              <a:lnSpc>
                <a:spcPct val="100000"/>
              </a:lnSpc>
              <a:spcBef>
                <a:spcPts val="1200"/>
              </a:spcBef>
              <a:spcAft>
                <a:spcPts val="750"/>
              </a:spcAft>
              <a:buClrTx/>
              <a:buSzTx/>
              <a:buFontTx/>
              <a:buNone/>
              <a:tabLst/>
              <a:defRPr/>
            </a:pPr>
            <a:r>
              <a:rPr kumimoji="0" lang="en-GB" sz="1800" b="1" i="1" u="none" strike="noStrike" kern="1200" cap="none" spc="-100" normalizeH="0" baseline="0" noProof="0" dirty="0">
                <a:ln>
                  <a:noFill/>
                </a:ln>
                <a:solidFill>
                  <a:srgbClr val="595959"/>
                </a:solidFill>
                <a:effectLst/>
                <a:uLnTx/>
                <a:uFillTx/>
                <a:latin typeface="Frutiger LT Std 45 Light"/>
                <a:ea typeface="+mn-ea"/>
                <a:cs typeface="+mn-cs"/>
              </a:rPr>
              <a:t>Strengthening scrutiny through specialist support</a:t>
            </a:r>
            <a:r>
              <a:rPr kumimoji="0" lang="en-GB" sz="1800" b="1" i="1" u="none" strike="noStrike" kern="1200" cap="none" spc="0" normalizeH="0" baseline="0" noProof="0" dirty="0">
                <a:ln>
                  <a:noFill/>
                </a:ln>
                <a:solidFill>
                  <a:srgbClr val="7030A0"/>
                </a:solidFill>
                <a:effectLst/>
                <a:uLnTx/>
                <a:uFillTx/>
                <a:latin typeface="Minion Pro"/>
                <a:ea typeface="+mn-ea"/>
                <a:cs typeface="+mn-cs"/>
              </a:rPr>
              <a:t> </a:t>
            </a:r>
            <a:endParaRPr kumimoji="0" lang="en-GB" sz="1800" b="0" i="0" u="none" strike="noStrike" kern="1200" cap="none" spc="0" normalizeH="0" baseline="0" noProof="0" dirty="0">
              <a:ln>
                <a:noFill/>
              </a:ln>
              <a:solidFill>
                <a:srgbClr val="242424"/>
              </a:solidFill>
              <a:effectLst/>
              <a:uLnTx/>
              <a:uFillTx/>
              <a:latin typeface="Aptos" panose="020B0004020202020204" pitchFamily="34" charset="0"/>
              <a:ea typeface="+mn-ea"/>
              <a:cs typeface="+mn-cs"/>
            </a:endParaRPr>
          </a:p>
        </p:txBody>
      </p:sp>
    </p:spTree>
    <p:extLst>
      <p:ext uri="{BB962C8B-B14F-4D97-AF65-F5344CB8AC3E}">
        <p14:creationId xmlns:p14="http://schemas.microsoft.com/office/powerpoint/2010/main" val="42012326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9AB7EB-1988-36BB-5970-B8B7E68CE2B0}"/>
            </a:ext>
          </a:extLst>
        </p:cNvPr>
        <p:cNvGrpSpPr/>
        <p:nvPr/>
      </p:nvGrpSpPr>
      <p:grpSpPr>
        <a:xfrm>
          <a:off x="0" y="0"/>
          <a:ext cx="0" cy="0"/>
          <a:chOff x="0" y="0"/>
          <a:chExt cx="0" cy="0"/>
        </a:xfrm>
      </p:grpSpPr>
      <p:sp>
        <p:nvSpPr>
          <p:cNvPr id="7" name="Content Placeholder 6">
            <a:extLst>
              <a:ext uri="{FF2B5EF4-FFF2-40B4-BE49-F238E27FC236}">
                <a16:creationId xmlns:a16="http://schemas.microsoft.com/office/drawing/2014/main" id="{A6BB9150-CF7C-724D-70F1-EE7F68246C8E}"/>
              </a:ext>
            </a:extLst>
          </p:cNvPr>
          <p:cNvSpPr>
            <a:spLocks noGrp="1"/>
          </p:cNvSpPr>
          <p:nvPr>
            <p:ph sz="half" idx="4294967295"/>
          </p:nvPr>
        </p:nvSpPr>
        <p:spPr>
          <a:xfrm>
            <a:off x="3275322" y="954241"/>
            <a:ext cx="8974260" cy="5332690"/>
          </a:xfrm>
        </p:spPr>
        <p:txBody>
          <a:bodyPr>
            <a:noAutofit/>
          </a:bodyPr>
          <a:lstStyle/>
          <a:p>
            <a:r>
              <a:rPr lang="en-US" sz="3200" b="1" baseline="30000" dirty="0"/>
              <a:t>1 </a:t>
            </a:r>
            <a:r>
              <a:rPr lang="en-US" sz="3200" dirty="0"/>
              <a:t>In the beginning </a:t>
            </a:r>
            <a:r>
              <a:rPr lang="en-US" sz="3200" dirty="0">
                <a:highlight>
                  <a:srgbClr val="FFFF00"/>
                </a:highlight>
              </a:rPr>
              <a:t>God</a:t>
            </a:r>
            <a:r>
              <a:rPr lang="en-US" sz="3200" dirty="0"/>
              <a:t> created the </a:t>
            </a:r>
            <a:r>
              <a:rPr lang="en-US" sz="3200" b="1" dirty="0">
                <a:solidFill>
                  <a:srgbClr val="0070C0"/>
                </a:solidFill>
              </a:rPr>
              <a:t>heaven</a:t>
            </a:r>
            <a:r>
              <a:rPr lang="en-US" sz="3200" dirty="0">
                <a:solidFill>
                  <a:srgbClr val="FFFF00"/>
                </a:solidFill>
              </a:rPr>
              <a:t> </a:t>
            </a:r>
            <a:r>
              <a:rPr lang="en-US" sz="3200" dirty="0"/>
              <a:t>and the </a:t>
            </a:r>
            <a:r>
              <a:rPr lang="en-US" sz="3200" b="1" dirty="0">
                <a:solidFill>
                  <a:srgbClr val="00B050"/>
                </a:solidFill>
              </a:rPr>
              <a:t>earth</a:t>
            </a:r>
            <a:r>
              <a:rPr lang="en-US" sz="3200" dirty="0"/>
              <a:t>.</a:t>
            </a:r>
          </a:p>
          <a:p>
            <a:endParaRPr lang="en-US" sz="3200" dirty="0"/>
          </a:p>
          <a:p>
            <a:r>
              <a:rPr lang="en-US" sz="3200" b="1" baseline="30000" dirty="0"/>
              <a:t>27 </a:t>
            </a:r>
            <a:r>
              <a:rPr lang="en-US" sz="3200" dirty="0"/>
              <a:t>So </a:t>
            </a:r>
            <a:r>
              <a:rPr lang="en-US" sz="3200" dirty="0">
                <a:highlight>
                  <a:srgbClr val="FFFF00"/>
                </a:highlight>
              </a:rPr>
              <a:t>God</a:t>
            </a:r>
            <a:r>
              <a:rPr lang="en-US" sz="3200" dirty="0"/>
              <a:t> created man in </a:t>
            </a:r>
            <a:r>
              <a:rPr lang="en-US" sz="3200" dirty="0">
                <a:highlight>
                  <a:srgbClr val="FFFF00"/>
                </a:highlight>
              </a:rPr>
              <a:t>His</a:t>
            </a:r>
            <a:r>
              <a:rPr lang="en-US" sz="3200" dirty="0"/>
              <a:t> own image, in the image of </a:t>
            </a:r>
            <a:r>
              <a:rPr lang="en-US" sz="3200" dirty="0">
                <a:highlight>
                  <a:srgbClr val="FFFF00"/>
                </a:highlight>
              </a:rPr>
              <a:t>God</a:t>
            </a:r>
            <a:r>
              <a:rPr lang="en-US" sz="3200" dirty="0"/>
              <a:t> created </a:t>
            </a:r>
            <a:r>
              <a:rPr lang="en-US" sz="3200" dirty="0">
                <a:highlight>
                  <a:srgbClr val="FFFF00"/>
                </a:highlight>
              </a:rPr>
              <a:t>He</a:t>
            </a:r>
            <a:r>
              <a:rPr lang="en-US" sz="3200" dirty="0"/>
              <a:t> him; </a:t>
            </a:r>
            <a:r>
              <a:rPr lang="en-US" sz="3200" b="1" i="1" dirty="0">
                <a:solidFill>
                  <a:srgbClr val="7030A0"/>
                </a:solidFill>
              </a:rPr>
              <a:t>male</a:t>
            </a:r>
            <a:r>
              <a:rPr lang="en-US" sz="3200" dirty="0"/>
              <a:t> and </a:t>
            </a:r>
            <a:r>
              <a:rPr lang="en-US" sz="3200" b="1" i="1" dirty="0">
                <a:solidFill>
                  <a:schemeClr val="accent1">
                    <a:lumMod val="60000"/>
                    <a:lumOff val="40000"/>
                  </a:schemeClr>
                </a:solidFill>
              </a:rPr>
              <a:t>female</a:t>
            </a:r>
            <a:r>
              <a:rPr lang="en-US" sz="3200" dirty="0">
                <a:solidFill>
                  <a:srgbClr val="FFC000"/>
                </a:solidFill>
              </a:rPr>
              <a:t> </a:t>
            </a:r>
            <a:r>
              <a:rPr lang="en-US" sz="3200" dirty="0"/>
              <a:t>created </a:t>
            </a:r>
            <a:r>
              <a:rPr lang="en-US" sz="3200" dirty="0">
                <a:highlight>
                  <a:srgbClr val="FFFF00"/>
                </a:highlight>
              </a:rPr>
              <a:t>He</a:t>
            </a:r>
            <a:r>
              <a:rPr lang="en-US" sz="3200" dirty="0"/>
              <a:t> them.</a:t>
            </a:r>
          </a:p>
          <a:p>
            <a:endParaRPr lang="en-US" sz="3200" dirty="0"/>
          </a:p>
          <a:p>
            <a:r>
              <a:rPr lang="en-US" sz="3200" dirty="0"/>
              <a:t>And </a:t>
            </a:r>
            <a:r>
              <a:rPr lang="en-US" sz="3200" dirty="0">
                <a:highlight>
                  <a:srgbClr val="FFFF00"/>
                </a:highlight>
              </a:rPr>
              <a:t>God</a:t>
            </a:r>
            <a:r>
              <a:rPr lang="en-US" sz="3200" dirty="0"/>
              <a:t> </a:t>
            </a:r>
            <a:r>
              <a:rPr lang="en-US" sz="3200" b="1" dirty="0">
                <a:solidFill>
                  <a:schemeClr val="tx1"/>
                </a:solidFill>
              </a:rPr>
              <a:t>blessed</a:t>
            </a:r>
            <a:r>
              <a:rPr lang="en-US" sz="3200" dirty="0">
                <a:solidFill>
                  <a:srgbClr val="FFFF00"/>
                </a:solidFill>
              </a:rPr>
              <a:t> </a:t>
            </a:r>
            <a:r>
              <a:rPr lang="en-US" sz="3200" b="1" dirty="0">
                <a:solidFill>
                  <a:srgbClr val="00B0F0"/>
                </a:solidFill>
              </a:rPr>
              <a:t>the seventh day</a:t>
            </a:r>
            <a:r>
              <a:rPr lang="en-US" sz="3200" dirty="0"/>
              <a:t>, and </a:t>
            </a:r>
            <a:r>
              <a:rPr lang="en-US" sz="3200" b="1" dirty="0">
                <a:solidFill>
                  <a:schemeClr val="tx1"/>
                </a:solidFill>
              </a:rPr>
              <a:t>sanctified</a:t>
            </a:r>
            <a:r>
              <a:rPr lang="en-US" sz="3200" dirty="0">
                <a:solidFill>
                  <a:srgbClr val="FFC000"/>
                </a:solidFill>
              </a:rPr>
              <a:t> </a:t>
            </a:r>
            <a:r>
              <a:rPr lang="en-US" sz="3200" dirty="0"/>
              <a:t>it: because that in it </a:t>
            </a:r>
            <a:r>
              <a:rPr lang="en-US" sz="3200" dirty="0">
                <a:highlight>
                  <a:srgbClr val="FFFF00"/>
                </a:highlight>
              </a:rPr>
              <a:t>He</a:t>
            </a:r>
            <a:r>
              <a:rPr lang="en-US" sz="3200" dirty="0"/>
              <a:t> had </a:t>
            </a:r>
            <a:r>
              <a:rPr lang="en-US" sz="3200" b="1" dirty="0">
                <a:solidFill>
                  <a:schemeClr val="tx1"/>
                </a:solidFill>
              </a:rPr>
              <a:t>rested</a:t>
            </a:r>
            <a:r>
              <a:rPr lang="en-US" sz="3200" dirty="0"/>
              <a:t> from all His work which </a:t>
            </a:r>
            <a:r>
              <a:rPr lang="en-US" sz="3200" dirty="0">
                <a:highlight>
                  <a:srgbClr val="FFFF00"/>
                </a:highlight>
              </a:rPr>
              <a:t>God</a:t>
            </a:r>
            <a:r>
              <a:rPr lang="en-US" sz="3200" dirty="0"/>
              <a:t> created and made.</a:t>
            </a:r>
            <a:endParaRPr lang="en-GB" sz="3200" dirty="0"/>
          </a:p>
          <a:p>
            <a:endParaRPr lang="en-GB" sz="4000" dirty="0"/>
          </a:p>
        </p:txBody>
      </p:sp>
      <p:pic>
        <p:nvPicPr>
          <p:cNvPr id="8" name="Content Placeholder 7">
            <a:extLst>
              <a:ext uri="{FF2B5EF4-FFF2-40B4-BE49-F238E27FC236}">
                <a16:creationId xmlns:a16="http://schemas.microsoft.com/office/drawing/2014/main" id="{0B73A07C-3537-E5B2-7106-258868E8C41D}"/>
              </a:ext>
            </a:extLst>
          </p:cNvPr>
          <p:cNvPicPr>
            <a:picLocks noGrp="1" noChangeAspect="1"/>
          </p:cNvPicPr>
          <p:nvPr>
            <p:ph sz="half" idx="4294967295"/>
          </p:nvPr>
        </p:nvPicPr>
        <p:blipFill>
          <a:blip r:embed="rId2"/>
          <a:stretch>
            <a:fillRect/>
          </a:stretch>
        </p:blipFill>
        <p:spPr>
          <a:xfrm>
            <a:off x="0" y="6605"/>
            <a:ext cx="3857536" cy="1619097"/>
          </a:xfrm>
          <a:prstGeom prst="rect">
            <a:avLst/>
          </a:prstGeom>
        </p:spPr>
      </p:pic>
      <p:sp>
        <p:nvSpPr>
          <p:cNvPr id="10" name="TextBox 9">
            <a:extLst>
              <a:ext uri="{FF2B5EF4-FFF2-40B4-BE49-F238E27FC236}">
                <a16:creationId xmlns:a16="http://schemas.microsoft.com/office/drawing/2014/main" id="{C2C85C0D-80B3-2048-02F6-AA4899D28AE8}"/>
              </a:ext>
            </a:extLst>
          </p:cNvPr>
          <p:cNvSpPr txBox="1"/>
          <p:nvPr/>
        </p:nvSpPr>
        <p:spPr>
          <a:xfrm>
            <a:off x="2241480" y="124601"/>
            <a:ext cx="9013371"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3600" b="1" i="0" u="sng" strike="noStrike" kern="1200" cap="none" spc="0" normalizeH="0" baseline="0" noProof="0" dirty="0">
                <a:ln>
                  <a:noFill/>
                </a:ln>
                <a:solidFill>
                  <a:prstClr val="black"/>
                </a:solidFill>
                <a:effectLst/>
                <a:uLnTx/>
                <a:uFillTx/>
                <a:latin typeface="Corbel" panose="020B0503020204020204"/>
                <a:ea typeface="+mn-ea"/>
                <a:cs typeface="+mn-cs"/>
              </a:rPr>
              <a:t>Divine Revelation (God’s Design)</a:t>
            </a:r>
          </a:p>
        </p:txBody>
      </p:sp>
      <p:sp>
        <p:nvSpPr>
          <p:cNvPr id="2" name="TextBox 1">
            <a:extLst>
              <a:ext uri="{FF2B5EF4-FFF2-40B4-BE49-F238E27FC236}">
                <a16:creationId xmlns:a16="http://schemas.microsoft.com/office/drawing/2014/main" id="{1CA42EF4-6D0C-7533-C507-CDFEE3540D1A}"/>
              </a:ext>
            </a:extLst>
          </p:cNvPr>
          <p:cNvSpPr txBox="1"/>
          <p:nvPr/>
        </p:nvSpPr>
        <p:spPr>
          <a:xfrm>
            <a:off x="458525" y="1405680"/>
            <a:ext cx="2816797" cy="95410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orbel" panose="020B0503020204020204"/>
                <a:ea typeface="+mn-ea"/>
                <a:cs typeface="+mn-cs"/>
              </a:rPr>
              <a:t>Genesis 1:1 (KJV)</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
        <p:nvSpPr>
          <p:cNvPr id="3" name="TextBox 2">
            <a:extLst>
              <a:ext uri="{FF2B5EF4-FFF2-40B4-BE49-F238E27FC236}">
                <a16:creationId xmlns:a16="http://schemas.microsoft.com/office/drawing/2014/main" id="{18E458BF-9199-D4AA-3451-8057469B2A58}"/>
              </a:ext>
            </a:extLst>
          </p:cNvPr>
          <p:cNvSpPr txBox="1"/>
          <p:nvPr/>
        </p:nvSpPr>
        <p:spPr>
          <a:xfrm>
            <a:off x="257907" y="4583723"/>
            <a:ext cx="2860431"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black"/>
                </a:solidFill>
                <a:effectLst/>
                <a:uLnTx/>
                <a:uFillTx/>
                <a:latin typeface="Corbel" panose="020B0503020204020204"/>
                <a:ea typeface="+mn-ea"/>
                <a:cs typeface="+mn-cs"/>
              </a:rPr>
              <a:t>Genesis 2:3 (KJV)</a:t>
            </a:r>
          </a:p>
        </p:txBody>
      </p:sp>
      <p:sp>
        <p:nvSpPr>
          <p:cNvPr id="4" name="TextBox 3">
            <a:extLst>
              <a:ext uri="{FF2B5EF4-FFF2-40B4-BE49-F238E27FC236}">
                <a16:creationId xmlns:a16="http://schemas.microsoft.com/office/drawing/2014/main" id="{4AADDDDD-80AB-A328-C7F6-000A81C9D433}"/>
              </a:ext>
            </a:extLst>
          </p:cNvPr>
          <p:cNvSpPr txBox="1"/>
          <p:nvPr/>
        </p:nvSpPr>
        <p:spPr>
          <a:xfrm>
            <a:off x="128954" y="2731477"/>
            <a:ext cx="3146368"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black"/>
                </a:solidFill>
                <a:effectLst/>
                <a:uLnTx/>
                <a:uFillTx/>
                <a:latin typeface="Corbel" panose="020B0503020204020204"/>
                <a:ea typeface="+mn-ea"/>
                <a:cs typeface="+mn-cs"/>
              </a:rPr>
              <a:t>Genesis 1:27 (KJV)</a:t>
            </a:r>
          </a:p>
        </p:txBody>
      </p:sp>
    </p:spTree>
    <p:extLst>
      <p:ext uri="{BB962C8B-B14F-4D97-AF65-F5344CB8AC3E}">
        <p14:creationId xmlns:p14="http://schemas.microsoft.com/office/powerpoint/2010/main" val="18655655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414F10D-BAEC-F56A-9B2E-368DB4132869}"/>
              </a:ext>
            </a:extLst>
          </p:cNvPr>
          <p:cNvSpPr txBox="1"/>
          <p:nvPr/>
        </p:nvSpPr>
        <p:spPr>
          <a:xfrm>
            <a:off x="250032" y="1082100"/>
            <a:ext cx="11587162" cy="550407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000000"/>
                </a:solidFill>
                <a:effectLst/>
                <a:uLnTx/>
                <a:uFillTx/>
                <a:latin typeface="system-ui"/>
                <a:ea typeface="+mn-ea"/>
                <a:cs typeface="+mn-cs"/>
              </a:rPr>
              <a:t>Genesis 1:27</a:t>
            </a:r>
            <a:endParaRPr kumimoji="0" lang="en-GB" sz="3600" b="1" i="0" u="none" strike="noStrike" kern="1200" cap="none" spc="0" normalizeH="0" baseline="0" noProof="0" dirty="0">
              <a:ln>
                <a:noFill/>
              </a:ln>
              <a:solidFill>
                <a:srgbClr val="000000"/>
              </a:solidFill>
              <a:effectLst/>
              <a:uLnTx/>
              <a:uFillTx/>
              <a:latin typeface="system-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30000" noProof="0" dirty="0">
              <a:ln>
                <a:noFill/>
              </a:ln>
              <a:solidFill>
                <a:srgbClr val="000000"/>
              </a:solidFill>
              <a:effectLst/>
              <a:uLnTx/>
              <a:uFillTx/>
              <a:latin typeface="system-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30000" noProof="0" dirty="0">
                <a:ln>
                  <a:noFill/>
                </a:ln>
                <a:solidFill>
                  <a:srgbClr val="000000"/>
                </a:solidFill>
                <a:effectLst/>
                <a:uLnTx/>
                <a:uFillTx/>
                <a:latin typeface="system-ui"/>
                <a:ea typeface="+mn-ea"/>
                <a:cs typeface="+mn-cs"/>
              </a:rPr>
              <a:t>27 </a:t>
            </a:r>
            <a:r>
              <a:rPr kumimoji="0" lang="en-GB" sz="3600" b="0" i="0" u="none" strike="noStrike" kern="1200" cap="none" spc="0" normalizeH="0" baseline="0" noProof="0" dirty="0">
                <a:ln>
                  <a:noFill/>
                </a:ln>
                <a:solidFill>
                  <a:srgbClr val="000000"/>
                </a:solidFill>
                <a:effectLst/>
                <a:uLnTx/>
                <a:uFillTx/>
                <a:latin typeface="system-ui"/>
                <a:ea typeface="+mn-ea"/>
                <a:cs typeface="+mn-cs"/>
              </a:rPr>
              <a:t>So </a:t>
            </a:r>
            <a:r>
              <a:rPr kumimoji="0" lang="en-GB" sz="3600" b="1" i="0" u="none" strike="noStrike" kern="1200" cap="none" spc="0" normalizeH="0" baseline="0" noProof="0" dirty="0">
                <a:ln>
                  <a:noFill/>
                </a:ln>
                <a:effectLst/>
                <a:uLnTx/>
                <a:uFillTx/>
                <a:latin typeface="system-ui"/>
                <a:ea typeface="+mn-ea"/>
                <a:cs typeface="+mn-cs"/>
              </a:rPr>
              <a:t>God</a:t>
            </a:r>
            <a:r>
              <a:rPr kumimoji="0" lang="en-GB" sz="3600" b="0" i="0" u="none" strike="noStrike" kern="1200" cap="none" spc="0" normalizeH="0" baseline="0" noProof="0" dirty="0">
                <a:ln>
                  <a:noFill/>
                </a:ln>
                <a:solidFill>
                  <a:srgbClr val="000000"/>
                </a:solidFill>
                <a:effectLst/>
                <a:uLnTx/>
                <a:uFillTx/>
                <a:latin typeface="system-ui"/>
                <a:ea typeface="+mn-ea"/>
                <a:cs typeface="+mn-cs"/>
              </a:rPr>
              <a:t> created </a:t>
            </a:r>
            <a:r>
              <a:rPr kumimoji="0" lang="en-GB" sz="3600" b="1" i="0" u="none" strike="noStrike" kern="1200" cap="none" spc="0" normalizeH="0" baseline="0" noProof="0" dirty="0">
                <a:ln>
                  <a:noFill/>
                </a:ln>
                <a:effectLst/>
                <a:uLnTx/>
                <a:uFillTx/>
                <a:latin typeface="system-ui"/>
                <a:ea typeface="+mn-ea"/>
                <a:cs typeface="+mn-cs"/>
              </a:rPr>
              <a:t>man</a:t>
            </a:r>
            <a:r>
              <a:rPr kumimoji="0" lang="en-GB" sz="3600" b="0" i="0" u="none" strike="noStrike" kern="1200" cap="none" spc="0" normalizeH="0" baseline="0" noProof="0" dirty="0">
                <a:ln>
                  <a:noFill/>
                </a:ln>
                <a:solidFill>
                  <a:srgbClr val="000000"/>
                </a:solidFill>
                <a:effectLst/>
                <a:uLnTx/>
                <a:uFillTx/>
                <a:latin typeface="system-ui"/>
                <a:ea typeface="+mn-ea"/>
                <a:cs typeface="+mn-cs"/>
              </a:rPr>
              <a:t> in his own image, in the image of </a:t>
            </a:r>
            <a:r>
              <a:rPr kumimoji="0" lang="en-GB" sz="3600" b="1" i="0" u="none" strike="noStrike" kern="1200" cap="none" spc="0" normalizeH="0" baseline="0" noProof="0" dirty="0">
                <a:ln>
                  <a:noFill/>
                </a:ln>
                <a:solidFill>
                  <a:srgbClr val="000000"/>
                </a:solidFill>
                <a:effectLst/>
                <a:uLnTx/>
                <a:uFillTx/>
                <a:latin typeface="system-ui"/>
                <a:ea typeface="+mn-ea"/>
                <a:cs typeface="+mn-cs"/>
              </a:rPr>
              <a:t>God</a:t>
            </a:r>
            <a:r>
              <a:rPr kumimoji="0" lang="en-GB" sz="3600" b="0" i="0" u="none" strike="noStrike" kern="1200" cap="none" spc="0" normalizeH="0" baseline="0" noProof="0" dirty="0">
                <a:ln>
                  <a:noFill/>
                </a:ln>
                <a:solidFill>
                  <a:srgbClr val="000000"/>
                </a:solidFill>
                <a:effectLst/>
                <a:uLnTx/>
                <a:uFillTx/>
                <a:latin typeface="system-ui"/>
                <a:ea typeface="+mn-ea"/>
                <a:cs typeface="+mn-cs"/>
              </a:rPr>
              <a:t> created he him; </a:t>
            </a:r>
            <a:r>
              <a:rPr kumimoji="0" lang="en-GB" sz="3600" b="1" i="0" u="none" strike="noStrike" kern="1200" cap="none" spc="0" normalizeH="0" baseline="0" noProof="0" dirty="0">
                <a:ln>
                  <a:noFill/>
                </a:ln>
                <a:solidFill>
                  <a:srgbClr val="0070C0"/>
                </a:solidFill>
                <a:effectLst/>
                <a:uLnTx/>
                <a:uFillTx/>
                <a:latin typeface="system-ui"/>
                <a:ea typeface="+mn-ea"/>
                <a:cs typeface="+mn-cs"/>
              </a:rPr>
              <a:t>male</a:t>
            </a:r>
            <a:r>
              <a:rPr kumimoji="0" lang="en-GB" sz="3600" b="0" i="0" u="none" strike="noStrike" kern="1200" cap="none" spc="0" normalizeH="0" baseline="0" noProof="0" dirty="0">
                <a:ln>
                  <a:noFill/>
                </a:ln>
                <a:solidFill>
                  <a:srgbClr val="000000"/>
                </a:solidFill>
                <a:effectLst/>
                <a:uLnTx/>
                <a:uFillTx/>
                <a:latin typeface="system-ui"/>
                <a:ea typeface="+mn-ea"/>
                <a:cs typeface="+mn-cs"/>
              </a:rPr>
              <a:t> and </a:t>
            </a:r>
            <a:r>
              <a:rPr kumimoji="0" lang="en-GB" sz="3600" b="1" i="0" u="none" strike="noStrike" kern="1200" cap="none" spc="0" normalizeH="0" baseline="0" noProof="0" dirty="0">
                <a:ln>
                  <a:noFill/>
                </a:ln>
                <a:solidFill>
                  <a:srgbClr val="00B050"/>
                </a:solidFill>
                <a:effectLst/>
                <a:uLnTx/>
                <a:uFillTx/>
                <a:latin typeface="system-ui"/>
                <a:ea typeface="+mn-ea"/>
                <a:cs typeface="+mn-cs"/>
              </a:rPr>
              <a:t>female</a:t>
            </a:r>
            <a:r>
              <a:rPr kumimoji="0" lang="en-GB" sz="3600" b="0" i="0" u="none" strike="noStrike" kern="1200" cap="none" spc="0" normalizeH="0" baseline="0" noProof="0" dirty="0">
                <a:ln>
                  <a:noFill/>
                </a:ln>
                <a:solidFill>
                  <a:srgbClr val="000000"/>
                </a:solidFill>
                <a:effectLst/>
                <a:uLnTx/>
                <a:uFillTx/>
                <a:latin typeface="system-ui"/>
                <a:ea typeface="+mn-ea"/>
                <a:cs typeface="+mn-cs"/>
              </a:rPr>
              <a:t> created he them.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dirty="0">
              <a:ln>
                <a:noFill/>
              </a:ln>
              <a:solidFill>
                <a:srgbClr val="000000"/>
              </a:solidFill>
              <a:effectLst/>
              <a:uLnTx/>
              <a:uFillTx/>
              <a:latin typeface="system-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000000"/>
                </a:solidFill>
                <a:effectLst/>
                <a:uLnTx/>
                <a:uFillTx/>
                <a:latin typeface="system-ui"/>
                <a:ea typeface="+mn-ea"/>
                <a:cs typeface="+mn-cs"/>
              </a:rPr>
              <a:t>Genesis 2:7</a:t>
            </a:r>
          </a:p>
          <a:p>
            <a:pPr marL="0" marR="0" lvl="0" indent="0" algn="l" defTabSz="914400" rtl="0" eaLnBrk="1" fontAlgn="auto" latinLnBrk="0" hangingPunct="1">
              <a:lnSpc>
                <a:spcPct val="100000"/>
              </a:lnSpc>
              <a:spcBef>
                <a:spcPts val="3750"/>
              </a:spcBef>
              <a:spcAft>
                <a:spcPts val="0"/>
              </a:spcAft>
              <a:buClrTx/>
              <a:buSzTx/>
              <a:buFontTx/>
              <a:buNone/>
              <a:tabLst/>
              <a:defRPr/>
            </a:pPr>
            <a:r>
              <a:rPr kumimoji="0" lang="en-GB" sz="3600" b="1" i="0" u="none" strike="noStrike" kern="1200" cap="none" spc="0" normalizeH="0" baseline="30000" noProof="0" dirty="0">
                <a:ln>
                  <a:noFill/>
                </a:ln>
                <a:solidFill>
                  <a:srgbClr val="000000"/>
                </a:solidFill>
                <a:effectLst/>
                <a:uLnTx/>
                <a:uFillTx/>
                <a:latin typeface="system-ui"/>
                <a:ea typeface="+mn-ea"/>
                <a:cs typeface="+mn-cs"/>
              </a:rPr>
              <a:t>7 </a:t>
            </a:r>
            <a:r>
              <a:rPr kumimoji="0" lang="en-GB" sz="3600" b="0" i="0" u="none" strike="noStrike" kern="1200" cap="none" spc="0" normalizeH="0" baseline="0" noProof="0" dirty="0">
                <a:ln>
                  <a:noFill/>
                </a:ln>
                <a:solidFill>
                  <a:srgbClr val="000000"/>
                </a:solidFill>
                <a:effectLst/>
                <a:uLnTx/>
                <a:uFillTx/>
                <a:latin typeface="system-ui"/>
                <a:ea typeface="+mn-ea"/>
                <a:cs typeface="+mn-cs"/>
              </a:rPr>
              <a:t>And the </a:t>
            </a:r>
            <a:r>
              <a:rPr kumimoji="0" lang="en-GB" sz="3600" b="0" i="0" u="none" strike="noStrike" kern="1200" cap="small" spc="0" normalizeH="0" baseline="0" noProof="0" dirty="0">
                <a:ln>
                  <a:noFill/>
                </a:ln>
                <a:solidFill>
                  <a:srgbClr val="000000"/>
                </a:solidFill>
                <a:effectLst/>
                <a:uLnTx/>
                <a:uFillTx/>
                <a:latin typeface="system-ui"/>
                <a:ea typeface="+mn-ea"/>
                <a:cs typeface="+mn-cs"/>
              </a:rPr>
              <a:t>Lord</a:t>
            </a:r>
            <a:r>
              <a:rPr kumimoji="0" lang="en-GB" sz="3600" b="0" i="0" u="none" strike="noStrike" kern="1200" cap="none" spc="0" normalizeH="0" baseline="0" noProof="0" dirty="0">
                <a:ln>
                  <a:noFill/>
                </a:ln>
                <a:solidFill>
                  <a:srgbClr val="000000"/>
                </a:solidFill>
                <a:effectLst/>
                <a:uLnTx/>
                <a:uFillTx/>
                <a:latin typeface="system-ui"/>
                <a:ea typeface="+mn-ea"/>
                <a:cs typeface="+mn-cs"/>
              </a:rPr>
              <a:t> </a:t>
            </a:r>
            <a:r>
              <a:rPr kumimoji="0" lang="en-GB" sz="3600" b="1" i="0" u="none" strike="noStrike" kern="1200" cap="none" spc="0" normalizeH="0" baseline="0" noProof="0" dirty="0">
                <a:ln>
                  <a:noFill/>
                </a:ln>
                <a:solidFill>
                  <a:srgbClr val="000000"/>
                </a:solidFill>
                <a:effectLst/>
                <a:uLnTx/>
                <a:uFillTx/>
                <a:latin typeface="system-ui"/>
                <a:ea typeface="+mn-ea"/>
                <a:cs typeface="+mn-cs"/>
              </a:rPr>
              <a:t>God</a:t>
            </a:r>
            <a:r>
              <a:rPr kumimoji="0" lang="en-GB" sz="3600" b="0" i="0" u="none" strike="noStrike" kern="1200" cap="none" spc="0" normalizeH="0" baseline="0" noProof="0" dirty="0">
                <a:ln>
                  <a:noFill/>
                </a:ln>
                <a:solidFill>
                  <a:srgbClr val="000000"/>
                </a:solidFill>
                <a:effectLst/>
                <a:uLnTx/>
                <a:uFillTx/>
                <a:latin typeface="system-ui"/>
                <a:ea typeface="+mn-ea"/>
                <a:cs typeface="+mn-cs"/>
              </a:rPr>
              <a:t> formed </a:t>
            </a:r>
            <a:r>
              <a:rPr kumimoji="0" lang="en-GB" sz="3600" b="1" i="0" u="none" strike="noStrike" kern="1200" cap="none" spc="0" normalizeH="0" baseline="0" noProof="0" dirty="0">
                <a:ln>
                  <a:noFill/>
                </a:ln>
                <a:solidFill>
                  <a:srgbClr val="000000"/>
                </a:solidFill>
                <a:effectLst/>
                <a:uLnTx/>
                <a:uFillTx/>
                <a:latin typeface="system-ui"/>
                <a:ea typeface="+mn-ea"/>
                <a:cs typeface="+mn-cs"/>
              </a:rPr>
              <a:t>man</a:t>
            </a:r>
            <a:r>
              <a:rPr kumimoji="0" lang="en-GB" sz="3600" b="0" i="0" u="none" strike="noStrike" kern="1200" cap="none" spc="0" normalizeH="0" baseline="0" noProof="0" dirty="0">
                <a:ln>
                  <a:noFill/>
                </a:ln>
                <a:solidFill>
                  <a:srgbClr val="000000"/>
                </a:solidFill>
                <a:effectLst/>
                <a:uLnTx/>
                <a:uFillTx/>
                <a:latin typeface="system-ui"/>
                <a:ea typeface="+mn-ea"/>
                <a:cs typeface="+mn-cs"/>
              </a:rPr>
              <a:t> of the dust of the ground, and breathed into his nostrils the </a:t>
            </a:r>
            <a:r>
              <a:rPr kumimoji="0" lang="en-GB" sz="3600" b="1" i="0" u="none" strike="noStrike" kern="1200" cap="none" spc="0" normalizeH="0" baseline="0" noProof="0" dirty="0">
                <a:ln>
                  <a:noFill/>
                </a:ln>
                <a:solidFill>
                  <a:srgbClr val="000000"/>
                </a:solidFill>
                <a:effectLst/>
                <a:uLnTx/>
                <a:uFillTx/>
                <a:latin typeface="system-ui"/>
                <a:ea typeface="+mn-ea"/>
                <a:cs typeface="+mn-cs"/>
              </a:rPr>
              <a:t>breath of life</a:t>
            </a:r>
            <a:r>
              <a:rPr kumimoji="0" lang="en-GB" sz="3600" b="0" i="0" u="none" strike="noStrike" kern="1200" cap="none" spc="0" normalizeH="0" baseline="0" noProof="0" dirty="0">
                <a:ln>
                  <a:noFill/>
                </a:ln>
                <a:solidFill>
                  <a:srgbClr val="000000"/>
                </a:solidFill>
                <a:effectLst/>
                <a:uLnTx/>
                <a:uFillTx/>
                <a:latin typeface="system-ui"/>
                <a:ea typeface="+mn-ea"/>
                <a:cs typeface="+mn-cs"/>
              </a:rPr>
              <a:t>; and man became a </a:t>
            </a:r>
            <a:r>
              <a:rPr kumimoji="0" lang="en-GB" sz="3600" b="1" i="0" u="none" strike="noStrike" kern="1200" cap="none" spc="0" normalizeH="0" baseline="0" noProof="0" dirty="0">
                <a:ln>
                  <a:noFill/>
                </a:ln>
                <a:solidFill>
                  <a:srgbClr val="000000"/>
                </a:solidFill>
                <a:effectLst/>
                <a:uLnTx/>
                <a:uFillTx/>
                <a:latin typeface="system-ui"/>
                <a:ea typeface="+mn-ea"/>
                <a:cs typeface="+mn-cs"/>
              </a:rPr>
              <a:t>living soul</a:t>
            </a:r>
            <a:r>
              <a:rPr kumimoji="0" lang="en-GB" sz="3600" b="0" i="0" u="none" strike="noStrike" kern="1200" cap="none" spc="0" normalizeH="0" baseline="0" noProof="0" dirty="0">
                <a:ln>
                  <a:noFill/>
                </a:ln>
                <a:solidFill>
                  <a:srgbClr val="000000"/>
                </a:solidFill>
                <a:effectLst/>
                <a:uLnTx/>
                <a:uFillTx/>
                <a:latin typeface="system-ui"/>
                <a:ea typeface="+mn-ea"/>
                <a:cs typeface="+mn-cs"/>
              </a:rPr>
              <a:t>.</a:t>
            </a:r>
          </a:p>
        </p:txBody>
      </p:sp>
      <p:sp>
        <p:nvSpPr>
          <p:cNvPr id="5" name="TextBox 4">
            <a:extLst>
              <a:ext uri="{FF2B5EF4-FFF2-40B4-BE49-F238E27FC236}">
                <a16:creationId xmlns:a16="http://schemas.microsoft.com/office/drawing/2014/main" id="{745020BD-1120-0E62-2EBC-341750830924}"/>
              </a:ext>
            </a:extLst>
          </p:cNvPr>
          <p:cNvSpPr txBox="1"/>
          <p:nvPr/>
        </p:nvSpPr>
        <p:spPr>
          <a:xfrm>
            <a:off x="185738" y="122516"/>
            <a:ext cx="11715750"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7030A0"/>
                </a:solidFill>
                <a:effectLst/>
                <a:uLnTx/>
                <a:uFillTx/>
                <a:latin typeface="Aptos" panose="02110004020202020204"/>
                <a:ea typeface="+mn-ea"/>
                <a:cs typeface="+mn-cs"/>
              </a:rPr>
              <a:t>GOD’S CREATION OF HUMAN LIFE</a:t>
            </a:r>
          </a:p>
        </p:txBody>
      </p:sp>
    </p:spTree>
    <p:extLst>
      <p:ext uri="{BB962C8B-B14F-4D97-AF65-F5344CB8AC3E}">
        <p14:creationId xmlns:p14="http://schemas.microsoft.com/office/powerpoint/2010/main" val="8349601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E607A22-A3C9-A09D-A31F-FD67439AE246}"/>
              </a:ext>
            </a:extLst>
          </p:cNvPr>
          <p:cNvPicPr>
            <a:picLocks noChangeAspect="1"/>
          </p:cNvPicPr>
          <p:nvPr/>
        </p:nvPicPr>
        <p:blipFill>
          <a:blip r:embed="rId2"/>
          <a:stretch>
            <a:fillRect/>
          </a:stretch>
        </p:blipFill>
        <p:spPr>
          <a:xfrm>
            <a:off x="0" y="502416"/>
            <a:ext cx="12224629" cy="5898384"/>
          </a:xfrm>
          <a:prstGeom prst="rect">
            <a:avLst/>
          </a:prstGeom>
        </p:spPr>
      </p:pic>
    </p:spTree>
    <p:extLst>
      <p:ext uri="{BB962C8B-B14F-4D97-AF65-F5344CB8AC3E}">
        <p14:creationId xmlns:p14="http://schemas.microsoft.com/office/powerpoint/2010/main" val="1372308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9B6B50C-509D-75E5-B28F-9CB618AEF150}"/>
              </a:ext>
            </a:extLst>
          </p:cNvPr>
          <p:cNvSpPr txBox="1"/>
          <p:nvPr/>
        </p:nvSpPr>
        <p:spPr>
          <a:xfrm>
            <a:off x="431006" y="1952154"/>
            <a:ext cx="11329988" cy="3631763"/>
          </a:xfrm>
          <a:prstGeom prst="rect">
            <a:avLst/>
          </a:prstGeom>
          <a:noFill/>
        </p:spPr>
        <p:txBody>
          <a:bodyPr wrap="square">
            <a:spAutoFit/>
          </a:bodyPr>
          <a:lstStyle/>
          <a:p>
            <a:pPr algn="l"/>
            <a:r>
              <a:rPr lang="en-GB" sz="5400" b="1" i="0" dirty="0">
                <a:solidFill>
                  <a:srgbClr val="000000"/>
                </a:solidFill>
                <a:effectLst/>
                <a:latin typeface="system-ui"/>
              </a:rPr>
              <a:t>Exodus 20:13</a:t>
            </a:r>
          </a:p>
          <a:p>
            <a:pPr algn="l"/>
            <a:endParaRPr lang="en-GB" sz="4800" baseline="30000" dirty="0">
              <a:solidFill>
                <a:srgbClr val="000000"/>
              </a:solidFill>
              <a:latin typeface="system-ui"/>
            </a:endParaRPr>
          </a:p>
          <a:p>
            <a:pPr algn="l"/>
            <a:r>
              <a:rPr lang="en-GB" sz="4800" b="1" i="0" baseline="30000" dirty="0">
                <a:solidFill>
                  <a:srgbClr val="000000"/>
                </a:solidFill>
                <a:effectLst/>
                <a:latin typeface="system-ui"/>
              </a:rPr>
              <a:t>13 </a:t>
            </a:r>
            <a:r>
              <a:rPr lang="en-GB" sz="4800" b="0" i="0" dirty="0">
                <a:solidFill>
                  <a:srgbClr val="000000"/>
                </a:solidFill>
                <a:effectLst/>
                <a:latin typeface="system-ui"/>
              </a:rPr>
              <a:t>Thou shalt not </a:t>
            </a:r>
            <a:r>
              <a:rPr lang="en-GB" sz="4800" b="0" i="0" dirty="0">
                <a:solidFill>
                  <a:srgbClr val="FF0000"/>
                </a:solidFill>
                <a:effectLst/>
                <a:latin typeface="system-ui"/>
              </a:rPr>
              <a:t>kill</a:t>
            </a:r>
            <a:r>
              <a:rPr lang="en-GB" sz="4800" b="0" i="0" dirty="0">
                <a:solidFill>
                  <a:srgbClr val="000000"/>
                </a:solidFill>
                <a:effectLst/>
                <a:latin typeface="system-ui"/>
              </a:rPr>
              <a:t>. (KJV)</a:t>
            </a:r>
          </a:p>
          <a:p>
            <a:pPr algn="l"/>
            <a:endParaRPr lang="en-GB" sz="4800" dirty="0">
              <a:solidFill>
                <a:srgbClr val="000000"/>
              </a:solidFill>
              <a:latin typeface="system-ui"/>
            </a:endParaRPr>
          </a:p>
          <a:p>
            <a:pPr algn="l"/>
            <a:r>
              <a:rPr lang="en-GB" sz="4800" b="1" i="0" baseline="30000" dirty="0">
                <a:solidFill>
                  <a:srgbClr val="000000"/>
                </a:solidFill>
                <a:effectLst/>
                <a:latin typeface="system-ui"/>
              </a:rPr>
              <a:t>13 </a:t>
            </a:r>
            <a:r>
              <a:rPr lang="en-GB" sz="4800" b="0" i="0" dirty="0">
                <a:solidFill>
                  <a:srgbClr val="000000"/>
                </a:solidFill>
                <a:effectLst/>
                <a:latin typeface="system-ui"/>
              </a:rPr>
              <a:t>You shall not </a:t>
            </a:r>
            <a:r>
              <a:rPr lang="en-GB" sz="4800" b="0" i="0" dirty="0">
                <a:solidFill>
                  <a:srgbClr val="FF0000"/>
                </a:solidFill>
                <a:effectLst/>
                <a:latin typeface="system-ui"/>
              </a:rPr>
              <a:t>murder</a:t>
            </a:r>
            <a:r>
              <a:rPr lang="en-GB" sz="4800" b="0" i="0" dirty="0">
                <a:solidFill>
                  <a:srgbClr val="000000"/>
                </a:solidFill>
                <a:effectLst/>
                <a:latin typeface="system-ui"/>
              </a:rPr>
              <a:t>. (ESV)</a:t>
            </a:r>
          </a:p>
        </p:txBody>
      </p:sp>
      <p:sp>
        <p:nvSpPr>
          <p:cNvPr id="5" name="TextBox 4">
            <a:extLst>
              <a:ext uri="{FF2B5EF4-FFF2-40B4-BE49-F238E27FC236}">
                <a16:creationId xmlns:a16="http://schemas.microsoft.com/office/drawing/2014/main" id="{31F53B4A-6E4C-E417-D0CF-349DBC47FCE3}"/>
              </a:ext>
            </a:extLst>
          </p:cNvPr>
          <p:cNvSpPr txBox="1"/>
          <p:nvPr/>
        </p:nvSpPr>
        <p:spPr>
          <a:xfrm>
            <a:off x="185738" y="276910"/>
            <a:ext cx="11872912" cy="1077218"/>
          </a:xfrm>
          <a:prstGeom prst="rect">
            <a:avLst/>
          </a:prstGeom>
          <a:noFill/>
        </p:spPr>
        <p:txBody>
          <a:bodyPr wrap="square">
            <a:spAutoFit/>
          </a:bodyPr>
          <a:lstStyle/>
          <a:p>
            <a:pPr algn="ctr"/>
            <a:r>
              <a:rPr lang="en-GB" sz="3200" b="1" dirty="0">
                <a:solidFill>
                  <a:srgbClr val="7030A0"/>
                </a:solidFill>
              </a:rPr>
              <a:t>SEVENTH-DAY ADVENTISTS DO NOT PRACTICE </a:t>
            </a:r>
          </a:p>
          <a:p>
            <a:pPr algn="ctr"/>
            <a:r>
              <a:rPr lang="en-GB" sz="3200" b="1" dirty="0">
                <a:solidFill>
                  <a:srgbClr val="7030A0"/>
                </a:solidFill>
              </a:rPr>
              <a:t>“MERCY KILLING” OR ASSIST IN DYING / ASSIST IN SUICIDE</a:t>
            </a:r>
          </a:p>
        </p:txBody>
      </p:sp>
    </p:spTree>
    <p:extLst>
      <p:ext uri="{BB962C8B-B14F-4D97-AF65-F5344CB8AC3E}">
        <p14:creationId xmlns:p14="http://schemas.microsoft.com/office/powerpoint/2010/main" val="586724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CE04621-5F07-5513-250E-A6A1D558BA53}"/>
              </a:ext>
            </a:extLst>
          </p:cNvPr>
          <p:cNvPicPr>
            <a:picLocks noChangeAspect="1"/>
          </p:cNvPicPr>
          <p:nvPr/>
        </p:nvPicPr>
        <p:blipFill>
          <a:blip r:embed="rId2"/>
          <a:srcRect r="82504" b="61249"/>
          <a:stretch/>
        </p:blipFill>
        <p:spPr>
          <a:xfrm>
            <a:off x="0" y="0"/>
            <a:ext cx="5495185" cy="2249598"/>
          </a:xfrm>
          <a:prstGeom prst="rect">
            <a:avLst/>
          </a:prstGeom>
        </p:spPr>
      </p:pic>
      <p:pic>
        <p:nvPicPr>
          <p:cNvPr id="3" name="Picture 2">
            <a:extLst>
              <a:ext uri="{FF2B5EF4-FFF2-40B4-BE49-F238E27FC236}">
                <a16:creationId xmlns:a16="http://schemas.microsoft.com/office/drawing/2014/main" id="{65187730-4DA1-E606-0CCB-3077BF477105}"/>
              </a:ext>
            </a:extLst>
          </p:cNvPr>
          <p:cNvPicPr>
            <a:picLocks noChangeAspect="1"/>
          </p:cNvPicPr>
          <p:nvPr/>
        </p:nvPicPr>
        <p:blipFill>
          <a:blip r:embed="rId2"/>
          <a:srcRect l="43311"/>
          <a:stretch/>
        </p:blipFill>
        <p:spPr>
          <a:xfrm>
            <a:off x="147815" y="2931090"/>
            <a:ext cx="12044185" cy="3926910"/>
          </a:xfrm>
          <a:prstGeom prst="rect">
            <a:avLst/>
          </a:prstGeom>
        </p:spPr>
      </p:pic>
    </p:spTree>
    <p:extLst>
      <p:ext uri="{BB962C8B-B14F-4D97-AF65-F5344CB8AC3E}">
        <p14:creationId xmlns:p14="http://schemas.microsoft.com/office/powerpoint/2010/main" val="21158567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0F5462F-7B23-4483-1040-EF367F596F1F}"/>
              </a:ext>
            </a:extLst>
          </p:cNvPr>
          <p:cNvSpPr txBox="1"/>
          <p:nvPr/>
        </p:nvSpPr>
        <p:spPr>
          <a:xfrm>
            <a:off x="471055" y="653811"/>
            <a:ext cx="11554690" cy="5509200"/>
          </a:xfrm>
          <a:prstGeom prst="rect">
            <a:avLst/>
          </a:prstGeom>
          <a:noFill/>
        </p:spPr>
        <p:txBody>
          <a:bodyPr wrap="square">
            <a:spAutoFit/>
          </a:bodyPr>
          <a:lstStyle/>
          <a:p>
            <a:pPr algn="l"/>
            <a:r>
              <a:rPr lang="en-GB" sz="4400" b="0" i="0" dirty="0">
                <a:solidFill>
                  <a:srgbClr val="4A4A4A"/>
                </a:solidFill>
                <a:effectLst/>
                <a:latin typeface="noto serif" panose="02020600060500020200" pitchFamily="18" charset="0"/>
              </a:rPr>
              <a:t>5.  While Christian love may lead to the withholding or withdrawing of medical interventions that only increase suffering or prolong dying, </a:t>
            </a:r>
            <a:r>
              <a:rPr lang="en-GB" sz="4400" b="0" i="0" dirty="0">
                <a:solidFill>
                  <a:srgbClr val="4A4A4A"/>
                </a:solidFill>
                <a:effectLst/>
                <a:highlight>
                  <a:srgbClr val="00FF00"/>
                </a:highlight>
                <a:latin typeface="noto serif" panose="02020600060500020200" pitchFamily="18" charset="0"/>
              </a:rPr>
              <a:t>Seventh-day Adventists</a:t>
            </a:r>
            <a:r>
              <a:rPr lang="en-GB" sz="4400" b="0" i="0" dirty="0">
                <a:solidFill>
                  <a:srgbClr val="4A4A4A"/>
                </a:solidFill>
                <a:effectLst/>
                <a:latin typeface="noto serif" panose="02020600060500020200" pitchFamily="18" charset="0"/>
              </a:rPr>
              <a:t> do not practice </a:t>
            </a:r>
            <a:r>
              <a:rPr lang="en-GB" sz="4400" b="0" i="0" dirty="0">
                <a:solidFill>
                  <a:schemeClr val="bg1"/>
                </a:solidFill>
                <a:effectLst/>
                <a:highlight>
                  <a:srgbClr val="FF0000"/>
                </a:highlight>
                <a:latin typeface="noto serif" panose="02020600060500020200" pitchFamily="18" charset="0"/>
              </a:rPr>
              <a:t>“mercy killing” or assist in suicide</a:t>
            </a:r>
            <a:r>
              <a:rPr lang="en-GB" sz="4400" b="0" i="0" dirty="0">
                <a:solidFill>
                  <a:schemeClr val="bg1"/>
                </a:solidFill>
                <a:effectLst/>
                <a:latin typeface="noto serif" panose="02020600060500020200" pitchFamily="18" charset="0"/>
              </a:rPr>
              <a:t> </a:t>
            </a:r>
            <a:r>
              <a:rPr lang="en-GB" sz="4400" b="0" i="0" dirty="0">
                <a:solidFill>
                  <a:srgbClr val="4A4A4A"/>
                </a:solidFill>
                <a:effectLst/>
                <a:latin typeface="noto serif" panose="02020600060500020200" pitchFamily="18" charset="0"/>
              </a:rPr>
              <a:t>(</a:t>
            </a:r>
            <a:r>
              <a:rPr lang="en-GB" sz="4400" b="0" i="0" dirty="0">
                <a:solidFill>
                  <a:srgbClr val="4A4A4A"/>
                </a:solidFill>
                <a:effectLst/>
                <a:highlight>
                  <a:srgbClr val="00FFFF"/>
                </a:highlight>
                <a:latin typeface="noto serif" panose="02020600060500020200" pitchFamily="18" charset="0"/>
              </a:rPr>
              <a:t>Genesis 9:5- 6; </a:t>
            </a:r>
            <a:r>
              <a:rPr lang="en-GB" sz="4400" b="0" i="0" dirty="0">
                <a:solidFill>
                  <a:schemeClr val="bg1"/>
                </a:solidFill>
                <a:effectLst/>
                <a:highlight>
                  <a:srgbClr val="800080"/>
                </a:highlight>
                <a:latin typeface="noto serif" panose="02020600060500020200" pitchFamily="18" charset="0"/>
              </a:rPr>
              <a:t>Exodus 20:13</a:t>
            </a:r>
            <a:r>
              <a:rPr lang="en-GB" sz="4400" b="0" i="0" dirty="0">
                <a:solidFill>
                  <a:srgbClr val="4A4A4A"/>
                </a:solidFill>
                <a:effectLst/>
                <a:highlight>
                  <a:srgbClr val="00FFFF"/>
                </a:highlight>
                <a:latin typeface="noto serif" panose="02020600060500020200" pitchFamily="18" charset="0"/>
              </a:rPr>
              <a:t>; 23:7</a:t>
            </a:r>
            <a:r>
              <a:rPr lang="en-GB" sz="4400" b="0" i="0" dirty="0">
                <a:solidFill>
                  <a:srgbClr val="4A4A4A"/>
                </a:solidFill>
                <a:effectLst/>
                <a:latin typeface="noto serif" panose="02020600060500020200" pitchFamily="18" charset="0"/>
              </a:rPr>
              <a:t>). </a:t>
            </a:r>
            <a:r>
              <a:rPr lang="en-GB" sz="4400" b="0" i="0" dirty="0">
                <a:solidFill>
                  <a:srgbClr val="4A4A4A"/>
                </a:solidFill>
                <a:effectLst/>
                <a:highlight>
                  <a:srgbClr val="FFFF00"/>
                </a:highlight>
                <a:latin typeface="noto serif" panose="02020600060500020200" pitchFamily="18" charset="0"/>
              </a:rPr>
              <a:t>They are opposed to the intentional taking of the life of a suffering or dying person.</a:t>
            </a:r>
          </a:p>
        </p:txBody>
      </p:sp>
    </p:spTree>
    <p:extLst>
      <p:ext uri="{BB962C8B-B14F-4D97-AF65-F5344CB8AC3E}">
        <p14:creationId xmlns:p14="http://schemas.microsoft.com/office/powerpoint/2010/main" val="19535869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0174D47-6AAB-920A-B016-69275DAC7033}"/>
              </a:ext>
            </a:extLst>
          </p:cNvPr>
          <p:cNvSpPr txBox="1"/>
          <p:nvPr/>
        </p:nvSpPr>
        <p:spPr>
          <a:xfrm>
            <a:off x="401781" y="117693"/>
            <a:ext cx="11346873" cy="6740307"/>
          </a:xfrm>
          <a:prstGeom prst="rect">
            <a:avLst/>
          </a:prstGeom>
          <a:noFill/>
        </p:spPr>
        <p:txBody>
          <a:bodyPr wrap="square">
            <a:spAutoFit/>
          </a:bodyPr>
          <a:lstStyle/>
          <a:p>
            <a:r>
              <a:rPr lang="en-GB" sz="3200" b="0" i="0" dirty="0">
                <a:solidFill>
                  <a:srgbClr val="4A4A4A"/>
                </a:solidFill>
                <a:effectLst/>
                <a:latin typeface="noto serif" panose="02020600060500020200" pitchFamily="18" charset="0"/>
              </a:rPr>
              <a:t>It has become common to discuss such questions under the heading of </a:t>
            </a:r>
            <a:r>
              <a:rPr lang="en-GB" sz="3200" b="0" i="0" dirty="0">
                <a:solidFill>
                  <a:schemeClr val="bg1"/>
                </a:solidFill>
                <a:effectLst/>
                <a:highlight>
                  <a:srgbClr val="FF0000"/>
                </a:highlight>
                <a:latin typeface="noto serif" panose="02020600060500020200" pitchFamily="18" charset="0"/>
              </a:rPr>
              <a:t>euthanasia</a:t>
            </a:r>
            <a:r>
              <a:rPr lang="en-GB" sz="3200" b="0" i="0" dirty="0">
                <a:solidFill>
                  <a:srgbClr val="4A4A4A"/>
                </a:solidFill>
                <a:effectLst/>
                <a:latin typeface="noto serif" panose="02020600060500020200" pitchFamily="18" charset="0"/>
              </a:rPr>
              <a:t>. Much confusion exists with regard to this expression. The original and literal meaning of this term was </a:t>
            </a:r>
            <a:r>
              <a:rPr lang="en-GB" sz="3200" b="0" i="0" dirty="0">
                <a:solidFill>
                  <a:schemeClr val="bg1"/>
                </a:solidFill>
                <a:effectLst/>
                <a:highlight>
                  <a:srgbClr val="FF0000"/>
                </a:highlight>
                <a:latin typeface="noto serif" panose="02020600060500020200" pitchFamily="18" charset="0"/>
              </a:rPr>
              <a:t>“good death.” </a:t>
            </a:r>
            <a:r>
              <a:rPr lang="en-GB" sz="3200" b="0" i="0" dirty="0">
                <a:solidFill>
                  <a:srgbClr val="4A4A4A"/>
                </a:solidFill>
                <a:effectLst/>
                <a:latin typeface="noto serif" panose="02020600060500020200" pitchFamily="18" charset="0"/>
              </a:rPr>
              <a:t>Today the term </a:t>
            </a:r>
            <a:r>
              <a:rPr lang="en-GB" sz="3200" b="0" i="0" dirty="0">
                <a:solidFill>
                  <a:schemeClr val="bg1"/>
                </a:solidFill>
                <a:effectLst/>
                <a:highlight>
                  <a:srgbClr val="FF0000"/>
                </a:highlight>
                <a:latin typeface="noto serif" panose="02020600060500020200" pitchFamily="18" charset="0"/>
              </a:rPr>
              <a:t>“euthanasia” </a:t>
            </a:r>
            <a:r>
              <a:rPr lang="en-GB" sz="3200" b="0" i="0" dirty="0">
                <a:solidFill>
                  <a:srgbClr val="4A4A4A"/>
                </a:solidFill>
                <a:effectLst/>
                <a:latin typeface="noto serif" panose="02020600060500020200" pitchFamily="18" charset="0"/>
              </a:rPr>
              <a:t>is associated with </a:t>
            </a:r>
            <a:r>
              <a:rPr lang="en-GB" sz="3200" b="0" i="0" dirty="0">
                <a:solidFill>
                  <a:schemeClr val="bg1"/>
                </a:solidFill>
                <a:effectLst/>
                <a:highlight>
                  <a:srgbClr val="FF0000"/>
                </a:highlight>
                <a:latin typeface="noto serif" panose="02020600060500020200" pitchFamily="18" charset="0"/>
              </a:rPr>
              <a:t>“mercy killing,” </a:t>
            </a:r>
            <a:r>
              <a:rPr lang="en-GB" sz="3200" b="0" i="0" dirty="0">
                <a:solidFill>
                  <a:srgbClr val="4A4A4A"/>
                </a:solidFill>
                <a:effectLst/>
                <a:latin typeface="noto serif" panose="02020600060500020200" pitchFamily="18" charset="0"/>
              </a:rPr>
              <a:t>or </a:t>
            </a:r>
            <a:r>
              <a:rPr lang="en-GB" sz="3200" b="0" i="0" dirty="0">
                <a:solidFill>
                  <a:schemeClr val="bg1"/>
                </a:solidFill>
                <a:effectLst/>
                <a:highlight>
                  <a:srgbClr val="0000FF"/>
                </a:highlight>
                <a:latin typeface="noto serif" panose="02020600060500020200" pitchFamily="18" charset="0"/>
              </a:rPr>
              <a:t>intentionally taking the life of a patient </a:t>
            </a:r>
            <a:r>
              <a:rPr lang="en-GB" sz="3200" b="0" i="0" dirty="0">
                <a:solidFill>
                  <a:srgbClr val="4A4A4A"/>
                </a:solidFill>
                <a:effectLst/>
                <a:latin typeface="noto serif" panose="02020600060500020200" pitchFamily="18" charset="0"/>
              </a:rPr>
              <a:t>in order to </a:t>
            </a:r>
            <a:r>
              <a:rPr lang="en-GB" sz="3200" b="0" i="0" dirty="0">
                <a:solidFill>
                  <a:srgbClr val="C00000"/>
                </a:solidFill>
                <a:effectLst/>
                <a:latin typeface="noto serif" panose="02020600060500020200" pitchFamily="18" charset="0"/>
              </a:rPr>
              <a:t>avoid painful dying</a:t>
            </a:r>
            <a:r>
              <a:rPr lang="en-GB" sz="3200" b="0" i="0" dirty="0">
                <a:solidFill>
                  <a:srgbClr val="4A4A4A"/>
                </a:solidFill>
                <a:effectLst/>
                <a:latin typeface="noto serif" panose="02020600060500020200" pitchFamily="18" charset="0"/>
              </a:rPr>
              <a:t> or in order to </a:t>
            </a:r>
            <a:r>
              <a:rPr lang="en-GB" sz="3200" b="0" i="0" dirty="0">
                <a:solidFill>
                  <a:srgbClr val="C00000"/>
                </a:solidFill>
                <a:effectLst/>
                <a:latin typeface="noto serif" panose="02020600060500020200" pitchFamily="18" charset="0"/>
              </a:rPr>
              <a:t>alleviate burdens </a:t>
            </a:r>
            <a:r>
              <a:rPr lang="en-GB" sz="3200" b="0" i="0" dirty="0">
                <a:solidFill>
                  <a:srgbClr val="4A4A4A"/>
                </a:solidFill>
                <a:effectLst/>
                <a:latin typeface="noto serif" panose="02020600060500020200" pitchFamily="18" charset="0"/>
              </a:rPr>
              <a:t>for a </a:t>
            </a:r>
            <a:r>
              <a:rPr lang="en-GB" sz="3200" b="0" i="0" dirty="0">
                <a:solidFill>
                  <a:srgbClr val="4A4A4A"/>
                </a:solidFill>
                <a:effectLst/>
                <a:highlight>
                  <a:srgbClr val="00FF00"/>
                </a:highlight>
                <a:latin typeface="noto serif" panose="02020600060500020200" pitchFamily="18" charset="0"/>
              </a:rPr>
              <a:t>patient’s family or society. </a:t>
            </a:r>
            <a:r>
              <a:rPr lang="en-GB" sz="3200" b="1" i="0" dirty="0">
                <a:solidFill>
                  <a:srgbClr val="4A4A4A"/>
                </a:solidFill>
                <a:effectLst/>
                <a:highlight>
                  <a:srgbClr val="00FFFF"/>
                </a:highlight>
                <a:latin typeface="noto serif" panose="02020600060500020200" pitchFamily="18" charset="0"/>
              </a:rPr>
              <a:t>Seventh-day Adventists believe that allowing a patient to die by foregoing medical interventions that only prolong suffering and postpone the moment of death is </a:t>
            </a:r>
            <a:r>
              <a:rPr lang="en-GB" sz="3200" b="1" i="0" dirty="0">
                <a:solidFill>
                  <a:schemeClr val="bg1"/>
                </a:solidFill>
                <a:effectLst/>
                <a:highlight>
                  <a:srgbClr val="000080"/>
                </a:highlight>
                <a:latin typeface="noto serif" panose="02020600060500020200" pitchFamily="18" charset="0"/>
              </a:rPr>
              <a:t>morally different </a:t>
            </a:r>
            <a:r>
              <a:rPr lang="en-GB" sz="3200" b="1" i="0" dirty="0">
                <a:solidFill>
                  <a:srgbClr val="4A4A4A"/>
                </a:solidFill>
                <a:effectLst/>
                <a:highlight>
                  <a:srgbClr val="FFFF00"/>
                </a:highlight>
                <a:latin typeface="noto serif" panose="02020600060500020200" pitchFamily="18" charset="0"/>
              </a:rPr>
              <a:t>from actions that have as their primary intention the direct taking of a life.</a:t>
            </a:r>
            <a:endParaRPr lang="en-GB" sz="3200" b="1" dirty="0">
              <a:highlight>
                <a:srgbClr val="FFFF00"/>
              </a:highlight>
            </a:endParaRPr>
          </a:p>
        </p:txBody>
      </p:sp>
    </p:spTree>
    <p:extLst>
      <p:ext uri="{BB962C8B-B14F-4D97-AF65-F5344CB8AC3E}">
        <p14:creationId xmlns:p14="http://schemas.microsoft.com/office/powerpoint/2010/main" val="34576807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BE211A-83CA-FB88-0710-4C8B39A91E96}"/>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8512BA38-F44E-31AF-2AC7-76012B509B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66086"/>
            <a:ext cx="4016830" cy="3013047"/>
          </a:xfrm>
          <a:prstGeom prst="rect">
            <a:avLst/>
          </a:prstGeom>
        </p:spPr>
      </p:pic>
      <p:pic>
        <p:nvPicPr>
          <p:cNvPr id="1032" name="Picture 8" descr="mage result for bible&quot;">
            <a:extLst>
              <a:ext uri="{FF2B5EF4-FFF2-40B4-BE49-F238E27FC236}">
                <a16:creationId xmlns:a16="http://schemas.microsoft.com/office/drawing/2014/main" id="{3A68C647-513A-9F1F-7E41-B77EA13576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9797" y="2444108"/>
            <a:ext cx="3477986" cy="261130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B806C7FE-0CB8-E4AE-6810-4487EB70FBBA}"/>
              </a:ext>
            </a:extLst>
          </p:cNvPr>
          <p:cNvSpPr txBox="1"/>
          <p:nvPr/>
        </p:nvSpPr>
        <p:spPr>
          <a:xfrm>
            <a:off x="1416422" y="581538"/>
            <a:ext cx="9063317" cy="144655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prstClr val="white"/>
                </a:solidFill>
                <a:effectLst/>
                <a:uLnTx/>
                <a:uFillTx/>
                <a:latin typeface="Century Gothic" panose="020B0502020202020204"/>
                <a:ea typeface="+mn-ea"/>
                <a:cs typeface="+mn-cs"/>
              </a:rPr>
              <a:t>LEGALISING</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prstClr val="white"/>
                </a:solidFill>
                <a:effectLst/>
                <a:uLnTx/>
                <a:uFillTx/>
                <a:latin typeface="Century Gothic" panose="020B0502020202020204"/>
                <a:ea typeface="+mn-ea"/>
                <a:cs typeface="+mn-cs"/>
              </a:rPr>
              <a:t>ASSISTED DYING / ASSISTED SUICIDE</a:t>
            </a:r>
            <a:r>
              <a:rPr kumimoji="0" lang="en-GB" sz="4800" b="0" i="0" u="none" strike="noStrike" kern="1200" cap="none" spc="0" normalizeH="0" baseline="0" noProof="0" dirty="0">
                <a:ln>
                  <a:noFill/>
                </a:ln>
                <a:solidFill>
                  <a:prstClr val="white"/>
                </a:solidFill>
                <a:effectLst/>
                <a:uLnTx/>
                <a:uFillTx/>
                <a:latin typeface="Century Gothic" panose="020B0502020202020204"/>
                <a:ea typeface="+mn-ea"/>
                <a:cs typeface="+mn-cs"/>
              </a:rPr>
              <a:t> </a:t>
            </a:r>
          </a:p>
        </p:txBody>
      </p:sp>
      <p:sp>
        <p:nvSpPr>
          <p:cNvPr id="10" name="TextBox 9">
            <a:extLst>
              <a:ext uri="{FF2B5EF4-FFF2-40B4-BE49-F238E27FC236}">
                <a16:creationId xmlns:a16="http://schemas.microsoft.com/office/drawing/2014/main" id="{9A61D016-7B7E-E48F-9CED-81D6695A44CA}"/>
              </a:ext>
            </a:extLst>
          </p:cNvPr>
          <p:cNvSpPr txBox="1"/>
          <p:nvPr/>
        </p:nvSpPr>
        <p:spPr>
          <a:xfrm>
            <a:off x="3890791" y="4910056"/>
            <a:ext cx="4114581" cy="156966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black"/>
                </a:solidFill>
                <a:effectLst/>
                <a:uLnTx/>
                <a:uFillTx/>
                <a:latin typeface="Century Gothic" panose="020B0502020202020204"/>
                <a:ea typeface="+mn-ea"/>
                <a:cs typeface="+mn-cs"/>
              </a:rPr>
              <a:t>WHICH OF THESE TWO TAKES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black"/>
                </a:solidFill>
                <a:effectLst/>
                <a:uLnTx/>
                <a:uFillTx/>
                <a:latin typeface="Century Gothic" panose="020B0502020202020204"/>
                <a:ea typeface="+mn-ea"/>
                <a:cs typeface="+mn-cs"/>
              </a:rPr>
              <a:t>PRECEDENCE</a:t>
            </a:r>
          </a:p>
        </p:txBody>
      </p:sp>
      <p:sp>
        <p:nvSpPr>
          <p:cNvPr id="11" name="Rectangle 10">
            <a:extLst>
              <a:ext uri="{FF2B5EF4-FFF2-40B4-BE49-F238E27FC236}">
                <a16:creationId xmlns:a16="http://schemas.microsoft.com/office/drawing/2014/main" id="{1CCAE963-C631-E5F0-5963-98EE81193F94}"/>
              </a:ext>
            </a:extLst>
          </p:cNvPr>
          <p:cNvSpPr/>
          <p:nvPr/>
        </p:nvSpPr>
        <p:spPr>
          <a:xfrm>
            <a:off x="8614937" y="5094722"/>
            <a:ext cx="3087704" cy="1384995"/>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entury Gothic" panose="020B0502020202020204"/>
                <a:ea typeface="+mn-ea"/>
                <a:cs typeface="+mn-cs"/>
              </a:rPr>
              <a:t>BIBLICAL</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entury Gothic" panose="020B0502020202020204"/>
                <a:ea typeface="+mn-ea"/>
                <a:cs typeface="+mn-cs"/>
              </a:rPr>
              <a:t>GUIDANCE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entury Gothic" panose="020B0502020202020204"/>
                <a:ea typeface="+mn-ea"/>
                <a:cs typeface="+mn-cs"/>
              </a:rPr>
              <a:t>SANCTITY OF LIFE</a:t>
            </a:r>
            <a:endParaRPr kumimoji="0" lang="en-GB" sz="12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
        <p:nvSpPr>
          <p:cNvPr id="12" name="Rectangle 11">
            <a:extLst>
              <a:ext uri="{FF2B5EF4-FFF2-40B4-BE49-F238E27FC236}">
                <a16:creationId xmlns:a16="http://schemas.microsoft.com/office/drawing/2014/main" id="{EF185B45-B194-2E6D-8001-6AF19E1EBCF8}"/>
              </a:ext>
            </a:extLst>
          </p:cNvPr>
          <p:cNvSpPr/>
          <p:nvPr/>
        </p:nvSpPr>
        <p:spPr>
          <a:xfrm>
            <a:off x="-50422" y="5055411"/>
            <a:ext cx="4185762" cy="1384995"/>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entury Gothic" panose="020B0502020202020204"/>
                <a:ea typeface="+mn-ea"/>
                <a:cs typeface="+mn-cs"/>
              </a:rPr>
              <a:t>LEGISLATIVE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entury Gothic" panose="020B0502020202020204"/>
                <a:ea typeface="+mn-ea"/>
                <a:cs typeface="+mn-cs"/>
              </a:rPr>
              <a:t>PERSPECTIVE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entury Gothic" panose="020B0502020202020204"/>
                <a:ea typeface="+mn-ea"/>
                <a:cs typeface="+mn-cs"/>
              </a:rPr>
              <a:t>PERSONAL AUTONOMY</a:t>
            </a:r>
            <a:endParaRPr kumimoji="0" lang="en-GB" sz="12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pic>
        <p:nvPicPr>
          <p:cNvPr id="3074" name="Picture 2" descr="Support the Assisted Dying Bill - My Death, My Decision">
            <a:extLst>
              <a:ext uri="{FF2B5EF4-FFF2-40B4-BE49-F238E27FC236}">
                <a16:creationId xmlns:a16="http://schemas.microsoft.com/office/drawing/2014/main" id="{C81D97F3-BA74-3A62-904F-BF07BE9074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90791" y="2211326"/>
            <a:ext cx="4016831" cy="26594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23891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77E1279-E95A-3071-B064-C6519C5F096F}"/>
              </a:ext>
            </a:extLst>
          </p:cNvPr>
          <p:cNvSpPr txBox="1"/>
          <p:nvPr/>
        </p:nvSpPr>
        <p:spPr>
          <a:xfrm>
            <a:off x="428501" y="56138"/>
            <a:ext cx="11554690" cy="6801862"/>
          </a:xfrm>
          <a:prstGeom prst="rect">
            <a:avLst/>
          </a:prstGeom>
          <a:noFill/>
        </p:spPr>
        <p:txBody>
          <a:bodyPr wrap="square">
            <a:spAutoFit/>
          </a:bodyPr>
          <a:lstStyle/>
          <a:p>
            <a:pPr algn="l"/>
            <a:r>
              <a:rPr lang="en-GB" sz="4400" b="0" i="0" dirty="0">
                <a:solidFill>
                  <a:srgbClr val="4A4A4A"/>
                </a:solidFill>
                <a:effectLst/>
                <a:latin typeface="noto serif" panose="02020600060500020200" pitchFamily="18" charset="0"/>
              </a:rPr>
              <a:t>6.  Christian compassion calls for the alleviation of suffering (</a:t>
            </a:r>
            <a:r>
              <a:rPr lang="en-GB" sz="4400" b="0" i="0" dirty="0">
                <a:solidFill>
                  <a:srgbClr val="4A4A4A"/>
                </a:solidFill>
                <a:effectLst/>
                <a:highlight>
                  <a:srgbClr val="00FFFF"/>
                </a:highlight>
                <a:latin typeface="noto serif" panose="02020600060500020200" pitchFamily="18" charset="0"/>
              </a:rPr>
              <a:t>Matthew 25:34-40; Luke 10:29-37</a:t>
            </a:r>
            <a:r>
              <a:rPr lang="en-GB" sz="4400" b="0" i="0" dirty="0">
                <a:solidFill>
                  <a:srgbClr val="4A4A4A"/>
                </a:solidFill>
                <a:effectLst/>
                <a:latin typeface="noto serif" panose="02020600060500020200" pitchFamily="18" charset="0"/>
              </a:rPr>
              <a:t>). In caring for the dying, it is a Christian responsibility to relieve pain and suffering, to the fullest extent possible. When it is clear that medical intervention will not cure a patient, </a:t>
            </a:r>
            <a:r>
              <a:rPr lang="en-GB" sz="4400" b="1" i="0" dirty="0">
                <a:solidFill>
                  <a:srgbClr val="00B050"/>
                </a:solidFill>
                <a:effectLst/>
                <a:latin typeface="noto serif" panose="02020600060500020200" pitchFamily="18" charset="0"/>
              </a:rPr>
              <a:t>the primary goal of care</a:t>
            </a:r>
            <a:r>
              <a:rPr lang="en-GB" sz="4400" b="0" i="0" dirty="0">
                <a:solidFill>
                  <a:srgbClr val="4A4A4A"/>
                </a:solidFill>
                <a:effectLst/>
                <a:latin typeface="noto serif" panose="02020600060500020200" pitchFamily="18" charset="0"/>
              </a:rPr>
              <a:t> should shift </a:t>
            </a:r>
            <a:r>
              <a:rPr lang="en-GB" sz="4400" b="1" i="0" dirty="0">
                <a:solidFill>
                  <a:schemeClr val="accent5">
                    <a:lumMod val="75000"/>
                  </a:schemeClr>
                </a:solidFill>
                <a:effectLst/>
                <a:latin typeface="noto serif" panose="02020600060500020200" pitchFamily="18" charset="0"/>
              </a:rPr>
              <a:t>to relief from suffering</a:t>
            </a:r>
            <a:r>
              <a:rPr lang="en-GB" sz="4400" b="0" i="0" dirty="0">
                <a:solidFill>
                  <a:srgbClr val="4A4A4A"/>
                </a:solidFill>
                <a:effectLst/>
                <a:latin typeface="noto serif" panose="02020600060500020200" pitchFamily="18" charset="0"/>
              </a:rPr>
              <a:t>. </a:t>
            </a:r>
            <a:r>
              <a:rPr lang="en-GB" sz="4000" dirty="0">
                <a:solidFill>
                  <a:srgbClr val="4A4A4A"/>
                </a:solidFill>
                <a:highlight>
                  <a:srgbClr val="FFFF00"/>
                </a:highlight>
                <a:latin typeface="noto serif" panose="02020600060500020200" pitchFamily="18" charset="0"/>
              </a:rPr>
              <a:t>[Equivalent to palliative care]</a:t>
            </a:r>
            <a:endParaRPr lang="en-GB" sz="4400" b="0" i="0" dirty="0">
              <a:solidFill>
                <a:srgbClr val="4A4A4A"/>
              </a:solidFill>
              <a:effectLst/>
              <a:highlight>
                <a:srgbClr val="FFFF00"/>
              </a:highlight>
              <a:latin typeface="noto serif" panose="02020600060500020200" pitchFamily="18" charset="0"/>
            </a:endParaRPr>
          </a:p>
        </p:txBody>
      </p:sp>
    </p:spTree>
    <p:extLst>
      <p:ext uri="{BB962C8B-B14F-4D97-AF65-F5344CB8AC3E}">
        <p14:creationId xmlns:p14="http://schemas.microsoft.com/office/powerpoint/2010/main" val="5965200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C59218-6808-04B6-B90A-A11CEE1D8447}"/>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F1DD77E1-B37A-A2A5-1698-E8568ED5FEB0}"/>
              </a:ext>
            </a:extLst>
          </p:cNvPr>
          <p:cNvPicPr>
            <a:picLocks noChangeAspect="1"/>
          </p:cNvPicPr>
          <p:nvPr/>
        </p:nvPicPr>
        <p:blipFill>
          <a:blip r:embed="rId2"/>
          <a:stretch>
            <a:fillRect/>
          </a:stretch>
        </p:blipFill>
        <p:spPr>
          <a:xfrm>
            <a:off x="0" y="942071"/>
            <a:ext cx="12166820" cy="4973857"/>
          </a:xfrm>
          <a:prstGeom prst="rect">
            <a:avLst/>
          </a:prstGeom>
        </p:spPr>
      </p:pic>
    </p:spTree>
    <p:extLst>
      <p:ext uri="{BB962C8B-B14F-4D97-AF65-F5344CB8AC3E}">
        <p14:creationId xmlns:p14="http://schemas.microsoft.com/office/powerpoint/2010/main" val="18464157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4010F3-AD3D-250E-9FDD-6441AB9A5B02}"/>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5BA90E1E-B606-7599-71F4-F40C35B642C4}"/>
              </a:ext>
            </a:extLst>
          </p:cNvPr>
          <p:cNvPicPr>
            <a:picLocks noChangeAspect="1"/>
          </p:cNvPicPr>
          <p:nvPr/>
        </p:nvPicPr>
        <p:blipFill>
          <a:blip r:embed="rId2"/>
          <a:srcRect t="15429"/>
          <a:stretch>
            <a:fillRect/>
          </a:stretch>
        </p:blipFill>
        <p:spPr>
          <a:xfrm>
            <a:off x="20" y="1282"/>
            <a:ext cx="12191980" cy="6856718"/>
          </a:xfrm>
          <a:prstGeom prst="rect">
            <a:avLst/>
          </a:prstGeom>
        </p:spPr>
      </p:pic>
    </p:spTree>
    <p:extLst>
      <p:ext uri="{BB962C8B-B14F-4D97-AF65-F5344CB8AC3E}">
        <p14:creationId xmlns:p14="http://schemas.microsoft.com/office/powerpoint/2010/main" val="32884704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54976B-D185-7B6B-57A9-7F18CB160C0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B6DAFB0-0686-152A-5EE0-3AA9975E69B7}"/>
              </a:ext>
            </a:extLst>
          </p:cNvPr>
          <p:cNvSpPr>
            <a:spLocks noGrp="1"/>
          </p:cNvSpPr>
          <p:nvPr>
            <p:ph type="title"/>
          </p:nvPr>
        </p:nvSpPr>
        <p:spPr>
          <a:xfrm>
            <a:off x="516466" y="228600"/>
            <a:ext cx="11123646" cy="6426200"/>
          </a:xfrm>
        </p:spPr>
        <p:txBody>
          <a:bodyPr>
            <a:normAutofit/>
          </a:bodyPr>
          <a:lstStyle/>
          <a:p>
            <a:r>
              <a:rPr lang="en-US" sz="4000" dirty="0"/>
              <a:t>GC PARL AIM STATES:</a:t>
            </a:r>
            <a:br>
              <a:rPr lang="en-US" sz="4000" dirty="0"/>
            </a:br>
            <a:br>
              <a:rPr lang="en-US" sz="2000" dirty="0"/>
            </a:br>
            <a:br>
              <a:rPr lang="en-US" sz="2200" dirty="0"/>
            </a:br>
            <a:r>
              <a:rPr lang="en-US" sz="4000" dirty="0"/>
              <a:t>‘We work to </a:t>
            </a:r>
            <a:r>
              <a:rPr lang="en-US" sz="4000" b="1" dirty="0">
                <a:solidFill>
                  <a:srgbClr val="FFFF00"/>
                </a:solidFill>
              </a:rPr>
              <a:t>position</a:t>
            </a:r>
            <a:r>
              <a:rPr lang="en-US" sz="4000" dirty="0">
                <a:solidFill>
                  <a:srgbClr val="FFFF00"/>
                </a:solidFill>
              </a:rPr>
              <a:t> </a:t>
            </a:r>
            <a:r>
              <a:rPr lang="en-US" sz="4000" dirty="0"/>
              <a:t>the Seventh-day Adventist Church and its services to a standing of </a:t>
            </a:r>
            <a:r>
              <a:rPr lang="en-US" sz="4000" b="1" dirty="0">
                <a:solidFill>
                  <a:srgbClr val="FFFF00"/>
                </a:solidFill>
              </a:rPr>
              <a:t>credibility</a:t>
            </a:r>
            <a:r>
              <a:rPr lang="en-US" sz="4000" dirty="0"/>
              <a:t>, </a:t>
            </a:r>
            <a:r>
              <a:rPr lang="en-US" sz="4000" b="1" dirty="0">
                <a:solidFill>
                  <a:srgbClr val="FFFF00"/>
                </a:solidFill>
              </a:rPr>
              <a:t>trust</a:t>
            </a:r>
            <a:r>
              <a:rPr lang="en-US" sz="4000" dirty="0"/>
              <a:t>, and </a:t>
            </a:r>
            <a:r>
              <a:rPr lang="en-US" sz="4000" b="1" dirty="0">
                <a:solidFill>
                  <a:srgbClr val="FFFF00"/>
                </a:solidFill>
              </a:rPr>
              <a:t>relevance</a:t>
            </a:r>
            <a:r>
              <a:rPr lang="en-US" sz="4000" dirty="0">
                <a:solidFill>
                  <a:srgbClr val="FFFF00"/>
                </a:solidFill>
              </a:rPr>
              <a:t> </a:t>
            </a:r>
            <a:r>
              <a:rPr lang="en-US" sz="4000" dirty="0"/>
              <a:t>in the </a:t>
            </a:r>
            <a:r>
              <a:rPr lang="en-US" sz="4000" b="1" dirty="0">
                <a:solidFill>
                  <a:srgbClr val="FFFF00"/>
                </a:solidFill>
              </a:rPr>
              <a:t>public realm</a:t>
            </a:r>
            <a:r>
              <a:rPr lang="en-US" sz="4000" dirty="0"/>
              <a:t>’</a:t>
            </a:r>
            <a:br>
              <a:rPr lang="en-US" sz="4000" dirty="0"/>
            </a:br>
            <a:br>
              <a:rPr lang="en-US" sz="4000" dirty="0"/>
            </a:br>
            <a:br>
              <a:rPr lang="en-US" sz="2200" dirty="0"/>
            </a:br>
            <a:r>
              <a:rPr lang="en-US" sz="3100" dirty="0">
                <a:solidFill>
                  <a:srgbClr val="FFFF00"/>
                </a:solidFill>
              </a:rPr>
              <a:t>(</a:t>
            </a:r>
            <a:r>
              <a:rPr lang="en-US" sz="3100" u="sng" dirty="0">
                <a:solidFill>
                  <a:srgbClr val="FFFF00"/>
                </a:solidFill>
              </a:rPr>
              <a:t>https://www.adventistliberty.org/quick-overview</a:t>
            </a:r>
            <a:r>
              <a:rPr lang="en-US" sz="3100" dirty="0">
                <a:solidFill>
                  <a:srgbClr val="FFFF00"/>
                </a:solidFill>
              </a:rPr>
              <a:t>)</a:t>
            </a:r>
            <a:br>
              <a:rPr lang="en-US" sz="4400" dirty="0">
                <a:solidFill>
                  <a:srgbClr val="FFFF00"/>
                </a:solidFill>
              </a:rPr>
            </a:br>
            <a:endParaRPr lang="en-GB" b="1" dirty="0">
              <a:solidFill>
                <a:srgbClr val="FFFF00"/>
              </a:solidFill>
            </a:endParaRPr>
          </a:p>
        </p:txBody>
      </p:sp>
    </p:spTree>
    <p:extLst>
      <p:ext uri="{BB962C8B-B14F-4D97-AF65-F5344CB8AC3E}">
        <p14:creationId xmlns:p14="http://schemas.microsoft.com/office/powerpoint/2010/main" val="25046302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E037DF-2D43-1790-7C98-6DCDA971BB35}"/>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2B6FBA6-18C4-0477-389C-A4ED0A9C55AB}"/>
              </a:ext>
            </a:extLst>
          </p:cNvPr>
          <p:cNvSpPr>
            <a:spLocks noGrp="1"/>
          </p:cNvSpPr>
          <p:nvPr>
            <p:ph idx="1"/>
          </p:nvPr>
        </p:nvSpPr>
        <p:spPr>
          <a:xfrm>
            <a:off x="457200" y="338667"/>
            <a:ext cx="11379199" cy="6519333"/>
          </a:xfrm>
        </p:spPr>
        <p:txBody>
          <a:bodyPr>
            <a:normAutofit fontScale="77500" lnSpcReduction="20000"/>
          </a:bodyPr>
          <a:lstStyle/>
          <a:p>
            <a:pPr marL="0" indent="0">
              <a:buNone/>
            </a:pPr>
            <a:r>
              <a:rPr lang="en-US" sz="4600" dirty="0"/>
              <a:t>Why?</a:t>
            </a:r>
          </a:p>
          <a:p>
            <a:pPr marL="0" indent="0">
              <a:buNone/>
            </a:pPr>
            <a:endParaRPr lang="en-US" sz="3100" dirty="0"/>
          </a:p>
          <a:p>
            <a:pPr marL="0" indent="0">
              <a:buNone/>
            </a:pPr>
            <a:r>
              <a:rPr lang="en-US" sz="4100" dirty="0"/>
              <a:t>‘So the Adventist Church can be more effective in its mission</a:t>
            </a:r>
            <a:r>
              <a:rPr lang="is-IS" sz="4100" dirty="0"/>
              <a:t>…’</a:t>
            </a:r>
          </a:p>
          <a:p>
            <a:pPr marL="0" indent="0">
              <a:buNone/>
            </a:pPr>
            <a:endParaRPr lang="is-IS" sz="3100" dirty="0"/>
          </a:p>
          <a:p>
            <a:pPr marL="0" indent="0">
              <a:buNone/>
            </a:pPr>
            <a:r>
              <a:rPr lang="is-IS" sz="4100" dirty="0"/>
              <a:t>What Does PARL Do?</a:t>
            </a:r>
          </a:p>
          <a:p>
            <a:pPr marL="0" indent="0" fontAlgn="base">
              <a:buNone/>
            </a:pPr>
            <a:r>
              <a:rPr lang="en-US" sz="4100" dirty="0"/>
              <a:t>‘For this reason, PARL has a wide mandate. PARL works in cooperation with other church departments to </a:t>
            </a:r>
            <a:r>
              <a:rPr lang="en-US" sz="4100" b="1" dirty="0">
                <a:solidFill>
                  <a:srgbClr val="FFFF00"/>
                </a:solidFill>
              </a:rPr>
              <a:t>advocate public policy </a:t>
            </a:r>
            <a:r>
              <a:rPr lang="en-US" sz="4100" dirty="0"/>
              <a:t>positions on issues in areas as diverse as </a:t>
            </a:r>
            <a:r>
              <a:rPr lang="en-US" sz="4100" dirty="0">
                <a:solidFill>
                  <a:srgbClr val="ADF366"/>
                </a:solidFill>
              </a:rPr>
              <a:t>health</a:t>
            </a:r>
            <a:r>
              <a:rPr lang="en-US" sz="4100" dirty="0"/>
              <a:t>, </a:t>
            </a:r>
            <a:r>
              <a:rPr lang="en-US" sz="4100" dirty="0">
                <a:solidFill>
                  <a:srgbClr val="A9E0FF"/>
                </a:solidFill>
              </a:rPr>
              <a:t>education</a:t>
            </a:r>
            <a:r>
              <a:rPr lang="en-US" sz="4100" dirty="0"/>
              <a:t>, </a:t>
            </a:r>
            <a:r>
              <a:rPr lang="en-US" sz="4100" dirty="0">
                <a:solidFill>
                  <a:schemeClr val="accent4">
                    <a:lumMod val="60000"/>
                    <a:lumOff val="40000"/>
                  </a:schemeClr>
                </a:solidFill>
              </a:rPr>
              <a:t>peace</a:t>
            </a:r>
            <a:r>
              <a:rPr lang="en-US" sz="4100" dirty="0"/>
              <a:t> </a:t>
            </a:r>
            <a:r>
              <a:rPr lang="en-US" sz="4100" dirty="0">
                <a:solidFill>
                  <a:schemeClr val="accent4">
                    <a:lumMod val="60000"/>
                    <a:lumOff val="40000"/>
                  </a:schemeClr>
                </a:solidFill>
              </a:rPr>
              <a:t>issues</a:t>
            </a:r>
            <a:r>
              <a:rPr lang="en-US" sz="4100" dirty="0"/>
              <a:t>, </a:t>
            </a:r>
            <a:r>
              <a:rPr lang="en-US" sz="4100" dirty="0">
                <a:solidFill>
                  <a:srgbClr val="00B050"/>
                </a:solidFill>
              </a:rPr>
              <a:t>environmental protection</a:t>
            </a:r>
            <a:r>
              <a:rPr lang="en-US" sz="4100" dirty="0"/>
              <a:t>, </a:t>
            </a:r>
            <a:r>
              <a:rPr lang="en-US" sz="4100" dirty="0">
                <a:solidFill>
                  <a:schemeClr val="accent1">
                    <a:lumMod val="60000"/>
                    <a:lumOff val="40000"/>
                  </a:schemeClr>
                </a:solidFill>
              </a:rPr>
              <a:t>women’s issues</a:t>
            </a:r>
            <a:r>
              <a:rPr lang="en-US" sz="4100" dirty="0"/>
              <a:t>, </a:t>
            </a:r>
            <a:r>
              <a:rPr lang="en-US" sz="4100" dirty="0">
                <a:solidFill>
                  <a:srgbClr val="3DBCFF"/>
                </a:solidFill>
              </a:rPr>
              <a:t>children’s issues</a:t>
            </a:r>
            <a:r>
              <a:rPr lang="en-US" sz="4100" dirty="0"/>
              <a:t>, </a:t>
            </a:r>
            <a:r>
              <a:rPr lang="en-US" sz="4100" dirty="0">
                <a:solidFill>
                  <a:srgbClr val="F40004"/>
                </a:solidFill>
              </a:rPr>
              <a:t>the rights of prisoners</a:t>
            </a:r>
            <a:r>
              <a:rPr lang="en-US" sz="4100" dirty="0"/>
              <a:t>, </a:t>
            </a:r>
            <a:r>
              <a:rPr lang="en-US" sz="4100" dirty="0">
                <a:solidFill>
                  <a:schemeClr val="accent5"/>
                </a:solidFill>
              </a:rPr>
              <a:t>aid</a:t>
            </a:r>
            <a:r>
              <a:rPr lang="en-US" sz="4100" dirty="0"/>
              <a:t> and </a:t>
            </a:r>
            <a:r>
              <a:rPr lang="en-US" sz="4100" dirty="0">
                <a:solidFill>
                  <a:schemeClr val="accent4">
                    <a:lumMod val="75000"/>
                  </a:schemeClr>
                </a:solidFill>
              </a:rPr>
              <a:t>development</a:t>
            </a:r>
            <a:r>
              <a:rPr lang="en-US" sz="4100" dirty="0"/>
              <a:t>.’</a:t>
            </a:r>
          </a:p>
          <a:p>
            <a:endParaRPr lang="en-US" sz="3200" dirty="0"/>
          </a:p>
          <a:p>
            <a:pPr marL="0" indent="0">
              <a:buNone/>
            </a:pPr>
            <a:r>
              <a:rPr lang="en-US" sz="3100" b="1" u="sng" dirty="0">
                <a:solidFill>
                  <a:srgbClr val="FFFF00"/>
                </a:solidFill>
              </a:rPr>
              <a:t> https://www.adventistliberty.org/quick-overview</a:t>
            </a:r>
            <a:endParaRPr lang="en-GB" sz="4600" b="1" dirty="0">
              <a:solidFill>
                <a:srgbClr val="FFFF00"/>
              </a:solidFill>
            </a:endParaRPr>
          </a:p>
        </p:txBody>
      </p:sp>
    </p:spTree>
    <p:extLst>
      <p:ext uri="{BB962C8B-B14F-4D97-AF65-F5344CB8AC3E}">
        <p14:creationId xmlns:p14="http://schemas.microsoft.com/office/powerpoint/2010/main" val="13746781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990D8F-503C-FC2F-F46E-27B7E0FA84E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FE60342-EFAE-E9D1-3440-999232484A2D}"/>
              </a:ext>
            </a:extLst>
          </p:cNvPr>
          <p:cNvSpPr>
            <a:spLocks noGrp="1"/>
          </p:cNvSpPr>
          <p:nvPr>
            <p:ph type="title"/>
          </p:nvPr>
        </p:nvSpPr>
        <p:spPr>
          <a:xfrm>
            <a:off x="646111" y="452717"/>
            <a:ext cx="11284632" cy="1827495"/>
          </a:xfrm>
        </p:spPr>
        <p:txBody>
          <a:bodyPr/>
          <a:lstStyle/>
          <a:p>
            <a:pPr algn="ctr"/>
            <a:r>
              <a:rPr lang="en-GB" sz="3600" dirty="0"/>
              <a:t>ROLE OF PARL </a:t>
            </a:r>
            <a:br>
              <a:rPr lang="en-GB" sz="3600" dirty="0"/>
            </a:br>
            <a:r>
              <a:rPr lang="en-GB" sz="3600" dirty="0"/>
              <a:t>IN THE LOCAL CHURCH</a:t>
            </a:r>
            <a:br>
              <a:rPr lang="en-GB" sz="3600" dirty="0"/>
            </a:br>
            <a:r>
              <a:rPr lang="en-GB" sz="3600" dirty="0"/>
              <a:t>AND THE PUBLIC SQUARE</a:t>
            </a:r>
          </a:p>
        </p:txBody>
      </p:sp>
      <p:sp>
        <p:nvSpPr>
          <p:cNvPr id="3" name="Content Placeholder 2">
            <a:extLst>
              <a:ext uri="{FF2B5EF4-FFF2-40B4-BE49-F238E27FC236}">
                <a16:creationId xmlns:a16="http://schemas.microsoft.com/office/drawing/2014/main" id="{766A8A56-2237-A751-2287-ECDB0285DFB7}"/>
              </a:ext>
            </a:extLst>
          </p:cNvPr>
          <p:cNvSpPr>
            <a:spLocks noGrp="1"/>
          </p:cNvSpPr>
          <p:nvPr>
            <p:ph idx="1"/>
          </p:nvPr>
        </p:nvSpPr>
        <p:spPr>
          <a:xfrm>
            <a:off x="1074170" y="3133591"/>
            <a:ext cx="10043659" cy="3406106"/>
          </a:xfrm>
        </p:spPr>
        <p:txBody>
          <a:bodyPr>
            <a:normAutofit fontScale="92500"/>
          </a:bodyPr>
          <a:lstStyle/>
          <a:p>
            <a:pPr marL="0" indent="0">
              <a:buNone/>
            </a:pPr>
            <a:r>
              <a:rPr lang="en-GB" sz="3600" dirty="0"/>
              <a:t>Following the Church Ambassador Biblical Model, a PARL leader is encouraged to serve God and represent the Seventh-day Adventist Church to </a:t>
            </a:r>
            <a:r>
              <a:rPr lang="en-GB" sz="3600" dirty="0">
                <a:solidFill>
                  <a:schemeClr val="accent1">
                    <a:lumMod val="60000"/>
                    <a:lumOff val="40000"/>
                  </a:schemeClr>
                </a:solidFill>
              </a:rPr>
              <a:t>Governments</a:t>
            </a:r>
            <a:r>
              <a:rPr lang="en-GB" sz="3600" dirty="0"/>
              <a:t>, </a:t>
            </a:r>
            <a:r>
              <a:rPr lang="en-GB" sz="3600" dirty="0">
                <a:solidFill>
                  <a:srgbClr val="92D050"/>
                </a:solidFill>
              </a:rPr>
              <a:t>International Organizations</a:t>
            </a:r>
            <a:r>
              <a:rPr lang="en-GB" sz="3600" dirty="0"/>
              <a:t>, </a:t>
            </a:r>
            <a:r>
              <a:rPr lang="en-GB" sz="3600" dirty="0">
                <a:solidFill>
                  <a:srgbClr val="934DF7"/>
                </a:solidFill>
              </a:rPr>
              <a:t>Non-Governmental Associations</a:t>
            </a:r>
            <a:r>
              <a:rPr lang="en-GB" sz="3600" dirty="0"/>
              <a:t>, </a:t>
            </a:r>
            <a:r>
              <a:rPr lang="en-GB" sz="3600" dirty="0">
                <a:solidFill>
                  <a:srgbClr val="00B0F0"/>
                </a:solidFill>
              </a:rPr>
              <a:t>Religious Bodies </a:t>
            </a:r>
            <a:r>
              <a:rPr lang="en-GB" sz="3600" dirty="0"/>
              <a:t>and the </a:t>
            </a:r>
            <a:r>
              <a:rPr lang="en-GB" sz="3600" dirty="0">
                <a:solidFill>
                  <a:srgbClr val="FFFF00"/>
                </a:solidFill>
              </a:rPr>
              <a:t>Public Square</a:t>
            </a:r>
          </a:p>
        </p:txBody>
      </p:sp>
    </p:spTree>
    <p:extLst>
      <p:ext uri="{BB962C8B-B14F-4D97-AF65-F5344CB8AC3E}">
        <p14:creationId xmlns:p14="http://schemas.microsoft.com/office/powerpoint/2010/main" val="11146716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F7684D-22C9-0B91-A183-2C2328DB47D7}"/>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9D718E3D-0E14-8146-7503-E2EAEE785F94}"/>
              </a:ext>
            </a:extLst>
          </p:cNvPr>
          <p:cNvSpPr txBox="1"/>
          <p:nvPr/>
        </p:nvSpPr>
        <p:spPr>
          <a:xfrm>
            <a:off x="205409" y="866616"/>
            <a:ext cx="11781182" cy="599138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srgbClr val="00B050"/>
                </a:solidFill>
                <a:effectLst/>
                <a:uLnTx/>
                <a:uFillTx/>
                <a:latin typeface="system-ui"/>
                <a:ea typeface="+mn-ea"/>
                <a:cs typeface="+mn-cs"/>
              </a:rPr>
              <a:t>FOOTMEN</a:t>
            </a:r>
            <a:r>
              <a:rPr kumimoji="0" lang="en-GB" sz="6000" b="1" i="0" u="none" strike="noStrike" kern="1200" cap="none" spc="0" normalizeH="0" baseline="0" noProof="0" dirty="0">
                <a:ln>
                  <a:noFill/>
                </a:ln>
                <a:solidFill>
                  <a:srgbClr val="000000"/>
                </a:solidFill>
                <a:effectLst/>
                <a:uLnTx/>
                <a:uFillTx/>
                <a:latin typeface="system-ui"/>
                <a:ea typeface="+mn-ea"/>
                <a:cs typeface="+mn-cs"/>
              </a:rPr>
              <a:t> AND </a:t>
            </a:r>
            <a:r>
              <a:rPr kumimoji="0" lang="en-GB" sz="6000" b="1" i="0" u="none" strike="noStrike" kern="1200" cap="none" spc="0" normalizeH="0" baseline="0" noProof="0" dirty="0">
                <a:ln>
                  <a:noFill/>
                </a:ln>
                <a:solidFill>
                  <a:srgbClr val="7030A0"/>
                </a:solidFill>
                <a:effectLst/>
                <a:uLnTx/>
                <a:uFillTx/>
                <a:latin typeface="system-ui"/>
                <a:ea typeface="+mn-ea"/>
                <a:cs typeface="+mn-cs"/>
              </a:rPr>
              <a:t>HORSES</a:t>
            </a:r>
            <a:endParaRPr kumimoji="0" lang="en-GB" sz="4000" b="1" i="0" u="none" strike="noStrike" kern="1200" cap="none" spc="0" normalizeH="0" baseline="0" noProof="0" dirty="0">
              <a:ln>
                <a:noFill/>
              </a:ln>
              <a:solidFill>
                <a:srgbClr val="7030A0"/>
              </a:solidFill>
              <a:effectLst/>
              <a:uLnTx/>
              <a:uFillTx/>
              <a:latin typeface="system-ui"/>
              <a:ea typeface="+mn-ea"/>
              <a:cs typeface="+mn-cs"/>
            </a:endParaRPr>
          </a:p>
          <a:p>
            <a:pPr marL="0" marR="0" lvl="0" indent="0" algn="l" defTabSz="914400" rtl="0" eaLnBrk="1" fontAlgn="auto" latinLnBrk="0" hangingPunct="1">
              <a:lnSpc>
                <a:spcPct val="100000"/>
              </a:lnSpc>
              <a:spcBef>
                <a:spcPts val="3750"/>
              </a:spcBef>
              <a:spcAft>
                <a:spcPts val="0"/>
              </a:spcAft>
              <a:buClrTx/>
              <a:buSzTx/>
              <a:buFontTx/>
              <a:buNone/>
              <a:tabLst/>
              <a:defRPr/>
            </a:pPr>
            <a:r>
              <a:rPr kumimoji="0" lang="en-GB" sz="4400" b="0" i="0" u="none" strike="noStrike" kern="1200" cap="none" spc="0" normalizeH="0" baseline="0" noProof="0" dirty="0">
                <a:ln>
                  <a:noFill/>
                </a:ln>
                <a:solidFill>
                  <a:srgbClr val="000000"/>
                </a:solidFill>
                <a:effectLst/>
                <a:uLnTx/>
                <a:uFillTx/>
                <a:latin typeface="system-ui"/>
                <a:ea typeface="+mn-ea"/>
                <a:cs typeface="+mn-cs"/>
              </a:rPr>
              <a:t>If you have run with the </a:t>
            </a:r>
            <a:r>
              <a:rPr kumimoji="0" lang="en-GB" sz="4400" b="0" i="0" u="none" strike="noStrike" kern="1200" cap="none" spc="0" normalizeH="0" baseline="0" noProof="0" dirty="0">
                <a:ln>
                  <a:noFill/>
                </a:ln>
                <a:solidFill>
                  <a:srgbClr val="7030A0"/>
                </a:solidFill>
                <a:effectLst/>
                <a:uLnTx/>
                <a:uFillTx/>
                <a:latin typeface="system-ui"/>
                <a:ea typeface="+mn-ea"/>
                <a:cs typeface="+mn-cs"/>
              </a:rPr>
              <a:t>footmen</a:t>
            </a:r>
            <a:r>
              <a:rPr kumimoji="0" lang="en-GB" sz="4400" b="0" i="0" u="none" strike="noStrike" kern="1200" cap="none" spc="0" normalizeH="0" baseline="0" noProof="0" dirty="0">
                <a:ln>
                  <a:noFill/>
                </a:ln>
                <a:solidFill>
                  <a:srgbClr val="000000"/>
                </a:solidFill>
                <a:effectLst/>
                <a:uLnTx/>
                <a:uFillTx/>
                <a:latin typeface="system-ui"/>
                <a:ea typeface="+mn-ea"/>
                <a:cs typeface="+mn-cs"/>
              </a:rPr>
              <a:t>, and they have wearied you, Then how can you contend with </a:t>
            </a:r>
            <a:r>
              <a:rPr kumimoji="0" lang="en-GB" sz="4400" b="0" i="0" u="none" strike="noStrike" kern="1200" cap="none" spc="0" normalizeH="0" baseline="0" noProof="0" dirty="0">
                <a:ln>
                  <a:noFill/>
                </a:ln>
                <a:solidFill>
                  <a:srgbClr val="00B050"/>
                </a:solidFill>
                <a:effectLst/>
                <a:uLnTx/>
                <a:uFillTx/>
                <a:latin typeface="system-ui"/>
                <a:ea typeface="+mn-ea"/>
                <a:cs typeface="+mn-cs"/>
              </a:rPr>
              <a:t>horses</a:t>
            </a:r>
            <a:r>
              <a:rPr kumimoji="0" lang="en-GB" sz="4400" b="0" i="0" u="none" strike="noStrike" kern="1200" cap="none" spc="0" normalizeH="0" baseline="0" noProof="0" dirty="0">
                <a:ln>
                  <a:noFill/>
                </a:ln>
                <a:solidFill>
                  <a:srgbClr val="000000"/>
                </a:solidFill>
                <a:effectLst/>
                <a:uLnTx/>
                <a:uFillTx/>
                <a:latin typeface="system-ui"/>
                <a:ea typeface="+mn-ea"/>
                <a:cs typeface="+mn-cs"/>
              </a:rPr>
              <a:t>? And </a:t>
            </a:r>
            <a:r>
              <a:rPr kumimoji="0" lang="en-GB" sz="4400" b="0" i="1" u="none" strike="noStrike" kern="1200" cap="none" spc="0" normalizeH="0" baseline="0" noProof="0" dirty="0">
                <a:ln>
                  <a:noFill/>
                </a:ln>
                <a:solidFill>
                  <a:srgbClr val="000000"/>
                </a:solidFill>
                <a:effectLst/>
                <a:uLnTx/>
                <a:uFillTx/>
                <a:latin typeface="system-ui"/>
                <a:ea typeface="+mn-ea"/>
                <a:cs typeface="+mn-cs"/>
              </a:rPr>
              <a:t>if</a:t>
            </a:r>
            <a:r>
              <a:rPr kumimoji="0" lang="en-GB" sz="4400" b="0" i="0" u="none" strike="noStrike" kern="1200" cap="none" spc="0" normalizeH="0" baseline="0" noProof="0" dirty="0">
                <a:ln>
                  <a:noFill/>
                </a:ln>
                <a:solidFill>
                  <a:srgbClr val="000000"/>
                </a:solidFill>
                <a:effectLst/>
                <a:uLnTx/>
                <a:uFillTx/>
                <a:latin typeface="system-ui"/>
                <a:ea typeface="+mn-ea"/>
                <a:cs typeface="+mn-cs"/>
              </a:rPr>
              <a:t> in the </a:t>
            </a:r>
            <a:r>
              <a:rPr kumimoji="0" lang="en-GB" sz="4400" b="0" i="0" u="none" strike="noStrike" kern="1200" cap="none" spc="0" normalizeH="0" baseline="0" noProof="0" dirty="0">
                <a:ln>
                  <a:noFill/>
                </a:ln>
                <a:solidFill>
                  <a:srgbClr val="7030A0"/>
                </a:solidFill>
                <a:effectLst/>
                <a:uLnTx/>
                <a:uFillTx/>
                <a:latin typeface="system-ui"/>
                <a:ea typeface="+mn-ea"/>
                <a:cs typeface="+mn-cs"/>
              </a:rPr>
              <a:t>land of peace</a:t>
            </a:r>
            <a:r>
              <a:rPr kumimoji="0" lang="en-GB" sz="4400" b="0" i="0" u="none" strike="noStrike" kern="1200" cap="none" spc="0" normalizeH="0" baseline="0" noProof="0" dirty="0">
                <a:ln>
                  <a:noFill/>
                </a:ln>
                <a:solidFill>
                  <a:srgbClr val="000000"/>
                </a:solidFill>
                <a:effectLst/>
                <a:uLnTx/>
                <a:uFillTx/>
                <a:latin typeface="system-ui"/>
                <a:ea typeface="+mn-ea"/>
                <a:cs typeface="+mn-cs"/>
              </a:rPr>
              <a:t>, </a:t>
            </a:r>
            <a:r>
              <a:rPr kumimoji="0" lang="en-GB" sz="4400" b="0" i="1" u="none" strike="noStrike" kern="1200" cap="none" spc="0" normalizeH="0" baseline="0" noProof="0" dirty="0">
                <a:ln>
                  <a:noFill/>
                </a:ln>
                <a:solidFill>
                  <a:srgbClr val="000000"/>
                </a:solidFill>
                <a:effectLst/>
                <a:uLnTx/>
                <a:uFillTx/>
                <a:latin typeface="system-ui"/>
                <a:ea typeface="+mn-ea"/>
                <a:cs typeface="+mn-cs"/>
              </a:rPr>
              <a:t>In which</a:t>
            </a:r>
            <a:r>
              <a:rPr kumimoji="0" lang="en-GB" sz="4400" b="0" i="0" u="none" strike="noStrike" kern="1200" cap="none" spc="0" normalizeH="0" baseline="0" noProof="0" dirty="0">
                <a:ln>
                  <a:noFill/>
                </a:ln>
                <a:solidFill>
                  <a:srgbClr val="000000"/>
                </a:solidFill>
                <a:effectLst/>
                <a:uLnTx/>
                <a:uFillTx/>
                <a:latin typeface="system-ui"/>
                <a:ea typeface="+mn-ea"/>
                <a:cs typeface="+mn-cs"/>
              </a:rPr>
              <a:t> you trusted, </a:t>
            </a:r>
            <a:r>
              <a:rPr kumimoji="0" lang="en-GB" sz="4400" b="0" i="1" u="none" strike="noStrike" kern="1200" cap="none" spc="0" normalizeH="0" baseline="0" noProof="0" dirty="0">
                <a:ln>
                  <a:noFill/>
                </a:ln>
                <a:solidFill>
                  <a:srgbClr val="000000"/>
                </a:solidFill>
                <a:effectLst/>
                <a:uLnTx/>
                <a:uFillTx/>
                <a:latin typeface="system-ui"/>
                <a:ea typeface="+mn-ea"/>
                <a:cs typeface="+mn-cs"/>
              </a:rPr>
              <a:t>they wearied you, </a:t>
            </a:r>
            <a:r>
              <a:rPr kumimoji="0" lang="en-GB" sz="4400" b="0" i="0" u="none" strike="noStrike" kern="1200" cap="none" spc="0" normalizeH="0" baseline="0" noProof="0" dirty="0">
                <a:ln>
                  <a:noFill/>
                </a:ln>
                <a:solidFill>
                  <a:srgbClr val="000000"/>
                </a:solidFill>
                <a:effectLst/>
                <a:uLnTx/>
                <a:uFillTx/>
                <a:latin typeface="system-ui"/>
                <a:ea typeface="+mn-ea"/>
                <a:cs typeface="+mn-cs"/>
              </a:rPr>
              <a:t>Then how will you do in the </a:t>
            </a:r>
            <a:r>
              <a:rPr kumimoji="0" lang="en-GB" sz="4400" b="0" i="0" u="none" strike="noStrike" kern="1200" cap="none" spc="0" normalizeH="0" baseline="0" noProof="0" dirty="0">
                <a:ln>
                  <a:noFill/>
                </a:ln>
                <a:solidFill>
                  <a:srgbClr val="00B050"/>
                </a:solidFill>
                <a:effectLst/>
                <a:uLnTx/>
                <a:uFillTx/>
                <a:latin typeface="system-ui"/>
                <a:ea typeface="+mn-ea"/>
                <a:cs typeface="+mn-cs"/>
              </a:rPr>
              <a:t>floodplain</a:t>
            </a:r>
            <a:r>
              <a:rPr kumimoji="0" lang="en-GB" sz="4400" b="0" i="0" u="none" strike="noStrike" kern="1200" cap="none" spc="0" normalizeH="0" baseline="0" noProof="0" dirty="0">
                <a:ln>
                  <a:noFill/>
                </a:ln>
                <a:solidFill>
                  <a:srgbClr val="000000"/>
                </a:solidFill>
                <a:effectLst/>
                <a:uLnTx/>
                <a:uFillTx/>
                <a:latin typeface="system-ui"/>
                <a:ea typeface="+mn-ea"/>
                <a:cs typeface="+mn-cs"/>
              </a:rPr>
              <a:t> of the Jordan?</a:t>
            </a:r>
          </a:p>
          <a:p>
            <a:pPr marL="0" marR="0" lvl="0" indent="0" algn="r" defTabSz="914400" rtl="0" eaLnBrk="1" fontAlgn="auto" latinLnBrk="0" hangingPunct="1">
              <a:lnSpc>
                <a:spcPct val="100000"/>
              </a:lnSpc>
              <a:spcBef>
                <a:spcPts val="3750"/>
              </a:spcBef>
              <a:spcAft>
                <a:spcPts val="0"/>
              </a:spcAft>
              <a:buClrTx/>
              <a:buSzTx/>
              <a:buFontTx/>
              <a:buNone/>
              <a:tabLst/>
              <a:defRPr/>
            </a:pPr>
            <a:r>
              <a:rPr kumimoji="0" lang="en-GB" sz="4000" b="1" i="0" u="none" strike="noStrike" kern="1200" cap="none" spc="0" normalizeH="0" baseline="0" noProof="0" dirty="0">
                <a:ln>
                  <a:noFill/>
                </a:ln>
                <a:solidFill>
                  <a:srgbClr val="000000"/>
                </a:solidFill>
                <a:effectLst/>
                <a:uLnTx/>
                <a:uFillTx/>
                <a:latin typeface="system-ui"/>
                <a:ea typeface="+mn-ea"/>
                <a:cs typeface="+mn-cs"/>
              </a:rPr>
              <a:t>Jeremiah 12:5 (</a:t>
            </a:r>
            <a:r>
              <a:rPr kumimoji="0" lang="en-GB" sz="2800" b="1" i="0" u="none" strike="noStrike" kern="1200" cap="none" spc="0" normalizeH="0" baseline="0" noProof="0" dirty="0">
                <a:ln>
                  <a:noFill/>
                </a:ln>
                <a:solidFill>
                  <a:srgbClr val="000000"/>
                </a:solidFill>
                <a:effectLst/>
                <a:uLnTx/>
                <a:uFillTx/>
                <a:latin typeface="system-ui"/>
                <a:ea typeface="+mn-ea"/>
                <a:cs typeface="+mn-cs"/>
              </a:rPr>
              <a:t>NKJV</a:t>
            </a:r>
            <a:r>
              <a:rPr kumimoji="0" lang="en-GB" sz="4000" b="1" i="0" u="none" strike="noStrike" kern="1200" cap="none" spc="0" normalizeH="0" baseline="0" noProof="0" dirty="0">
                <a:ln>
                  <a:noFill/>
                </a:ln>
                <a:solidFill>
                  <a:srgbClr val="000000"/>
                </a:solidFill>
                <a:effectLst/>
                <a:uLnTx/>
                <a:uFillTx/>
                <a:latin typeface="system-ui"/>
                <a:ea typeface="+mn-ea"/>
                <a:cs typeface="+mn-cs"/>
              </a:rPr>
              <a:t>)</a:t>
            </a:r>
            <a:endParaRPr kumimoji="0" lang="en-GB" sz="2400" b="1" i="0" u="none" strike="noStrike" kern="1200" cap="none" spc="0" normalizeH="0" baseline="0" noProof="0" dirty="0">
              <a:ln>
                <a:noFill/>
              </a:ln>
              <a:solidFill>
                <a:srgbClr val="000000"/>
              </a:solidFill>
              <a:effectLst/>
              <a:uLnTx/>
              <a:uFillTx/>
              <a:latin typeface="system-ui"/>
              <a:ea typeface="+mn-ea"/>
              <a:cs typeface="+mn-cs"/>
            </a:endParaRPr>
          </a:p>
        </p:txBody>
      </p:sp>
      <p:pic>
        <p:nvPicPr>
          <p:cNvPr id="4" name="Picture 3" descr="http://theholysanctuary.org/site2/wp-content/uploads/2010/11/open-bible-small.png">
            <a:extLst>
              <a:ext uri="{FF2B5EF4-FFF2-40B4-BE49-F238E27FC236}">
                <a16:creationId xmlns:a16="http://schemas.microsoft.com/office/drawing/2014/main" id="{AF236BBB-3472-A601-54BB-5AA498EA4A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62576" y="-320246"/>
            <a:ext cx="3329966" cy="2208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07DF3624-53F0-51F5-4D9C-865E806F0D36}"/>
              </a:ext>
            </a:extLst>
          </p:cNvPr>
          <p:cNvSpPr txBox="1"/>
          <p:nvPr/>
        </p:nvSpPr>
        <p:spPr>
          <a:xfrm>
            <a:off x="704172" y="0"/>
            <a:ext cx="8980155"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srgbClr val="0070C0"/>
                </a:solidFill>
                <a:effectLst/>
                <a:uLnTx/>
                <a:uFillTx/>
                <a:latin typeface="system-ui"/>
                <a:ea typeface="+mn-ea"/>
                <a:cs typeface="+mn-cs"/>
              </a:rPr>
              <a:t>BIBLICAL PRINCIPLE</a:t>
            </a:r>
            <a:endParaRPr kumimoji="0" lang="en-GB" sz="1800" b="0" i="0" u="none" strike="noStrike" kern="1200" cap="none" spc="0" normalizeH="0" baseline="0" noProof="0" dirty="0">
              <a:ln>
                <a:noFill/>
              </a:ln>
              <a:solidFill>
                <a:srgbClr val="0070C0"/>
              </a:solidFill>
              <a:effectLst/>
              <a:uLnTx/>
              <a:uFillTx/>
              <a:latin typeface="Aptos" panose="02110004020202020204"/>
              <a:ea typeface="+mn-ea"/>
              <a:cs typeface="+mn-cs"/>
            </a:endParaRPr>
          </a:p>
        </p:txBody>
      </p:sp>
      <p:sp>
        <p:nvSpPr>
          <p:cNvPr id="6" name="TextBox 5">
            <a:extLst>
              <a:ext uri="{FF2B5EF4-FFF2-40B4-BE49-F238E27FC236}">
                <a16:creationId xmlns:a16="http://schemas.microsoft.com/office/drawing/2014/main" id="{F222DFF5-5AB9-A1C0-7232-342E96716E70}"/>
              </a:ext>
            </a:extLst>
          </p:cNvPr>
          <p:cNvSpPr txBox="1"/>
          <p:nvPr/>
        </p:nvSpPr>
        <p:spPr>
          <a:xfrm>
            <a:off x="205409" y="5932249"/>
            <a:ext cx="6851374"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7030A0"/>
                </a:solidFill>
                <a:effectLst/>
                <a:uLnTx/>
                <a:uFillTx/>
                <a:latin typeface="Aptos" panose="02110004020202020204"/>
                <a:ea typeface="+mn-ea"/>
                <a:cs typeface="+mn-cs"/>
              </a:rPr>
              <a:t>Footmen of Assisted Dying Bill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B050"/>
                </a:solidFill>
                <a:effectLst/>
                <a:uLnTx/>
                <a:uFillTx/>
                <a:latin typeface="Aptos" panose="02110004020202020204"/>
                <a:ea typeface="+mn-ea"/>
                <a:cs typeface="+mn-cs"/>
              </a:rPr>
              <a:t>Horses of Assisted Dying Law</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7030A0"/>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032599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B37EE2-34FD-A9F1-4FB4-B0E5FA5D05BD}"/>
            </a:ext>
          </a:extLst>
        </p:cNvPr>
        <p:cNvGrpSpPr/>
        <p:nvPr/>
      </p:nvGrpSpPr>
      <p:grpSpPr>
        <a:xfrm>
          <a:off x="0" y="0"/>
          <a:ext cx="0" cy="0"/>
          <a:chOff x="0" y="0"/>
          <a:chExt cx="0" cy="0"/>
        </a:xfrm>
      </p:grpSpPr>
      <p:pic>
        <p:nvPicPr>
          <p:cNvPr id="3" name="Picture 2" descr="Two men running with horses&#10;&#10;AI-generated content may be incorrect.">
            <a:extLst>
              <a:ext uri="{FF2B5EF4-FFF2-40B4-BE49-F238E27FC236}">
                <a16:creationId xmlns:a16="http://schemas.microsoft.com/office/drawing/2014/main" id="{AED40CEC-9BAD-9E07-D16A-64182E757979}"/>
              </a:ext>
            </a:extLst>
          </p:cNvPr>
          <p:cNvPicPr>
            <a:picLocks noChangeAspect="1"/>
          </p:cNvPicPr>
          <p:nvPr/>
        </p:nvPicPr>
        <p:blipFill>
          <a:blip r:embed="rId2"/>
          <a:srcRect t="19"/>
          <a:stretch>
            <a:fillRect/>
          </a:stretch>
        </p:blipFill>
        <p:spPr>
          <a:xfrm>
            <a:off x="20" y="1282"/>
            <a:ext cx="11254134" cy="6329277"/>
          </a:xfrm>
          <a:prstGeom prst="rect">
            <a:avLst/>
          </a:prstGeom>
        </p:spPr>
      </p:pic>
      <p:sp>
        <p:nvSpPr>
          <p:cNvPr id="4" name="TextBox 3">
            <a:extLst>
              <a:ext uri="{FF2B5EF4-FFF2-40B4-BE49-F238E27FC236}">
                <a16:creationId xmlns:a16="http://schemas.microsoft.com/office/drawing/2014/main" id="{6E5C4B3E-4433-17A3-B74F-6A68BFC1E5F6}"/>
              </a:ext>
            </a:extLst>
          </p:cNvPr>
          <p:cNvSpPr txBox="1"/>
          <p:nvPr/>
        </p:nvSpPr>
        <p:spPr>
          <a:xfrm>
            <a:off x="318409" y="6269873"/>
            <a:ext cx="115551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7030A0"/>
                </a:solidFill>
                <a:effectLst/>
                <a:uLnTx/>
                <a:uFillTx/>
                <a:latin typeface="Aptos" panose="02110004020202020204"/>
                <a:ea typeface="+mn-ea"/>
                <a:cs typeface="+mn-cs"/>
              </a:rPr>
              <a:t>Footmen</a:t>
            </a:r>
            <a:r>
              <a:rPr kumimoji="0" lang="en-GB" sz="2400" b="0" i="0" u="none" strike="noStrike" kern="1200" cap="none" spc="0" normalizeH="0" baseline="0" noProof="0" dirty="0">
                <a:ln>
                  <a:noFill/>
                </a:ln>
                <a:solidFill>
                  <a:prstClr val="black"/>
                </a:solidFill>
                <a:effectLst/>
                <a:uLnTx/>
                <a:uFillTx/>
                <a:latin typeface="Aptos" panose="02110004020202020204"/>
                <a:ea typeface="+mn-ea"/>
                <a:cs typeface="+mn-cs"/>
              </a:rPr>
              <a:t> of Assisted Dying Bill                         </a:t>
            </a:r>
            <a:r>
              <a:rPr kumimoji="0" lang="en-GB" sz="2400" b="0" i="0" u="none" strike="noStrike" kern="1200" cap="none" spc="0" normalizeH="0" baseline="0" noProof="0" dirty="0">
                <a:ln>
                  <a:noFill/>
                </a:ln>
                <a:solidFill>
                  <a:srgbClr val="00B050"/>
                </a:solidFill>
                <a:effectLst/>
                <a:uLnTx/>
                <a:uFillTx/>
                <a:latin typeface="Aptos" panose="02110004020202020204"/>
                <a:ea typeface="+mn-ea"/>
                <a:cs typeface="+mn-cs"/>
              </a:rPr>
              <a:t>Horses</a:t>
            </a:r>
            <a:r>
              <a:rPr kumimoji="0" lang="en-GB" sz="2400" b="0" i="0" u="none" strike="noStrike" kern="1200" cap="none" spc="0" normalizeH="0" baseline="0" noProof="0" dirty="0">
                <a:ln>
                  <a:noFill/>
                </a:ln>
                <a:solidFill>
                  <a:prstClr val="black"/>
                </a:solidFill>
                <a:effectLst/>
                <a:uLnTx/>
                <a:uFillTx/>
                <a:latin typeface="Aptos" panose="02110004020202020204"/>
                <a:ea typeface="+mn-ea"/>
                <a:cs typeface="+mn-cs"/>
              </a:rPr>
              <a:t> of Assisted Dying Law</a:t>
            </a:r>
          </a:p>
        </p:txBody>
      </p:sp>
    </p:spTree>
    <p:extLst>
      <p:ext uri="{BB962C8B-B14F-4D97-AF65-F5344CB8AC3E}">
        <p14:creationId xmlns:p14="http://schemas.microsoft.com/office/powerpoint/2010/main" val="4062262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wo men running with horses&#10;&#10;AI-generated content may be incorrect.">
            <a:extLst>
              <a:ext uri="{FF2B5EF4-FFF2-40B4-BE49-F238E27FC236}">
                <a16:creationId xmlns:a16="http://schemas.microsoft.com/office/drawing/2014/main" id="{44565321-0A3B-F76B-4F9E-6BCCD34B538E}"/>
              </a:ext>
            </a:extLst>
          </p:cNvPr>
          <p:cNvPicPr>
            <a:picLocks noChangeAspect="1"/>
          </p:cNvPicPr>
          <p:nvPr/>
        </p:nvPicPr>
        <p:blipFill>
          <a:blip r:embed="rId2"/>
          <a:srcRect t="30353"/>
          <a:stretch>
            <a:fillRect/>
          </a:stretch>
        </p:blipFill>
        <p:spPr>
          <a:xfrm>
            <a:off x="225287" y="1921565"/>
            <a:ext cx="11254134" cy="4408994"/>
          </a:xfrm>
          <a:prstGeom prst="rect">
            <a:avLst/>
          </a:prstGeom>
        </p:spPr>
      </p:pic>
      <p:sp>
        <p:nvSpPr>
          <p:cNvPr id="2" name="Rectangle 1">
            <a:extLst>
              <a:ext uri="{FF2B5EF4-FFF2-40B4-BE49-F238E27FC236}">
                <a16:creationId xmlns:a16="http://schemas.microsoft.com/office/drawing/2014/main" id="{86DF66BA-6682-7508-2058-47AE515A5001}"/>
              </a:ext>
            </a:extLst>
          </p:cNvPr>
          <p:cNvSpPr/>
          <p:nvPr/>
        </p:nvSpPr>
        <p:spPr>
          <a:xfrm>
            <a:off x="225287" y="1722783"/>
            <a:ext cx="6838122" cy="88789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Rectangle 4">
            <a:extLst>
              <a:ext uri="{FF2B5EF4-FFF2-40B4-BE49-F238E27FC236}">
                <a16:creationId xmlns:a16="http://schemas.microsoft.com/office/drawing/2014/main" id="{27688DE2-8104-CA04-4E3A-3F8E7D597EC9}"/>
              </a:ext>
            </a:extLst>
          </p:cNvPr>
          <p:cNvSpPr/>
          <p:nvPr/>
        </p:nvSpPr>
        <p:spPr>
          <a:xfrm>
            <a:off x="7063409" y="1722783"/>
            <a:ext cx="1524000" cy="3975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TextBox 5">
            <a:extLst>
              <a:ext uri="{FF2B5EF4-FFF2-40B4-BE49-F238E27FC236}">
                <a16:creationId xmlns:a16="http://schemas.microsoft.com/office/drawing/2014/main" id="{9022A6B2-4D37-7292-28C4-093ACD419BED}"/>
              </a:ext>
            </a:extLst>
          </p:cNvPr>
          <p:cNvSpPr txBox="1"/>
          <p:nvPr/>
        </p:nvSpPr>
        <p:spPr>
          <a:xfrm>
            <a:off x="516825" y="318052"/>
            <a:ext cx="1067105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7030A0"/>
                </a:solidFill>
                <a:effectLst/>
                <a:uLnTx/>
                <a:uFillTx/>
                <a:latin typeface="Aptos" panose="02110004020202020204"/>
                <a:ea typeface="+mn-ea"/>
                <a:cs typeface="+mn-cs"/>
              </a:rPr>
              <a:t>FOOTMEN</a:t>
            </a:r>
            <a:r>
              <a:rPr kumimoji="0" lang="en-US" sz="4000" b="1" i="0" u="none" strike="noStrike" kern="1200" cap="none" spc="0" normalizeH="0" baseline="0" noProof="0" dirty="0">
                <a:ln>
                  <a:noFill/>
                </a:ln>
                <a:solidFill>
                  <a:prstClr val="black"/>
                </a:solidFill>
                <a:effectLst/>
                <a:uLnTx/>
                <a:uFillTx/>
                <a:latin typeface="Aptos" panose="02110004020202020204"/>
                <a:ea typeface="+mn-ea"/>
                <a:cs typeface="+mn-cs"/>
              </a:rPr>
              <a:t> ARE A </a:t>
            </a:r>
            <a:r>
              <a:rPr kumimoji="0" lang="en-US" sz="4000" b="1" i="0" u="none" strike="noStrike" kern="1200" cap="none" spc="0" normalizeH="0" baseline="0" noProof="0" dirty="0">
                <a:ln>
                  <a:noFill/>
                </a:ln>
                <a:solidFill>
                  <a:srgbClr val="E97132">
                    <a:lumMod val="50000"/>
                  </a:srgbClr>
                </a:solidFill>
                <a:effectLst/>
                <a:uLnTx/>
                <a:uFillTx/>
                <a:latin typeface="Aptos" panose="02110004020202020204"/>
                <a:ea typeface="+mn-ea"/>
                <a:cs typeface="+mn-cs"/>
              </a:rPr>
              <a:t>FORERUNNER</a:t>
            </a:r>
            <a:r>
              <a:rPr kumimoji="0" lang="en-US" sz="4000" b="1" i="0" u="none" strike="noStrike" kern="1200" cap="none" spc="0" normalizeH="0" baseline="0" noProof="0" dirty="0">
                <a:ln>
                  <a:noFill/>
                </a:ln>
                <a:solidFill>
                  <a:prstClr val="black"/>
                </a:solidFill>
                <a:effectLst/>
                <a:uLnTx/>
                <a:uFillTx/>
                <a:latin typeface="Aptos" panose="02110004020202020204"/>
                <a:ea typeface="+mn-ea"/>
                <a:cs typeface="+mn-cs"/>
              </a:rPr>
              <a:t> TO </a:t>
            </a:r>
            <a:r>
              <a:rPr kumimoji="0" lang="en-US" sz="4000" b="1" i="0" u="none" strike="noStrike" kern="1200" cap="none" spc="0" normalizeH="0" baseline="0" noProof="0" dirty="0">
                <a:ln>
                  <a:noFill/>
                </a:ln>
                <a:solidFill>
                  <a:srgbClr val="00B050"/>
                </a:solidFill>
                <a:effectLst/>
                <a:uLnTx/>
                <a:uFillTx/>
                <a:latin typeface="Aptos" panose="02110004020202020204"/>
                <a:ea typeface="+mn-ea"/>
                <a:cs typeface="+mn-cs"/>
              </a:rPr>
              <a:t>HORSES</a:t>
            </a:r>
          </a:p>
        </p:txBody>
      </p:sp>
      <p:sp>
        <p:nvSpPr>
          <p:cNvPr id="4" name="TextBox 3">
            <a:extLst>
              <a:ext uri="{FF2B5EF4-FFF2-40B4-BE49-F238E27FC236}">
                <a16:creationId xmlns:a16="http://schemas.microsoft.com/office/drawing/2014/main" id="{958C606F-5352-42A4-49FB-7099BC6361EF}"/>
              </a:ext>
            </a:extLst>
          </p:cNvPr>
          <p:cNvSpPr txBox="1"/>
          <p:nvPr/>
        </p:nvSpPr>
        <p:spPr>
          <a:xfrm>
            <a:off x="318409" y="6269873"/>
            <a:ext cx="115551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7030A0"/>
                </a:solidFill>
                <a:effectLst/>
                <a:uLnTx/>
                <a:uFillTx/>
                <a:latin typeface="Aptos" panose="02110004020202020204"/>
                <a:ea typeface="+mn-ea"/>
                <a:cs typeface="+mn-cs"/>
              </a:rPr>
              <a:t>Footmen</a:t>
            </a:r>
            <a:r>
              <a:rPr kumimoji="0" lang="en-GB" sz="2400" b="0" i="0" u="none" strike="noStrike" kern="1200" cap="none" spc="0" normalizeH="0" baseline="0" noProof="0" dirty="0">
                <a:ln>
                  <a:noFill/>
                </a:ln>
                <a:solidFill>
                  <a:prstClr val="black"/>
                </a:solidFill>
                <a:effectLst/>
                <a:uLnTx/>
                <a:uFillTx/>
                <a:latin typeface="Aptos" panose="02110004020202020204"/>
                <a:ea typeface="+mn-ea"/>
                <a:cs typeface="+mn-cs"/>
              </a:rPr>
              <a:t> of Assisted Dying Bill                         </a:t>
            </a:r>
            <a:r>
              <a:rPr kumimoji="0" lang="en-GB" sz="2400" b="0" i="0" u="none" strike="noStrike" kern="1200" cap="none" spc="0" normalizeH="0" baseline="0" noProof="0" dirty="0">
                <a:ln>
                  <a:noFill/>
                </a:ln>
                <a:solidFill>
                  <a:srgbClr val="00B050"/>
                </a:solidFill>
                <a:effectLst/>
                <a:uLnTx/>
                <a:uFillTx/>
                <a:latin typeface="Aptos" panose="02110004020202020204"/>
                <a:ea typeface="+mn-ea"/>
                <a:cs typeface="+mn-cs"/>
              </a:rPr>
              <a:t>Horses</a:t>
            </a:r>
            <a:r>
              <a:rPr kumimoji="0" lang="en-GB" sz="2400" b="0" i="0" u="none" strike="noStrike" kern="1200" cap="none" spc="0" normalizeH="0" baseline="0" noProof="0" dirty="0">
                <a:ln>
                  <a:noFill/>
                </a:ln>
                <a:solidFill>
                  <a:prstClr val="black"/>
                </a:solidFill>
                <a:effectLst/>
                <a:uLnTx/>
                <a:uFillTx/>
                <a:latin typeface="Aptos" panose="02110004020202020204"/>
                <a:ea typeface="+mn-ea"/>
                <a:cs typeface="+mn-cs"/>
              </a:rPr>
              <a:t> of Assisted Dying Law</a:t>
            </a:r>
          </a:p>
        </p:txBody>
      </p:sp>
    </p:spTree>
    <p:extLst>
      <p:ext uri="{BB962C8B-B14F-4D97-AF65-F5344CB8AC3E}">
        <p14:creationId xmlns:p14="http://schemas.microsoft.com/office/powerpoint/2010/main" val="847032029"/>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3.xml><?xml version="1.0" encoding="utf-8"?>
<a:theme xmlns:a="http://schemas.openxmlformats.org/drawingml/2006/main" name="3_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4.xml><?xml version="1.0" encoding="utf-8"?>
<a:theme xmlns:a="http://schemas.openxmlformats.org/drawingml/2006/main" name="Ion">
  <a:themeElements>
    <a:clrScheme name="Ion">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EC76B5"/>
      </a:hlink>
      <a:folHlink>
        <a:srgbClr val="E8ACCD"/>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A207AED3-9ABC-4A18-9978-A59B65688B15}"/>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264</TotalTime>
  <Words>1957</Words>
  <Application>Microsoft Macintosh PowerPoint</Application>
  <PresentationFormat>Widescreen</PresentationFormat>
  <Paragraphs>171</Paragraphs>
  <Slides>32</Slides>
  <Notes>3</Notes>
  <HiddenSlides>0</HiddenSlides>
  <MMClips>1</MMClips>
  <ScaleCrop>false</ScaleCrop>
  <HeadingPairs>
    <vt:vector size="6" baseType="variant">
      <vt:variant>
        <vt:lpstr>Fonts Used</vt:lpstr>
      </vt:variant>
      <vt:variant>
        <vt:i4>17</vt:i4>
      </vt:variant>
      <vt:variant>
        <vt:lpstr>Theme</vt:lpstr>
      </vt:variant>
      <vt:variant>
        <vt:i4>4</vt:i4>
      </vt:variant>
      <vt:variant>
        <vt:lpstr>Slide Titles</vt:lpstr>
      </vt:variant>
      <vt:variant>
        <vt:i4>32</vt:i4>
      </vt:variant>
    </vt:vector>
  </HeadingPairs>
  <TitlesOfParts>
    <vt:vector size="53" baseType="lpstr">
      <vt:lpstr>Aptos</vt:lpstr>
      <vt:lpstr>Aptos Display</vt:lpstr>
      <vt:lpstr>Arial</vt:lpstr>
      <vt:lpstr>Arial</vt:lpstr>
      <vt:lpstr>Calibri</vt:lpstr>
      <vt:lpstr>Century Gothic</vt:lpstr>
      <vt:lpstr>Corbel</vt:lpstr>
      <vt:lpstr>Frutiger LT Std 45 Light</vt:lpstr>
      <vt:lpstr>Frutiger LT Std 55 Roman</vt:lpstr>
      <vt:lpstr>Glacial Indifference Regular</vt:lpstr>
      <vt:lpstr>inherit</vt:lpstr>
      <vt:lpstr>Minion Pro</vt:lpstr>
      <vt:lpstr>noto serif</vt:lpstr>
      <vt:lpstr>Roboto</vt:lpstr>
      <vt:lpstr>system-ui</vt:lpstr>
      <vt:lpstr>Times</vt:lpstr>
      <vt:lpstr>Wingdings 3</vt:lpstr>
      <vt:lpstr>Office Theme</vt:lpstr>
      <vt:lpstr>1_Ion Boardroom</vt:lpstr>
      <vt:lpstr>3_Ion Boardroom</vt:lpstr>
      <vt:lpstr>Ion</vt:lpstr>
      <vt:lpstr>PowerPoint Presentation</vt:lpstr>
      <vt:lpstr>PowerPoint Presentation</vt:lpstr>
      <vt:lpstr>PowerPoint Presentation</vt:lpstr>
      <vt:lpstr>GC PARL AIM STATES:   ‘We work to position the Seventh-day Adventist Church and its services to a standing of credibility, trust, and relevance in the public realm’   (https://www.adventistliberty.org/quick-overview) </vt:lpstr>
      <vt:lpstr>PowerPoint Presentation</vt:lpstr>
      <vt:lpstr>ROLE OF PARL  IN THE LOCAL CHURCH AND THE PUBLIC SQUARE</vt:lpstr>
      <vt:lpstr>PowerPoint Presentation</vt:lpstr>
      <vt:lpstr>PowerPoint Presentation</vt:lpstr>
      <vt:lpstr>PowerPoint Presentation</vt:lpstr>
      <vt:lpstr>PowerPoint Presentation</vt:lpstr>
      <vt:lpstr>PowerPoint Presentation</vt:lpstr>
      <vt:lpstr>PowerPoint Presentation</vt:lpstr>
      <vt:lpstr>1 Peter 3:15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Brighton Kavaloh</dc:creator>
  <cp:lastModifiedBy>Brighton Kavaloh</cp:lastModifiedBy>
  <cp:revision>22</cp:revision>
  <dcterms:created xsi:type="dcterms:W3CDTF">2025-02-09T18:48:44Z</dcterms:created>
  <dcterms:modified xsi:type="dcterms:W3CDTF">2026-05-12T15:52:37Z</dcterms:modified>
</cp:coreProperties>
</file>