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p:cViewPr varScale="1">
        <p:scale>
          <a:sx n="120" d="100"/>
          <a:sy n="120" d="100"/>
        </p:scale>
        <p:origin x="1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1143000" y="685800"/>
            <a:ext cx="4572000" cy="3429000"/>
          </a:xfrm>
          <a:prstGeom prst="rect">
            <a:avLst/>
          </a:prstGeom>
        </p:spPr>
        <p:txBody>
          <a:bodyPr/>
          <a:lstStyle/>
          <a:p>
            <a:endParaRPr/>
          </a:p>
        </p:txBody>
      </p:sp>
      <p:sp>
        <p:nvSpPr>
          <p:cNvPr id="138" name="Shape 1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r>
              <a:t>Title Text</a:t>
            </a:r>
          </a:p>
        </p:txBody>
      </p:sp>
      <p:sp>
        <p:nvSpPr>
          <p:cNvPr id="94" name="Shape 9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2" name="Shape 102"/>
          <p:cNvSpPr>
            <a:spLocks noGrp="1"/>
          </p:cNvSpPr>
          <p:nvPr>
            <p:ph type="title"/>
          </p:nvPr>
        </p:nvSpPr>
        <p:spPr>
          <a:xfrm>
            <a:off x="6629400" y="274638"/>
            <a:ext cx="2057400" cy="5851526"/>
          </a:xfrm>
          <a:prstGeom prst="rect">
            <a:avLst/>
          </a:prstGeom>
        </p:spPr>
        <p:txBody>
          <a:bodyPr/>
          <a:lstStyle/>
          <a:p>
            <a:r>
              <a:t>Title Text</a:t>
            </a:r>
          </a:p>
        </p:txBody>
      </p:sp>
      <p:sp>
        <p:nvSpPr>
          <p:cNvPr id="103" name="Shape 103"/>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11" name="Shape 111"/>
          <p:cNvSpPr>
            <a:spLocks noGrp="1"/>
          </p:cNvSpPr>
          <p:nvPr>
            <p:ph type="title"/>
          </p:nvPr>
        </p:nvSpPr>
        <p:spPr>
          <a:xfrm>
            <a:off x="457200" y="274638"/>
            <a:ext cx="8229600" cy="1325563"/>
          </a:xfrm>
          <a:prstGeom prst="rect">
            <a:avLst/>
          </a:prstGeom>
        </p:spPr>
        <p:txBody>
          <a:bodyPr>
            <a:noAutofit/>
          </a:bodyPr>
          <a:lstStyle>
            <a:lvl1pPr>
              <a:defRPr>
                <a:latin typeface="Cambria"/>
                <a:ea typeface="Cambria"/>
                <a:cs typeface="Cambria"/>
                <a:sym typeface="Cambria"/>
              </a:defRPr>
            </a:lvl1pPr>
          </a:lstStyle>
          <a:p>
            <a:r>
              <a:t>Title Text</a:t>
            </a:r>
          </a:p>
        </p:txBody>
      </p:sp>
      <p:sp>
        <p:nvSpPr>
          <p:cNvPr id="112" name="Shape 112"/>
          <p:cNvSpPr>
            <a:spLocks noGrp="1"/>
          </p:cNvSpPr>
          <p:nvPr>
            <p:ph type="body" idx="1"/>
          </p:nvPr>
        </p:nvSpPr>
        <p:spPr>
          <a:xfrm>
            <a:off x="457200" y="1600200"/>
            <a:ext cx="8229600" cy="5257800"/>
          </a:xfrm>
          <a:prstGeom prst="rect">
            <a:avLst/>
          </a:prstGeom>
        </p:spPr>
        <p:txBody>
          <a:bodyPr>
            <a:noAutofit/>
          </a:bodyPr>
          <a:lstStyle>
            <a:lvl1pPr>
              <a:defRPr>
                <a:latin typeface="Century"/>
                <a:ea typeface="Century"/>
                <a:cs typeface="Century"/>
                <a:sym typeface="Century"/>
              </a:defRPr>
            </a:lvl1pPr>
            <a:lvl2pPr>
              <a:defRPr>
                <a:latin typeface="Century"/>
                <a:ea typeface="Century"/>
                <a:cs typeface="Century"/>
                <a:sym typeface="Century"/>
              </a:defRPr>
            </a:lvl2pPr>
            <a:lvl3pPr>
              <a:defRPr>
                <a:latin typeface="Century"/>
                <a:ea typeface="Century"/>
                <a:cs typeface="Century"/>
                <a:sym typeface="Century"/>
              </a:defRPr>
            </a:lvl3pPr>
            <a:lvl4pPr>
              <a:defRPr>
                <a:latin typeface="Century"/>
                <a:ea typeface="Century"/>
                <a:cs typeface="Century"/>
                <a:sym typeface="Century"/>
              </a:defRPr>
            </a:lvl4pPr>
            <a:lvl5pPr>
              <a:defRPr>
                <a:latin typeface="Century"/>
                <a:ea typeface="Century"/>
                <a:cs typeface="Century"/>
                <a:sym typeface="Century"/>
              </a:defRPr>
            </a:lvl5p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sldNum" sz="quarter" idx="2"/>
          </p:nvPr>
        </p:nvSpPr>
        <p:spPr>
          <a:xfrm>
            <a:off x="6553200" y="6356350"/>
            <a:ext cx="2133600" cy="358140"/>
          </a:xfrm>
          <a:prstGeom prst="rect">
            <a:avLst/>
          </a:prstGeom>
        </p:spPr>
        <p:txBody>
          <a:bodyPr wrap="square"/>
          <a:lstStyle>
            <a:lvl1pPr>
              <a:defRPr>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20" name="Shape 120"/>
          <p:cNvSpPr>
            <a:spLocks noGrp="1"/>
          </p:cNvSpPr>
          <p:nvPr>
            <p:ph type="title"/>
          </p:nvPr>
        </p:nvSpPr>
        <p:spPr>
          <a:xfrm>
            <a:off x="685800" y="2130425"/>
            <a:ext cx="7772400" cy="1470025"/>
          </a:xfrm>
          <a:prstGeom prst="rect">
            <a:avLst/>
          </a:prstGeom>
        </p:spPr>
        <p:txBody>
          <a:bodyPr/>
          <a:lstStyle/>
          <a:p>
            <a:r>
              <a:t>Title Text</a:t>
            </a:r>
          </a:p>
        </p:txBody>
      </p:sp>
      <p:sp>
        <p:nvSpPr>
          <p:cNvPr id="121" name="Shape 121"/>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22" name="Shape 1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29" name="Shape 129"/>
          <p:cNvSpPr>
            <a:spLocks noGrp="1"/>
          </p:cNvSpPr>
          <p:nvPr>
            <p:ph type="title"/>
          </p:nvPr>
        </p:nvSpPr>
        <p:spPr>
          <a:xfrm>
            <a:off x="892968" y="1151929"/>
            <a:ext cx="7358064" cy="2321720"/>
          </a:xfrm>
          <a:prstGeom prst="rect">
            <a:avLst/>
          </a:prstGeom>
        </p:spPr>
        <p:txBody>
          <a:bodyPr lIns="35718" tIns="35718" rIns="35718" bIns="35718" anchor="b"/>
          <a:lstStyle>
            <a:lvl1pPr defTabSz="410765">
              <a:defRPr sz="5600">
                <a:latin typeface="Helvetica Light"/>
                <a:ea typeface="Helvetica Light"/>
                <a:cs typeface="Helvetica Light"/>
                <a:sym typeface="Helvetica Light"/>
              </a:defRPr>
            </a:lvl1pPr>
          </a:lstStyle>
          <a:p>
            <a:r>
              <a:t>Title Text</a:t>
            </a:r>
          </a:p>
        </p:txBody>
      </p:sp>
      <p:sp>
        <p:nvSpPr>
          <p:cNvPr id="130" name="Shape 130"/>
          <p:cNvSpPr>
            <a:spLocks noGrp="1"/>
          </p:cNvSpPr>
          <p:nvPr>
            <p:ph type="body" sz="quarter" idx="1"/>
          </p:nvPr>
        </p:nvSpPr>
        <p:spPr>
          <a:xfrm>
            <a:off x="892968" y="3536156"/>
            <a:ext cx="7358064" cy="794743"/>
          </a:xfrm>
          <a:prstGeom prst="rect">
            <a:avLst/>
          </a:prstGeom>
        </p:spPr>
        <p:txBody>
          <a:bodyPr lIns="35718" tIns="35718" rIns="35718" bIns="35718"/>
          <a:lstStyle>
            <a:lvl1pPr marL="0" indent="0" algn="ctr" defTabSz="410765">
              <a:spcBef>
                <a:spcPts val="0"/>
              </a:spcBef>
              <a:buSzTx/>
              <a:buFontTx/>
              <a:buNone/>
              <a:defRPr sz="2200">
                <a:latin typeface="Helvetica Light"/>
                <a:ea typeface="Helvetica Light"/>
                <a:cs typeface="Helvetica Light"/>
                <a:sym typeface="Helvetica Light"/>
              </a:defRPr>
            </a:lvl1pPr>
            <a:lvl2pPr marL="0" indent="228600" algn="ctr" defTabSz="410765">
              <a:spcBef>
                <a:spcPts val="0"/>
              </a:spcBef>
              <a:buSzTx/>
              <a:buFontTx/>
              <a:buNone/>
              <a:defRPr sz="2200">
                <a:latin typeface="Helvetica Light"/>
                <a:ea typeface="Helvetica Light"/>
                <a:cs typeface="Helvetica Light"/>
                <a:sym typeface="Helvetica Light"/>
              </a:defRPr>
            </a:lvl2pPr>
            <a:lvl3pPr marL="0" indent="457200" algn="ctr" defTabSz="410765">
              <a:spcBef>
                <a:spcPts val="0"/>
              </a:spcBef>
              <a:buSzTx/>
              <a:buFontTx/>
              <a:buNone/>
              <a:defRPr sz="2200">
                <a:latin typeface="Helvetica Light"/>
                <a:ea typeface="Helvetica Light"/>
                <a:cs typeface="Helvetica Light"/>
                <a:sym typeface="Helvetica Light"/>
              </a:defRPr>
            </a:lvl3pPr>
            <a:lvl4pPr marL="0" indent="685800" algn="ctr" defTabSz="410765">
              <a:spcBef>
                <a:spcPts val="0"/>
              </a:spcBef>
              <a:buSzTx/>
              <a:buFontTx/>
              <a:buNone/>
              <a:defRPr sz="2200">
                <a:latin typeface="Helvetica Light"/>
                <a:ea typeface="Helvetica Light"/>
                <a:cs typeface="Helvetica Light"/>
                <a:sym typeface="Helvetica Light"/>
              </a:defRPr>
            </a:lvl4pPr>
            <a:lvl5pPr marL="0" indent="914400" algn="ctr" defTabSz="410765">
              <a:spcBef>
                <a:spcPts val="0"/>
              </a:spcBef>
              <a:buSzTx/>
              <a:buFontTx/>
              <a:buNone/>
              <a:defRPr sz="22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31" name="Shape 131"/>
          <p:cNvSpPr>
            <a:spLocks noGrp="1"/>
          </p:cNvSpPr>
          <p:nvPr>
            <p:ph type="sldNum" sz="quarter" idx="2"/>
          </p:nvPr>
        </p:nvSpPr>
        <p:spPr>
          <a:xfrm>
            <a:off x="4440732" y="6505277"/>
            <a:ext cx="253607" cy="249238"/>
          </a:xfrm>
          <a:prstGeom prst="rect">
            <a:avLst/>
          </a:prstGeom>
        </p:spPr>
        <p:txBody>
          <a:bodyPr lIns="35718" tIns="35718" rIns="35718" bIns="35718"/>
          <a:lstStyle>
            <a:lvl1pPr algn="ctr" defTabSz="410765">
              <a:defRPr sz="12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30" name="Shape 30"/>
          <p:cNvSpPr>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31" name="Shape 31"/>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Title Text</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6" name="Shape 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3" name="Shape 73"/>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4" name="Shape 74"/>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3" name="Shape 83"/>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4" name="Shape 84"/>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5" name="Shape 85"/>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a:picLocks noChangeAspect="1"/>
          </p:cNvPicPr>
          <p:nvPr/>
        </p:nvPicPr>
        <p:blipFill>
          <a:blip r:embed="rId16"/>
          <a:stretch>
            <a:fillRect/>
          </a:stretch>
        </p:blipFill>
        <p:spPr>
          <a:xfrm>
            <a:off x="0" y="0"/>
            <a:ext cx="9144000" cy="6849962"/>
          </a:xfrm>
          <a:prstGeom prst="rect">
            <a:avLst/>
          </a:prstGeom>
          <a:ln w="12700">
            <a:miter lim="400000"/>
          </a:ln>
        </p:spPr>
      </p:pic>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553200" y="6356350"/>
            <a:ext cx="358413" cy="370840"/>
          </a:xfrm>
          <a:prstGeom prst="rect">
            <a:avLst/>
          </a:prstGeom>
          <a:ln w="12700">
            <a:miter lim="400000"/>
          </a:ln>
        </p:spPr>
        <p:txBody>
          <a:bodyPr wrap="none" lIns="45719" rIns="45719">
            <a:spAutoFit/>
          </a:bodyPr>
          <a:lstStyle>
            <a:lvl1pPr>
              <a:defRPr>
                <a:latin typeface="Century Schoolbook"/>
                <a:ea typeface="Century Schoolbook"/>
                <a:cs typeface="Century Schoolbook"/>
                <a:sym typeface="Century Schoolboo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entury Schoolbook"/>
          <a:ea typeface="Century Schoolbook"/>
          <a:cs typeface="Century Schoolbook"/>
          <a:sym typeface="Century School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entury Schoolbook"/>
          <a:ea typeface="Century Schoolbook"/>
          <a:cs typeface="Century Schoolbook"/>
          <a:sym typeface="Century School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entury Schoolbook"/>
          <a:ea typeface="Century Schoolbook"/>
          <a:cs typeface="Century Schoolbook"/>
          <a:sym typeface="Century School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entury Schoolbook"/>
          <a:ea typeface="Century Schoolbook"/>
          <a:cs typeface="Century Schoolbook"/>
          <a:sym typeface="Century School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entury Schoolbook"/>
          <a:ea typeface="Century Schoolbook"/>
          <a:cs typeface="Century Schoolbook"/>
          <a:sym typeface="Century Schoolbook"/>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entury Schoolbook"/>
          <a:ea typeface="Century Schoolbook"/>
          <a:cs typeface="Century Schoolbook"/>
          <a:sym typeface="Century Schoolbook"/>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entury Schoolbook"/>
          <a:ea typeface="Century Schoolbook"/>
          <a:cs typeface="Century Schoolbook"/>
          <a:sym typeface="Century Schoolbook"/>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entury Schoolbook"/>
          <a:ea typeface="Century Schoolbook"/>
          <a:cs typeface="Century Schoolbook"/>
          <a:sym typeface="Century Schoolbook"/>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entury Schoolbook"/>
          <a:ea typeface="Century Schoolbook"/>
          <a:cs typeface="Century Schoolbook"/>
          <a:sym typeface="Century Schoolbook"/>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Schoolbook"/>
          <a:ea typeface="Century Schoolbook"/>
          <a:cs typeface="Century Schoolbook"/>
          <a:sym typeface="Century Schoolbook"/>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Schoolbook"/>
          <a:ea typeface="Century Schoolbook"/>
          <a:cs typeface="Century Schoolbook"/>
          <a:sym typeface="Century Schoolbook"/>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Schoolbook"/>
          <a:ea typeface="Century Schoolbook"/>
          <a:cs typeface="Century Schoolbook"/>
          <a:sym typeface="Century Schoolbook"/>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Schoolbook"/>
          <a:ea typeface="Century Schoolbook"/>
          <a:cs typeface="Century Schoolbook"/>
          <a:sym typeface="Century Schoolbook"/>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Schoolbook"/>
          <a:ea typeface="Century Schoolbook"/>
          <a:cs typeface="Century Schoolbook"/>
          <a:sym typeface="Century Schoolbook"/>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Schoolbook"/>
          <a:ea typeface="Century Schoolbook"/>
          <a:cs typeface="Century Schoolbook"/>
          <a:sym typeface="Century Schoolbook"/>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Schoolbook"/>
          <a:ea typeface="Century Schoolbook"/>
          <a:cs typeface="Century Schoolbook"/>
          <a:sym typeface="Century Schoolbook"/>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Schoolbook"/>
          <a:ea typeface="Century Schoolbook"/>
          <a:cs typeface="Century Schoolbook"/>
          <a:sym typeface="Century Schoolbook"/>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entury Schoolbook"/>
          <a:ea typeface="Century Schoolbook"/>
          <a:cs typeface="Century Schoolbook"/>
          <a:sym typeface="Century Schoolbook"/>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entury Schoolbook"/>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entury Schoolbook"/>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entury Schoolbook"/>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entury Schoolbook"/>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entury Schoolbook"/>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entury Schoolbook"/>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entury Schoolbook"/>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entury Schoolbook"/>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entury Schoolboo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69" name="Shape 169"/>
          <p:cNvSpPr>
            <a:spLocks noGrp="1"/>
          </p:cNvSpPr>
          <p:nvPr>
            <p:ph type="body" idx="1"/>
          </p:nvPr>
        </p:nvSpPr>
        <p:spPr>
          <a:xfrm>
            <a:off x="1267519" y="981546"/>
            <a:ext cx="6183784" cy="4894908"/>
          </a:xfrm>
          <a:prstGeom prst="rect">
            <a:avLst/>
          </a:prstGeom>
        </p:spPr>
        <p:txBody>
          <a:bodyPr lIns="45719" tIns="45719" rIns="45719" bIns="45719"/>
          <a:lstStyle/>
          <a:p>
            <a:pPr algn="l" defTabSz="795527">
              <a:defRPr sz="3306" i="1">
                <a:latin typeface="Cambria"/>
                <a:ea typeface="Cambria"/>
                <a:cs typeface="Cambria"/>
                <a:sym typeface="Cambria"/>
              </a:defRPr>
            </a:pPr>
            <a:r>
              <a:t>“Brothers and sisters, think of what you were when you were called. Not many of you were wise by human standards; not many were influential; not many were of noble birth. But God chose the foolish things of the world to shame the wise…so that no one may boast before him.” </a:t>
            </a:r>
          </a:p>
          <a:p>
            <a:pPr algn="l" defTabSz="795527">
              <a:defRPr sz="3306" i="1">
                <a:latin typeface="Cambria"/>
                <a:ea typeface="Cambria"/>
                <a:cs typeface="Cambria"/>
                <a:sym typeface="Cambria"/>
              </a:defRPr>
            </a:pPr>
            <a:r>
              <a:rPr>
                <a:solidFill>
                  <a:srgbClr val="FF2600"/>
                </a:solidFill>
              </a:rPr>
              <a:t>1 Corinthians 1:26-27, 29</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72" name="Shape 172"/>
          <p:cNvSpPr>
            <a:spLocks noGrp="1"/>
          </p:cNvSpPr>
          <p:nvPr>
            <p:ph type="title"/>
          </p:nvPr>
        </p:nvSpPr>
        <p:spPr>
          <a:xfrm>
            <a:off x="1582762" y="654472"/>
            <a:ext cx="6264127" cy="1283941"/>
          </a:xfrm>
          <a:prstGeom prst="rect">
            <a:avLst/>
          </a:prstGeom>
        </p:spPr>
        <p:txBody>
          <a:bodyPr lIns="45719" tIns="45719" rIns="45719" bIns="45719" anchor="t"/>
          <a:lstStyle>
            <a:lvl1pPr marL="533400" indent="-533400" algn="l" defTabSz="914400">
              <a:defRPr sz="3800" b="1">
                <a:solidFill>
                  <a:srgbClr val="48002B"/>
                </a:solidFill>
                <a:effectLst>
                  <a:outerShdw blurRad="50800" dist="39000" dir="5460000" rotWithShape="0">
                    <a:srgbClr val="000000">
                      <a:alpha val="38000"/>
                    </a:srgbClr>
                  </a:outerShdw>
                </a:effectLst>
                <a:latin typeface="Cambria"/>
                <a:ea typeface="Cambria"/>
                <a:cs typeface="Cambria"/>
                <a:sym typeface="Cambria"/>
              </a:defRPr>
            </a:lvl1pPr>
          </a:lstStyle>
          <a:p>
            <a:r>
              <a:t>3. Becoming very sensitive to criticism</a:t>
            </a:r>
          </a:p>
        </p:txBody>
      </p:sp>
      <p:sp>
        <p:nvSpPr>
          <p:cNvPr id="173" name="Shape 173"/>
          <p:cNvSpPr>
            <a:spLocks noGrp="1"/>
          </p:cNvSpPr>
          <p:nvPr>
            <p:ph type="body" idx="1"/>
          </p:nvPr>
        </p:nvSpPr>
        <p:spPr>
          <a:xfrm>
            <a:off x="1384734" y="1967632"/>
            <a:ext cx="6374532" cy="4077768"/>
          </a:xfrm>
          <a:prstGeom prst="rect">
            <a:avLst/>
          </a:prstGeom>
        </p:spPr>
        <p:txBody>
          <a:bodyPr lIns="45719" tIns="45719" rIns="45719" bIns="45719"/>
          <a:lstStyle/>
          <a:p>
            <a:pPr marL="277749" indent="-277749" algn="l" defTabSz="740663">
              <a:spcBef>
                <a:spcPts val="700"/>
              </a:spcBef>
              <a:buSzPct val="100000"/>
              <a:buFont typeface="Arial"/>
              <a:buChar char="•"/>
              <a:defRPr sz="3240">
                <a:latin typeface="Cambria"/>
                <a:ea typeface="Cambria"/>
                <a:cs typeface="Cambria"/>
                <a:sym typeface="Cambria"/>
              </a:defRPr>
            </a:pPr>
            <a:r>
              <a:t>Being depressed if anyone criticizes or disagrees with their </a:t>
            </a:r>
            <a:r>
              <a:rPr b="1" i="1"/>
              <a:t>opinions</a:t>
            </a:r>
            <a:r>
              <a:t>.</a:t>
            </a:r>
            <a:endParaRPr b="1" i="1"/>
          </a:p>
          <a:p>
            <a:pPr marL="277749" indent="-277749" algn="l" defTabSz="740663">
              <a:spcBef>
                <a:spcPts val="700"/>
              </a:spcBef>
              <a:buSzPct val="100000"/>
              <a:buFont typeface="Arial"/>
              <a:buChar char="•"/>
              <a:defRPr sz="3240">
                <a:latin typeface="Cambria"/>
                <a:ea typeface="Cambria"/>
                <a:cs typeface="Cambria"/>
                <a:sym typeface="Cambria"/>
              </a:defRPr>
            </a:pPr>
            <a:r>
              <a:t>Always being ready to </a:t>
            </a:r>
            <a:r>
              <a:rPr b="1" i="1"/>
              <a:t>confront</a:t>
            </a:r>
            <a:r>
              <a:t> whoever criticizes them.</a:t>
            </a:r>
          </a:p>
          <a:p>
            <a:pPr marL="277749" indent="-277749" algn="l" defTabSz="740663">
              <a:spcBef>
                <a:spcPts val="700"/>
              </a:spcBef>
              <a:buSzPct val="100000"/>
              <a:buFont typeface="Arial"/>
              <a:buChar char="•"/>
              <a:defRPr sz="3240">
                <a:latin typeface="Cambria"/>
                <a:ea typeface="Cambria"/>
                <a:cs typeface="Cambria"/>
                <a:sym typeface="Cambria"/>
              </a:defRPr>
            </a:pPr>
            <a:r>
              <a:rPr b="1" i="1"/>
              <a:t>Not analyzing judgments passed on them </a:t>
            </a:r>
            <a:r>
              <a:t>to learn if there is any validity in them, then correcting their errors promptly.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3">
                                            <p:bg/>
                                          </p:spTgt>
                                        </p:tgtEl>
                                        <p:attrNameLst>
                                          <p:attrName>style.visibility</p:attrName>
                                        </p:attrNameLst>
                                      </p:cBhvr>
                                      <p:to>
                                        <p:strVal val="visible"/>
                                      </p:to>
                                    </p:set>
                                    <p:animEffect transition="in" filter="dissolve">
                                      <p:cBhvr>
                                        <p:cTn id="7" dur="500"/>
                                        <p:tgtEl>
                                          <p:spTgt spid="173">
                                            <p:bg/>
                                          </p:spTgt>
                                        </p:tgtEl>
                                      </p:cBhvr>
                                    </p:animEffect>
                                  </p:childTnLst>
                                </p:cTn>
                              </p:par>
                              <p:par>
                                <p:cTn id="8" presetID="9" presetClass="entr" presetSubtype="0" fill="hold" grpId="1" nodeType="withEffect">
                                  <p:stCondLst>
                                    <p:cond delay="0"/>
                                  </p:stCondLst>
                                  <p:iterate>
                                    <p:tmAbs val="0"/>
                                  </p:iterate>
                                  <p:childTnLst>
                                    <p:set>
                                      <p:cBhvr>
                                        <p:cTn id="9" fill="hold"/>
                                        <p:tgtEl>
                                          <p:spTgt spid="173">
                                            <p:txEl>
                                              <p:pRg st="0" end="0"/>
                                            </p:txEl>
                                          </p:spTgt>
                                        </p:tgtEl>
                                        <p:attrNameLst>
                                          <p:attrName>style.visibility</p:attrName>
                                        </p:attrNameLst>
                                      </p:cBhvr>
                                      <p:to>
                                        <p:strVal val="visible"/>
                                      </p:to>
                                    </p:set>
                                    <p:animEffect transition="in" filter="dissolve">
                                      <p:cBhvr>
                                        <p:cTn id="10" dur="500"/>
                                        <p:tgtEl>
                                          <p:spTgt spid="1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73">
                                            <p:txEl>
                                              <p:pRg st="1" end="1"/>
                                            </p:txEl>
                                          </p:spTgt>
                                        </p:tgtEl>
                                        <p:attrNameLst>
                                          <p:attrName>style.visibility</p:attrName>
                                        </p:attrNameLst>
                                      </p:cBhvr>
                                      <p:to>
                                        <p:strVal val="visible"/>
                                      </p:to>
                                    </p:set>
                                    <p:animEffect transition="in" filter="dissolve">
                                      <p:cBhvr>
                                        <p:cTn id="15" dur="500"/>
                                        <p:tgtEl>
                                          <p:spTgt spid="17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73">
                                            <p:txEl>
                                              <p:pRg st="2" end="2"/>
                                            </p:txEl>
                                          </p:spTgt>
                                        </p:tgtEl>
                                        <p:attrNameLst>
                                          <p:attrName>style.visibility</p:attrName>
                                        </p:attrNameLst>
                                      </p:cBhvr>
                                      <p:to>
                                        <p:strVal val="visible"/>
                                      </p:to>
                                    </p:set>
                                    <p:animEffect transition="in" filter="dissolve">
                                      <p:cBhvr>
                                        <p:cTn id="20" dur="500"/>
                                        <p:tgtEl>
                                          <p:spTgt spid="1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76" name="Shape 176"/>
          <p:cNvSpPr>
            <a:spLocks noGrp="1"/>
          </p:cNvSpPr>
          <p:nvPr>
            <p:ph type="body" idx="1"/>
          </p:nvPr>
        </p:nvSpPr>
        <p:spPr>
          <a:xfrm>
            <a:off x="1334046" y="952686"/>
            <a:ext cx="6475908" cy="4952628"/>
          </a:xfrm>
          <a:prstGeom prst="rect">
            <a:avLst/>
          </a:prstGeom>
        </p:spPr>
        <p:txBody>
          <a:bodyPr lIns="45719" tIns="45719" rIns="45719" bIns="45719"/>
          <a:lstStyle/>
          <a:p>
            <a:pPr marL="294894" indent="-294894" algn="l" defTabSz="786384">
              <a:spcBef>
                <a:spcPts val="800"/>
              </a:spcBef>
              <a:buSzPct val="100000"/>
              <a:buFont typeface="Arial"/>
              <a:buChar char="•"/>
              <a:defRPr sz="3440">
                <a:latin typeface="Cambria"/>
                <a:ea typeface="Cambria"/>
                <a:cs typeface="Cambria"/>
                <a:sym typeface="Cambria"/>
              </a:defRPr>
            </a:pPr>
            <a:r>
              <a:t>Always being on the </a:t>
            </a:r>
            <a:r>
              <a:rPr b="1" i="1"/>
              <a:t>defensive thinking that others are out to get them</a:t>
            </a:r>
            <a:r>
              <a:rPr i="1"/>
              <a:t>.</a:t>
            </a:r>
            <a:endParaRPr b="1" i="1"/>
          </a:p>
          <a:p>
            <a:pPr marL="294894" indent="-294894" algn="l" defTabSz="786384">
              <a:spcBef>
                <a:spcPts val="800"/>
              </a:spcBef>
              <a:buSzPct val="100000"/>
              <a:buFont typeface="Arial"/>
              <a:buChar char="•"/>
              <a:defRPr sz="3440">
                <a:latin typeface="Cambria"/>
                <a:ea typeface="Cambria"/>
                <a:cs typeface="Cambria"/>
                <a:sym typeface="Cambria"/>
              </a:defRPr>
            </a:pPr>
            <a:r>
              <a:rPr b="1" i="1"/>
              <a:t>Differentiating</a:t>
            </a:r>
            <a:r>
              <a:t> between one criticism and another.</a:t>
            </a:r>
          </a:p>
          <a:p>
            <a:pPr marL="294894" indent="-294894" algn="l" defTabSz="786384">
              <a:spcBef>
                <a:spcPts val="800"/>
              </a:spcBef>
              <a:buSzPct val="100000"/>
              <a:buFont typeface="Arial"/>
              <a:buChar char="•"/>
              <a:defRPr sz="3440">
                <a:latin typeface="Cambria"/>
                <a:ea typeface="Cambria"/>
                <a:cs typeface="Cambria"/>
                <a:sym typeface="Cambria"/>
              </a:defRPr>
            </a:pPr>
            <a:r>
              <a:t>Getting to the point of </a:t>
            </a:r>
            <a:r>
              <a:rPr b="1" i="1"/>
              <a:t>not accepting counsel</a:t>
            </a:r>
            <a:r>
              <a:t>.</a:t>
            </a:r>
            <a:endParaRPr b="1" i="1"/>
          </a:p>
          <a:p>
            <a:pPr marL="294894" indent="-294894" algn="l" defTabSz="786384">
              <a:spcBef>
                <a:spcPts val="800"/>
              </a:spcBef>
              <a:buSzPct val="100000"/>
              <a:buFont typeface="Arial"/>
              <a:buChar char="•"/>
              <a:defRPr sz="3440">
                <a:latin typeface="Cambria"/>
                <a:ea typeface="Cambria"/>
                <a:cs typeface="Cambria"/>
                <a:sym typeface="Cambria"/>
              </a:defRPr>
            </a:pPr>
            <a:r>
              <a:t>Thinking that only they are in the right and </a:t>
            </a:r>
            <a:r>
              <a:rPr b="1" i="1"/>
              <a:t>that they cannot err</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6">
                                            <p:bg/>
                                          </p:spTgt>
                                        </p:tgtEl>
                                        <p:attrNameLst>
                                          <p:attrName>style.visibility</p:attrName>
                                        </p:attrNameLst>
                                      </p:cBhvr>
                                      <p:to>
                                        <p:strVal val="visible"/>
                                      </p:to>
                                    </p:set>
                                    <p:animEffect transition="in" filter="dissolve">
                                      <p:cBhvr>
                                        <p:cTn id="7" dur="500"/>
                                        <p:tgtEl>
                                          <p:spTgt spid="176">
                                            <p:bg/>
                                          </p:spTgt>
                                        </p:tgtEl>
                                      </p:cBhvr>
                                    </p:animEffect>
                                  </p:childTnLst>
                                </p:cTn>
                              </p:par>
                              <p:par>
                                <p:cTn id="8" presetID="9" presetClass="entr" presetSubtype="0" fill="hold" grpId="1" nodeType="withEffect">
                                  <p:stCondLst>
                                    <p:cond delay="0"/>
                                  </p:stCondLst>
                                  <p:iterate>
                                    <p:tmAbs val="0"/>
                                  </p:iterate>
                                  <p:childTnLst>
                                    <p:set>
                                      <p:cBhvr>
                                        <p:cTn id="9" fill="hold"/>
                                        <p:tgtEl>
                                          <p:spTgt spid="176">
                                            <p:txEl>
                                              <p:pRg st="0" end="0"/>
                                            </p:txEl>
                                          </p:spTgt>
                                        </p:tgtEl>
                                        <p:attrNameLst>
                                          <p:attrName>style.visibility</p:attrName>
                                        </p:attrNameLst>
                                      </p:cBhvr>
                                      <p:to>
                                        <p:strVal val="visible"/>
                                      </p:to>
                                    </p:set>
                                    <p:animEffect transition="in" filter="dissolve">
                                      <p:cBhvr>
                                        <p:cTn id="10" dur="500"/>
                                        <p:tgtEl>
                                          <p:spTgt spid="17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76">
                                            <p:txEl>
                                              <p:pRg st="1" end="1"/>
                                            </p:txEl>
                                          </p:spTgt>
                                        </p:tgtEl>
                                        <p:attrNameLst>
                                          <p:attrName>style.visibility</p:attrName>
                                        </p:attrNameLst>
                                      </p:cBhvr>
                                      <p:to>
                                        <p:strVal val="visible"/>
                                      </p:to>
                                    </p:set>
                                    <p:animEffect transition="in" filter="dissolve">
                                      <p:cBhvr>
                                        <p:cTn id="15" dur="500"/>
                                        <p:tgtEl>
                                          <p:spTgt spid="17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76">
                                            <p:txEl>
                                              <p:pRg st="2" end="2"/>
                                            </p:txEl>
                                          </p:spTgt>
                                        </p:tgtEl>
                                        <p:attrNameLst>
                                          <p:attrName>style.visibility</p:attrName>
                                        </p:attrNameLst>
                                      </p:cBhvr>
                                      <p:to>
                                        <p:strVal val="visible"/>
                                      </p:to>
                                    </p:set>
                                    <p:animEffect transition="in" filter="dissolve">
                                      <p:cBhvr>
                                        <p:cTn id="20" dur="500"/>
                                        <p:tgtEl>
                                          <p:spTgt spid="17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76">
                                            <p:txEl>
                                              <p:pRg st="3" end="3"/>
                                            </p:txEl>
                                          </p:spTgt>
                                        </p:tgtEl>
                                        <p:attrNameLst>
                                          <p:attrName>style.visibility</p:attrName>
                                        </p:attrNameLst>
                                      </p:cBhvr>
                                      <p:to>
                                        <p:strVal val="visible"/>
                                      </p:to>
                                    </p:set>
                                    <p:animEffect transition="in" filter="dissolve">
                                      <p:cBhvr>
                                        <p:cTn id="25" dur="500"/>
                                        <p:tgtEl>
                                          <p:spTgt spid="1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79" name="Shape 179"/>
          <p:cNvSpPr>
            <a:spLocks noGrp="1"/>
          </p:cNvSpPr>
          <p:nvPr>
            <p:ph type="body" idx="1"/>
          </p:nvPr>
        </p:nvSpPr>
        <p:spPr>
          <a:xfrm>
            <a:off x="1193800" y="1271699"/>
            <a:ext cx="7012732" cy="4314602"/>
          </a:xfrm>
          <a:prstGeom prst="rect">
            <a:avLst/>
          </a:prstGeom>
        </p:spPr>
        <p:txBody>
          <a:bodyPr lIns="45719" tIns="45719" rIns="45719" bIns="45719"/>
          <a:lstStyle/>
          <a:p>
            <a:pPr marL="339470" indent="-339470" algn="l" defTabSz="905255">
              <a:spcBef>
                <a:spcPts val="1000"/>
              </a:spcBef>
              <a:buSzPct val="100000"/>
              <a:buFont typeface="Arial"/>
              <a:buChar char="•"/>
              <a:defRPr sz="4356">
                <a:latin typeface="Cambria"/>
                <a:ea typeface="Cambria"/>
                <a:cs typeface="Cambria"/>
                <a:sym typeface="Cambria"/>
              </a:defRPr>
            </a:pPr>
            <a:r>
              <a:t>The case may be that they aim to </a:t>
            </a:r>
            <a:r>
              <a:rPr b="1" i="1"/>
              <a:t>pay back with the same coin</a:t>
            </a:r>
            <a:r>
              <a:t> those who criticize them.</a:t>
            </a:r>
          </a:p>
          <a:p>
            <a:pPr marL="339470" indent="-339470" algn="l" defTabSz="905255">
              <a:spcBef>
                <a:spcPts val="1000"/>
              </a:spcBef>
              <a:buSzPct val="100000"/>
              <a:buFont typeface="Arial"/>
              <a:buChar char="•"/>
              <a:defRPr sz="4356">
                <a:latin typeface="Cambria"/>
                <a:ea typeface="Cambria"/>
                <a:cs typeface="Cambria"/>
                <a:sym typeface="Cambria"/>
              </a:defRPr>
            </a:pPr>
            <a:r>
              <a:t>Everyone who criticizes them is considered an </a:t>
            </a:r>
            <a:r>
              <a:rPr b="1" i="1"/>
              <a:t>enemy</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9">
                                            <p:bg/>
                                          </p:spTgt>
                                        </p:tgtEl>
                                        <p:attrNameLst>
                                          <p:attrName>style.visibility</p:attrName>
                                        </p:attrNameLst>
                                      </p:cBhvr>
                                      <p:to>
                                        <p:strVal val="visible"/>
                                      </p:to>
                                    </p:set>
                                    <p:animEffect transition="in" filter="dissolve">
                                      <p:cBhvr>
                                        <p:cTn id="7" dur="500"/>
                                        <p:tgtEl>
                                          <p:spTgt spid="179">
                                            <p:bg/>
                                          </p:spTgt>
                                        </p:tgtEl>
                                      </p:cBhvr>
                                    </p:animEffect>
                                  </p:childTnLst>
                                </p:cTn>
                              </p:par>
                              <p:par>
                                <p:cTn id="8" presetID="9" presetClass="entr" presetSubtype="0" fill="hold" grpId="1" nodeType="withEffect">
                                  <p:stCondLst>
                                    <p:cond delay="0"/>
                                  </p:stCondLst>
                                  <p:iterate>
                                    <p:tmAbs val="0"/>
                                  </p:iterate>
                                  <p:childTnLst>
                                    <p:set>
                                      <p:cBhvr>
                                        <p:cTn id="9" fill="hold"/>
                                        <p:tgtEl>
                                          <p:spTgt spid="179">
                                            <p:txEl>
                                              <p:pRg st="0" end="0"/>
                                            </p:txEl>
                                          </p:spTgt>
                                        </p:tgtEl>
                                        <p:attrNameLst>
                                          <p:attrName>style.visibility</p:attrName>
                                        </p:attrNameLst>
                                      </p:cBhvr>
                                      <p:to>
                                        <p:strVal val="visible"/>
                                      </p:to>
                                    </p:set>
                                    <p:animEffect transition="in" filter="dissolve">
                                      <p:cBhvr>
                                        <p:cTn id="10" dur="500"/>
                                        <p:tgtEl>
                                          <p:spTgt spid="17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79">
                                            <p:txEl>
                                              <p:pRg st="1" end="1"/>
                                            </p:txEl>
                                          </p:spTgt>
                                        </p:tgtEl>
                                        <p:attrNameLst>
                                          <p:attrName>style.visibility</p:attrName>
                                        </p:attrNameLst>
                                      </p:cBhvr>
                                      <p:to>
                                        <p:strVal val="visible"/>
                                      </p:to>
                                    </p:set>
                                    <p:animEffect transition="in" filter="dissolve">
                                      <p:cBhvr>
                                        <p:cTn id="15" dur="500"/>
                                        <p:tgtEl>
                                          <p:spTgt spid="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82" name="Shape 182"/>
          <p:cNvSpPr>
            <a:spLocks noGrp="1"/>
          </p:cNvSpPr>
          <p:nvPr>
            <p:ph type="body" idx="1"/>
          </p:nvPr>
        </p:nvSpPr>
        <p:spPr>
          <a:xfrm>
            <a:off x="1093911" y="1629048"/>
            <a:ext cx="6606605" cy="3857626"/>
          </a:xfrm>
          <a:prstGeom prst="rect">
            <a:avLst/>
          </a:prstGeom>
        </p:spPr>
        <p:txBody>
          <a:bodyPr lIns="45719" tIns="45719" rIns="45719" bIns="45719"/>
          <a:lstStyle/>
          <a:p>
            <a:pPr marL="342900" indent="-342900" algn="l" defTabSz="914400">
              <a:spcBef>
                <a:spcPts val="900"/>
              </a:spcBef>
              <a:buSzPct val="100000"/>
              <a:buFont typeface="Arial"/>
              <a:buChar char="•"/>
              <a:defRPr sz="4000" b="1" i="1">
                <a:latin typeface="Cambria"/>
                <a:ea typeface="Cambria"/>
                <a:cs typeface="Cambria"/>
                <a:sym typeface="Cambria"/>
              </a:defRPr>
            </a:pPr>
            <a:r>
              <a:rPr b="0"/>
              <a:t>“If you can’t stand the heat, get out of the kitchen.”</a:t>
            </a:r>
          </a:p>
          <a:p>
            <a:pPr indent="342900" algn="l" defTabSz="914400">
              <a:defRPr sz="4000" b="1" i="1">
                <a:latin typeface="Cambria"/>
                <a:ea typeface="Cambria"/>
                <a:cs typeface="Cambria"/>
                <a:sym typeface="Cambria"/>
              </a:defRPr>
            </a:pPr>
            <a:r>
              <a:rPr b="0">
                <a:solidFill>
                  <a:srgbClr val="FF2600"/>
                </a:solidFill>
              </a:rPr>
              <a:t>Anonymous</a:t>
            </a:r>
            <a:endParaRPr b="0"/>
          </a:p>
          <a:p>
            <a:pPr marL="342900" indent="-342900" algn="l" defTabSz="914400">
              <a:spcBef>
                <a:spcPts val="900"/>
              </a:spcBef>
              <a:buSzPct val="100000"/>
              <a:buFont typeface="Arial"/>
              <a:buChar char="•"/>
              <a:defRPr sz="4000" i="1">
                <a:latin typeface="Cambria"/>
                <a:ea typeface="Cambria"/>
                <a:cs typeface="Cambria"/>
                <a:sym typeface="Cambria"/>
              </a:defRPr>
            </a:pPr>
            <a:r>
              <a:t>“The only way to get the best of an argument is to avoid it.”</a:t>
            </a:r>
          </a:p>
          <a:p>
            <a:pPr indent="342900" algn="l" defTabSz="914400">
              <a:defRPr sz="4000" i="1">
                <a:latin typeface="Cambria"/>
                <a:ea typeface="Cambria"/>
                <a:cs typeface="Cambria"/>
                <a:sym typeface="Cambria"/>
              </a:defRPr>
            </a:pPr>
            <a:r>
              <a:rPr>
                <a:solidFill>
                  <a:srgbClr val="FF2600"/>
                </a:solidFill>
              </a:rPr>
              <a:t>Dale Carnegie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82">
                                            <p:bg/>
                                          </p:spTgt>
                                        </p:tgtEl>
                                        <p:attrNameLst>
                                          <p:attrName>style.visibility</p:attrName>
                                        </p:attrNameLst>
                                      </p:cBhvr>
                                      <p:to>
                                        <p:strVal val="visible"/>
                                      </p:to>
                                    </p:set>
                                    <p:animEffect transition="in" filter="dissolve">
                                      <p:cBhvr>
                                        <p:cTn id="7" dur="500"/>
                                        <p:tgtEl>
                                          <p:spTgt spid="182">
                                            <p:bg/>
                                          </p:spTgt>
                                        </p:tgtEl>
                                      </p:cBhvr>
                                    </p:animEffect>
                                  </p:childTnLst>
                                </p:cTn>
                              </p:par>
                              <p:par>
                                <p:cTn id="8" presetID="9" presetClass="entr" presetSubtype="0" fill="hold" grpId="1" nodeType="withEffect">
                                  <p:stCondLst>
                                    <p:cond delay="0"/>
                                  </p:stCondLst>
                                  <p:iterate>
                                    <p:tmAbs val="0"/>
                                  </p:iterate>
                                  <p:childTnLst>
                                    <p:set>
                                      <p:cBhvr>
                                        <p:cTn id="9" fill="hold"/>
                                        <p:tgtEl>
                                          <p:spTgt spid="182">
                                            <p:txEl>
                                              <p:pRg st="0" end="0"/>
                                            </p:txEl>
                                          </p:spTgt>
                                        </p:tgtEl>
                                        <p:attrNameLst>
                                          <p:attrName>style.visibility</p:attrName>
                                        </p:attrNameLst>
                                      </p:cBhvr>
                                      <p:to>
                                        <p:strVal val="visible"/>
                                      </p:to>
                                    </p:set>
                                    <p:animEffect transition="in" filter="dissolve">
                                      <p:cBhvr>
                                        <p:cTn id="10" dur="500"/>
                                        <p:tgtEl>
                                          <p:spTgt spid="182">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182">
                                            <p:txEl>
                                              <p:pRg st="1" end="1"/>
                                            </p:txEl>
                                          </p:spTgt>
                                        </p:tgtEl>
                                        <p:attrNameLst>
                                          <p:attrName>style.visibility</p:attrName>
                                        </p:attrNameLst>
                                      </p:cBhvr>
                                      <p:to>
                                        <p:strVal val="visible"/>
                                      </p:to>
                                    </p:set>
                                    <p:animEffect transition="in" filter="dissolve">
                                      <p:cBhvr>
                                        <p:cTn id="14" dur="500"/>
                                        <p:tgtEl>
                                          <p:spTgt spid="182">
                                            <p:txEl>
                                              <p:pRg st="1" end="1"/>
                                            </p:txEl>
                                          </p:spTgt>
                                        </p:tgtEl>
                                      </p:cBhvr>
                                    </p:animEffect>
                                  </p:childTnLst>
                                </p:cTn>
                              </p:par>
                            </p:childTnLst>
                          </p:cTn>
                        </p:par>
                        <p:par>
                          <p:cTn id="15" fill="hold">
                            <p:stCondLst>
                              <p:cond delay="1000"/>
                            </p:stCondLst>
                            <p:childTnLst>
                              <p:par>
                                <p:cTn id="16" presetID="9" presetClass="entr" fill="hold" grpId="1" nodeType="afterEffect">
                                  <p:stCondLst>
                                    <p:cond delay="0"/>
                                  </p:stCondLst>
                                  <p:iterate>
                                    <p:tmAbs val="0"/>
                                  </p:iterate>
                                  <p:childTnLst>
                                    <p:set>
                                      <p:cBhvr>
                                        <p:cTn id="17" fill="hold"/>
                                        <p:tgtEl>
                                          <p:spTgt spid="182">
                                            <p:txEl>
                                              <p:pRg st="2" end="2"/>
                                            </p:txEl>
                                          </p:spTgt>
                                        </p:tgtEl>
                                        <p:attrNameLst>
                                          <p:attrName>style.visibility</p:attrName>
                                        </p:attrNameLst>
                                      </p:cBhvr>
                                      <p:to>
                                        <p:strVal val="visible"/>
                                      </p:to>
                                    </p:set>
                                    <p:animEffect transition="in" filter="dissolve">
                                      <p:cBhvr>
                                        <p:cTn id="18" dur="500"/>
                                        <p:tgtEl>
                                          <p:spTgt spid="182">
                                            <p:txEl>
                                              <p:pRg st="2" end="2"/>
                                            </p:txEl>
                                          </p:spTgt>
                                        </p:tgtEl>
                                      </p:cBhvr>
                                    </p:animEffect>
                                  </p:childTnLst>
                                </p:cTn>
                              </p:par>
                            </p:childTnLst>
                          </p:cTn>
                        </p:par>
                        <p:par>
                          <p:cTn id="19" fill="hold">
                            <p:stCondLst>
                              <p:cond delay="1500"/>
                            </p:stCondLst>
                            <p:childTnLst>
                              <p:par>
                                <p:cTn id="20" presetID="9" presetClass="entr" fill="hold" grpId="1" nodeType="afterEffect">
                                  <p:stCondLst>
                                    <p:cond delay="0"/>
                                  </p:stCondLst>
                                  <p:iterate>
                                    <p:tmAbs val="0"/>
                                  </p:iterate>
                                  <p:childTnLst>
                                    <p:set>
                                      <p:cBhvr>
                                        <p:cTn id="21" fill="hold"/>
                                        <p:tgtEl>
                                          <p:spTgt spid="182">
                                            <p:txEl>
                                              <p:pRg st="3" end="3"/>
                                            </p:txEl>
                                          </p:spTgt>
                                        </p:tgtEl>
                                        <p:attrNameLst>
                                          <p:attrName>style.visibility</p:attrName>
                                        </p:attrNameLst>
                                      </p:cBhvr>
                                      <p:to>
                                        <p:strVal val="visible"/>
                                      </p:to>
                                    </p:set>
                                    <p:animEffect transition="in" filter="dissolve">
                                      <p:cBhvr>
                                        <p:cTn id="22" dur="500"/>
                                        <p:tgtEl>
                                          <p:spTgt spid="1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85" name="Shape 185"/>
          <p:cNvSpPr>
            <a:spLocks noGrp="1"/>
          </p:cNvSpPr>
          <p:nvPr>
            <p:ph type="title"/>
          </p:nvPr>
        </p:nvSpPr>
        <p:spPr>
          <a:xfrm>
            <a:off x="1381819" y="900336"/>
            <a:ext cx="6605390" cy="1228924"/>
          </a:xfrm>
          <a:prstGeom prst="rect">
            <a:avLst/>
          </a:prstGeom>
        </p:spPr>
        <p:txBody>
          <a:bodyPr lIns="45719" tIns="45719" rIns="45719" bIns="45719" anchor="t"/>
          <a:lstStyle>
            <a:lvl1pPr marL="508000" indent="-508000" algn="l" defTabSz="914400">
              <a:defRPr sz="3800" b="1">
                <a:solidFill>
                  <a:srgbClr val="48002B"/>
                </a:solidFill>
                <a:effectLst>
                  <a:outerShdw blurRad="50800" dist="39000" dir="5460000" rotWithShape="0">
                    <a:srgbClr val="000000">
                      <a:alpha val="38000"/>
                    </a:srgbClr>
                  </a:outerShdw>
                </a:effectLst>
                <a:latin typeface="Cambria"/>
                <a:ea typeface="Cambria"/>
                <a:cs typeface="Cambria"/>
                <a:sym typeface="Cambria"/>
              </a:defRPr>
            </a:lvl1pPr>
          </a:lstStyle>
          <a:p>
            <a:r>
              <a:t>4. Believing that their mission is to contradict the pastor</a:t>
            </a:r>
          </a:p>
        </p:txBody>
      </p:sp>
      <p:sp>
        <p:nvSpPr>
          <p:cNvPr id="186" name="Shape 186"/>
          <p:cNvSpPr>
            <a:spLocks noGrp="1"/>
          </p:cNvSpPr>
          <p:nvPr>
            <p:ph type="body" idx="1"/>
          </p:nvPr>
        </p:nvSpPr>
        <p:spPr>
          <a:xfrm>
            <a:off x="932471" y="2348698"/>
            <a:ext cx="6970687" cy="3694859"/>
          </a:xfrm>
          <a:prstGeom prst="rect">
            <a:avLst/>
          </a:prstGeom>
        </p:spPr>
        <p:txBody>
          <a:bodyPr lIns="45719" tIns="45719" rIns="45719" bIns="45719"/>
          <a:lstStyle/>
          <a:p>
            <a:pPr marL="294894" indent="-294894" algn="l" defTabSz="786384">
              <a:spcBef>
                <a:spcPts val="800"/>
              </a:spcBef>
              <a:buSzPct val="100000"/>
              <a:buFont typeface="Arial"/>
              <a:buChar char="•"/>
              <a:defRPr sz="3440">
                <a:latin typeface="Cambria"/>
                <a:ea typeface="Cambria"/>
                <a:cs typeface="Cambria"/>
                <a:sym typeface="Cambria"/>
              </a:defRPr>
            </a:pPr>
            <a:r>
              <a:rPr b="1" i="1"/>
              <a:t>If the pastor is younger</a:t>
            </a:r>
            <a:r>
              <a:t> than they are,</a:t>
            </a:r>
            <a:r>
              <a:rPr b="1"/>
              <a:t> </a:t>
            </a:r>
            <a:r>
              <a:t>they think the pastor should not rule over them and, therefore, they will not support their pastor.</a:t>
            </a:r>
          </a:p>
          <a:p>
            <a:pPr marL="294894" indent="-294894" algn="l" defTabSz="786384">
              <a:spcBef>
                <a:spcPts val="800"/>
              </a:spcBef>
              <a:buSzPct val="100000"/>
              <a:buFont typeface="Arial"/>
              <a:buChar char="•"/>
              <a:defRPr sz="3440">
                <a:latin typeface="Cambria"/>
                <a:ea typeface="Cambria"/>
                <a:cs typeface="Cambria"/>
                <a:sym typeface="Cambria"/>
              </a:defRPr>
            </a:pPr>
            <a:r>
              <a:t>Schedule church board meetings </a:t>
            </a:r>
            <a:r>
              <a:rPr b="1" i="1"/>
              <a:t>without previously arranging them with the pastor</a:t>
            </a:r>
            <a:r>
              <a:rPr i="1"/>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86">
                                            <p:bg/>
                                          </p:spTgt>
                                        </p:tgtEl>
                                        <p:attrNameLst>
                                          <p:attrName>style.visibility</p:attrName>
                                        </p:attrNameLst>
                                      </p:cBhvr>
                                      <p:to>
                                        <p:strVal val="visible"/>
                                      </p:to>
                                    </p:set>
                                    <p:animEffect transition="in" filter="dissolve">
                                      <p:cBhvr>
                                        <p:cTn id="7" dur="500"/>
                                        <p:tgtEl>
                                          <p:spTgt spid="186">
                                            <p:bg/>
                                          </p:spTgt>
                                        </p:tgtEl>
                                      </p:cBhvr>
                                    </p:animEffect>
                                  </p:childTnLst>
                                </p:cTn>
                              </p:par>
                              <p:par>
                                <p:cTn id="8" presetID="9" presetClass="entr" presetSubtype="0" fill="hold" grpId="1" nodeType="withEffect">
                                  <p:stCondLst>
                                    <p:cond delay="0"/>
                                  </p:stCondLst>
                                  <p:iterate>
                                    <p:tmAbs val="0"/>
                                  </p:iterate>
                                  <p:childTnLst>
                                    <p:set>
                                      <p:cBhvr>
                                        <p:cTn id="9" fill="hold"/>
                                        <p:tgtEl>
                                          <p:spTgt spid="186">
                                            <p:txEl>
                                              <p:pRg st="0" end="0"/>
                                            </p:txEl>
                                          </p:spTgt>
                                        </p:tgtEl>
                                        <p:attrNameLst>
                                          <p:attrName>style.visibility</p:attrName>
                                        </p:attrNameLst>
                                      </p:cBhvr>
                                      <p:to>
                                        <p:strVal val="visible"/>
                                      </p:to>
                                    </p:set>
                                    <p:animEffect transition="in" filter="dissolve">
                                      <p:cBhvr>
                                        <p:cTn id="10" dur="500"/>
                                        <p:tgtEl>
                                          <p:spTgt spid="1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86">
                                            <p:txEl>
                                              <p:pRg st="1" end="1"/>
                                            </p:txEl>
                                          </p:spTgt>
                                        </p:tgtEl>
                                        <p:attrNameLst>
                                          <p:attrName>style.visibility</p:attrName>
                                        </p:attrNameLst>
                                      </p:cBhvr>
                                      <p:to>
                                        <p:strVal val="visible"/>
                                      </p:to>
                                    </p:set>
                                    <p:animEffect transition="in" filter="dissolve">
                                      <p:cBhvr>
                                        <p:cTn id="15" dur="500"/>
                                        <p:tgtEl>
                                          <p:spTgt spid="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89" name="Shape 189"/>
          <p:cNvSpPr>
            <a:spLocks noGrp="1"/>
          </p:cNvSpPr>
          <p:nvPr>
            <p:ph type="body" idx="1"/>
          </p:nvPr>
        </p:nvSpPr>
        <p:spPr>
          <a:xfrm>
            <a:off x="1237146" y="1072864"/>
            <a:ext cx="6669708" cy="4712272"/>
          </a:xfrm>
          <a:prstGeom prst="rect">
            <a:avLst/>
          </a:prstGeom>
        </p:spPr>
        <p:txBody>
          <a:bodyPr lIns="45719" tIns="45719" rIns="45719" bIns="45719"/>
          <a:lstStyle/>
          <a:p>
            <a:pPr marL="270890" indent="-270890" algn="l" defTabSz="722376">
              <a:spcBef>
                <a:spcPts val="700"/>
              </a:spcBef>
              <a:buSzPct val="100000"/>
              <a:buFont typeface="Arial"/>
              <a:buChar char="•"/>
              <a:defRPr sz="3160">
                <a:latin typeface="Cambria"/>
                <a:ea typeface="Cambria"/>
                <a:cs typeface="Cambria"/>
                <a:sym typeface="Cambria"/>
              </a:defRPr>
            </a:pPr>
            <a:r>
              <a:t>Are not a </a:t>
            </a:r>
            <a:r>
              <a:rPr b="1" i="1"/>
              <a:t>shield for their pastor</a:t>
            </a:r>
            <a:r>
              <a:t>, but rather are </a:t>
            </a:r>
            <a:r>
              <a:rPr b="1" i="1"/>
              <a:t>ever ready to attack</a:t>
            </a:r>
            <a:r>
              <a:t> the pastor.</a:t>
            </a:r>
          </a:p>
          <a:p>
            <a:pPr marL="270890" indent="-270890" algn="l" defTabSz="722376">
              <a:spcBef>
                <a:spcPts val="700"/>
              </a:spcBef>
              <a:buSzPct val="100000"/>
              <a:buFont typeface="Arial"/>
              <a:buChar char="•"/>
              <a:defRPr sz="3160">
                <a:latin typeface="Cambria"/>
                <a:ea typeface="Cambria"/>
                <a:cs typeface="Cambria"/>
                <a:sym typeface="Cambria"/>
              </a:defRPr>
            </a:pPr>
            <a:r>
              <a:t>Do not have a good </a:t>
            </a:r>
            <a:r>
              <a:rPr b="1" i="1"/>
              <a:t>rapport with the pastor</a:t>
            </a:r>
            <a:r>
              <a:t>.</a:t>
            </a:r>
            <a:endParaRPr b="1" i="1"/>
          </a:p>
          <a:p>
            <a:pPr algn="l" defTabSz="722376">
              <a:defRPr sz="1580" i="1">
                <a:latin typeface="Cambria"/>
                <a:ea typeface="Cambria"/>
                <a:cs typeface="Cambria"/>
                <a:sym typeface="Cambria"/>
              </a:defRPr>
            </a:pPr>
            <a:endParaRPr b="1"/>
          </a:p>
          <a:p>
            <a:pPr algn="l" defTabSz="722376">
              <a:spcBef>
                <a:spcPts val="700"/>
              </a:spcBef>
              <a:defRPr sz="3160" i="1">
                <a:latin typeface="Cambria"/>
                <a:ea typeface="Cambria"/>
                <a:cs typeface="Cambria"/>
                <a:sym typeface="Cambria"/>
              </a:defRPr>
            </a:pPr>
            <a:r>
              <a:t>“Do not entertain an accusation against an elder unless it is brought by two or three witnesses.”</a:t>
            </a:r>
          </a:p>
          <a:p>
            <a:pPr algn="l" defTabSz="722376">
              <a:defRPr sz="3160" i="1">
                <a:latin typeface="Cambria"/>
                <a:ea typeface="Cambria"/>
                <a:cs typeface="Cambria"/>
                <a:sym typeface="Cambria"/>
              </a:defRPr>
            </a:pPr>
            <a:r>
              <a:rPr>
                <a:solidFill>
                  <a:srgbClr val="FF2600"/>
                </a:solidFill>
              </a:rPr>
              <a:t>1 Timothy 5:19</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89">
                                            <p:bg/>
                                          </p:spTgt>
                                        </p:tgtEl>
                                        <p:attrNameLst>
                                          <p:attrName>style.visibility</p:attrName>
                                        </p:attrNameLst>
                                      </p:cBhvr>
                                      <p:to>
                                        <p:strVal val="visible"/>
                                      </p:to>
                                    </p:set>
                                    <p:animEffect transition="in" filter="dissolve">
                                      <p:cBhvr>
                                        <p:cTn id="7" dur="500"/>
                                        <p:tgtEl>
                                          <p:spTgt spid="189">
                                            <p:bg/>
                                          </p:spTgt>
                                        </p:tgtEl>
                                      </p:cBhvr>
                                    </p:animEffect>
                                  </p:childTnLst>
                                </p:cTn>
                              </p:par>
                              <p:par>
                                <p:cTn id="8" presetID="9" presetClass="entr" presetSubtype="0" fill="hold" grpId="1" nodeType="withEffect">
                                  <p:stCondLst>
                                    <p:cond delay="0"/>
                                  </p:stCondLst>
                                  <p:iterate>
                                    <p:tmAbs val="0"/>
                                  </p:iterate>
                                  <p:childTnLst>
                                    <p:set>
                                      <p:cBhvr>
                                        <p:cTn id="9" fill="hold"/>
                                        <p:tgtEl>
                                          <p:spTgt spid="189">
                                            <p:txEl>
                                              <p:pRg st="0" end="0"/>
                                            </p:txEl>
                                          </p:spTgt>
                                        </p:tgtEl>
                                        <p:attrNameLst>
                                          <p:attrName>style.visibility</p:attrName>
                                        </p:attrNameLst>
                                      </p:cBhvr>
                                      <p:to>
                                        <p:strVal val="visible"/>
                                      </p:to>
                                    </p:set>
                                    <p:animEffect transition="in" filter="dissolve">
                                      <p:cBhvr>
                                        <p:cTn id="10" dur="500"/>
                                        <p:tgtEl>
                                          <p:spTgt spid="18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89">
                                            <p:txEl>
                                              <p:pRg st="1" end="1"/>
                                            </p:txEl>
                                          </p:spTgt>
                                        </p:tgtEl>
                                        <p:attrNameLst>
                                          <p:attrName>style.visibility</p:attrName>
                                        </p:attrNameLst>
                                      </p:cBhvr>
                                      <p:to>
                                        <p:strVal val="visible"/>
                                      </p:to>
                                    </p:set>
                                    <p:animEffect transition="in" filter="dissolve">
                                      <p:cBhvr>
                                        <p:cTn id="15" dur="500"/>
                                        <p:tgtEl>
                                          <p:spTgt spid="18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89">
                                            <p:txEl>
                                              <p:pRg st="2" end="2"/>
                                            </p:txEl>
                                          </p:spTgt>
                                        </p:tgtEl>
                                        <p:attrNameLst>
                                          <p:attrName>style.visibility</p:attrName>
                                        </p:attrNameLst>
                                      </p:cBhvr>
                                      <p:to>
                                        <p:strVal val="visible"/>
                                      </p:to>
                                    </p:set>
                                    <p:animEffect transition="in" filter="dissolve">
                                      <p:cBhvr>
                                        <p:cTn id="20" dur="500"/>
                                        <p:tgtEl>
                                          <p:spTgt spid="18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89">
                                            <p:txEl>
                                              <p:pRg st="3" end="3"/>
                                            </p:txEl>
                                          </p:spTgt>
                                        </p:tgtEl>
                                        <p:attrNameLst>
                                          <p:attrName>style.visibility</p:attrName>
                                        </p:attrNameLst>
                                      </p:cBhvr>
                                      <p:to>
                                        <p:strVal val="visible"/>
                                      </p:to>
                                    </p:set>
                                    <p:animEffect transition="in" filter="dissolve">
                                      <p:cBhvr>
                                        <p:cTn id="25" dur="500"/>
                                        <p:tgtEl>
                                          <p:spTgt spid="18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189">
                                            <p:txEl>
                                              <p:pRg st="4" end="4"/>
                                            </p:txEl>
                                          </p:spTgt>
                                        </p:tgtEl>
                                        <p:attrNameLst>
                                          <p:attrName>style.visibility</p:attrName>
                                        </p:attrNameLst>
                                      </p:cBhvr>
                                      <p:to>
                                        <p:strVal val="visible"/>
                                      </p:to>
                                    </p:set>
                                    <p:animEffect transition="in" filter="dissolve">
                                      <p:cBhvr>
                                        <p:cTn id="30" dur="500"/>
                                        <p:tgtEl>
                                          <p:spTgt spid="1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92" name="Shape 192"/>
          <p:cNvSpPr>
            <a:spLocks noGrp="1"/>
          </p:cNvSpPr>
          <p:nvPr>
            <p:ph type="title"/>
          </p:nvPr>
        </p:nvSpPr>
        <p:spPr>
          <a:xfrm>
            <a:off x="1248593" y="959272"/>
            <a:ext cx="6646813" cy="897855"/>
          </a:xfrm>
          <a:prstGeom prst="rect">
            <a:avLst/>
          </a:prstGeom>
        </p:spPr>
        <p:txBody>
          <a:bodyPr lIns="45719" tIns="45719" rIns="45719" bIns="45719" anchor="t"/>
          <a:lstStyle>
            <a:lvl1pPr marL="295275" indent="-295275" algn="l" defTabSz="850391">
              <a:defRPr sz="2790" b="1">
                <a:solidFill>
                  <a:srgbClr val="48002B"/>
                </a:solidFill>
                <a:effectLst>
                  <a:outerShdw blurRad="47244" dist="36270" dir="5460000" rotWithShape="0">
                    <a:srgbClr val="000000">
                      <a:alpha val="38000"/>
                    </a:srgbClr>
                  </a:outerShdw>
                </a:effectLst>
                <a:latin typeface="Cambria"/>
                <a:ea typeface="Cambria"/>
                <a:cs typeface="Cambria"/>
                <a:sym typeface="Cambria"/>
              </a:defRPr>
            </a:lvl1pPr>
          </a:lstStyle>
          <a:p>
            <a:r>
              <a:t>5. Holding on to their position and thinking that they could never be replaced</a:t>
            </a:r>
          </a:p>
        </p:txBody>
      </p:sp>
      <p:sp>
        <p:nvSpPr>
          <p:cNvPr id="193" name="Shape 193"/>
          <p:cNvSpPr>
            <a:spLocks noGrp="1"/>
          </p:cNvSpPr>
          <p:nvPr>
            <p:ph type="body" idx="1"/>
          </p:nvPr>
        </p:nvSpPr>
        <p:spPr>
          <a:xfrm>
            <a:off x="1248593" y="2249778"/>
            <a:ext cx="6646813" cy="4036442"/>
          </a:xfrm>
          <a:prstGeom prst="rect">
            <a:avLst/>
          </a:prstGeom>
        </p:spPr>
        <p:txBody>
          <a:bodyPr lIns="45719" tIns="45719" rIns="45719" bIns="45719"/>
          <a:lstStyle/>
          <a:p>
            <a:pPr marL="250317" indent="-250317" algn="l" defTabSz="667512">
              <a:spcBef>
                <a:spcPts val="500"/>
              </a:spcBef>
              <a:buSzPct val="100000"/>
              <a:buFont typeface="Arial"/>
              <a:buChar char="•"/>
              <a:defRPr sz="2628">
                <a:latin typeface="Cambria"/>
                <a:ea typeface="Cambria"/>
                <a:cs typeface="Cambria"/>
                <a:sym typeface="Cambria"/>
              </a:defRPr>
            </a:pPr>
            <a:r>
              <a:t>Thinking that they should be </a:t>
            </a:r>
            <a:r>
              <a:rPr b="1" i="1"/>
              <a:t>elders all of their lives</a:t>
            </a:r>
            <a:r>
              <a:rPr i="1"/>
              <a:t>.</a:t>
            </a:r>
          </a:p>
          <a:p>
            <a:pPr marL="250317" indent="-250317" algn="l" defTabSz="667512">
              <a:spcBef>
                <a:spcPts val="500"/>
              </a:spcBef>
              <a:buSzPct val="100000"/>
              <a:buFont typeface="Arial"/>
              <a:buChar char="•"/>
              <a:defRPr sz="2628">
                <a:latin typeface="Cambria"/>
                <a:ea typeface="Cambria"/>
                <a:cs typeface="Cambria"/>
                <a:sym typeface="Cambria"/>
              </a:defRPr>
            </a:pPr>
            <a:r>
              <a:rPr b="1" i="1"/>
              <a:t>Refusing to accept</a:t>
            </a:r>
            <a:r>
              <a:t> another position decided by the church, </a:t>
            </a:r>
            <a:r>
              <a:rPr b="1" i="1"/>
              <a:t>and criticizing</a:t>
            </a:r>
            <a:r>
              <a:t> the new appointed elders.</a:t>
            </a:r>
          </a:p>
          <a:p>
            <a:pPr marL="250317" indent="-250317" algn="l" defTabSz="667512">
              <a:spcBef>
                <a:spcPts val="500"/>
              </a:spcBef>
              <a:buSzPct val="100000"/>
              <a:buFont typeface="Arial"/>
              <a:buChar char="•"/>
              <a:defRPr sz="2628">
                <a:latin typeface="Cambria"/>
                <a:ea typeface="Cambria"/>
                <a:cs typeface="Cambria"/>
                <a:sym typeface="Cambria"/>
              </a:defRPr>
            </a:pPr>
            <a:r>
              <a:t>Believing that the </a:t>
            </a:r>
            <a:r>
              <a:rPr b="1" i="1"/>
              <a:t>only important position</a:t>
            </a:r>
            <a:r>
              <a:t> there is, is being a </a:t>
            </a:r>
            <a:r>
              <a:rPr b="1" i="1"/>
              <a:t>church elder</a:t>
            </a:r>
            <a:r>
              <a:t>, and not understanding that: </a:t>
            </a:r>
            <a:r>
              <a:rPr b="1" i="1">
                <a:solidFill>
                  <a:srgbClr val="FF2600"/>
                </a:solidFill>
              </a:rPr>
              <a:t>“</a:t>
            </a:r>
            <a:r>
              <a:rPr b="1" i="1" u="sng">
                <a:solidFill>
                  <a:srgbClr val="FF2600"/>
                </a:solidFill>
              </a:rPr>
              <a:t>It is people who make a position important and not positions that make people important</a:t>
            </a:r>
            <a:r>
              <a:rPr b="1" i="1">
                <a:solidFill>
                  <a:srgbClr val="FF2600"/>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3">
                                            <p:bg/>
                                          </p:spTgt>
                                        </p:tgtEl>
                                        <p:attrNameLst>
                                          <p:attrName>style.visibility</p:attrName>
                                        </p:attrNameLst>
                                      </p:cBhvr>
                                      <p:to>
                                        <p:strVal val="visible"/>
                                      </p:to>
                                    </p:set>
                                    <p:animEffect transition="in" filter="dissolve">
                                      <p:cBhvr>
                                        <p:cTn id="7" dur="500"/>
                                        <p:tgtEl>
                                          <p:spTgt spid="193">
                                            <p:bg/>
                                          </p:spTgt>
                                        </p:tgtEl>
                                      </p:cBhvr>
                                    </p:animEffect>
                                  </p:childTnLst>
                                </p:cTn>
                              </p:par>
                              <p:par>
                                <p:cTn id="8" presetID="9" presetClass="entr" presetSubtype="0" fill="hold" grpId="1" nodeType="withEffect">
                                  <p:stCondLst>
                                    <p:cond delay="0"/>
                                  </p:stCondLst>
                                  <p:iterate>
                                    <p:tmAbs val="0"/>
                                  </p:iterate>
                                  <p:childTnLst>
                                    <p:set>
                                      <p:cBhvr>
                                        <p:cTn id="9" fill="hold"/>
                                        <p:tgtEl>
                                          <p:spTgt spid="193">
                                            <p:txEl>
                                              <p:pRg st="0" end="0"/>
                                            </p:txEl>
                                          </p:spTgt>
                                        </p:tgtEl>
                                        <p:attrNameLst>
                                          <p:attrName>style.visibility</p:attrName>
                                        </p:attrNameLst>
                                      </p:cBhvr>
                                      <p:to>
                                        <p:strVal val="visible"/>
                                      </p:to>
                                    </p:set>
                                    <p:animEffect transition="in" filter="dissolve">
                                      <p:cBhvr>
                                        <p:cTn id="10" dur="500"/>
                                        <p:tgtEl>
                                          <p:spTgt spid="19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93">
                                            <p:txEl>
                                              <p:pRg st="1" end="1"/>
                                            </p:txEl>
                                          </p:spTgt>
                                        </p:tgtEl>
                                        <p:attrNameLst>
                                          <p:attrName>style.visibility</p:attrName>
                                        </p:attrNameLst>
                                      </p:cBhvr>
                                      <p:to>
                                        <p:strVal val="visible"/>
                                      </p:to>
                                    </p:set>
                                    <p:animEffect transition="in" filter="dissolve">
                                      <p:cBhvr>
                                        <p:cTn id="15" dur="500"/>
                                        <p:tgtEl>
                                          <p:spTgt spid="19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93">
                                            <p:txEl>
                                              <p:pRg st="2" end="2"/>
                                            </p:txEl>
                                          </p:spTgt>
                                        </p:tgtEl>
                                        <p:attrNameLst>
                                          <p:attrName>style.visibility</p:attrName>
                                        </p:attrNameLst>
                                      </p:cBhvr>
                                      <p:to>
                                        <p:strVal val="visible"/>
                                      </p:to>
                                    </p:set>
                                    <p:animEffect transition="in" filter="dissolve">
                                      <p:cBhvr>
                                        <p:cTn id="20" dur="500"/>
                                        <p:tgtEl>
                                          <p:spTgt spid="1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96" name="Shape 196"/>
          <p:cNvSpPr>
            <a:spLocks noGrp="1"/>
          </p:cNvSpPr>
          <p:nvPr>
            <p:ph type="body" sz="half" idx="1"/>
          </p:nvPr>
        </p:nvSpPr>
        <p:spPr>
          <a:xfrm>
            <a:off x="1547043" y="1509303"/>
            <a:ext cx="6387257" cy="3839394"/>
          </a:xfrm>
          <a:prstGeom prst="rect">
            <a:avLst/>
          </a:prstGeom>
        </p:spPr>
        <p:txBody>
          <a:bodyPr lIns="45719" tIns="45719" rIns="45719" bIns="45719"/>
          <a:lstStyle/>
          <a:p>
            <a:pPr algn="l" defTabSz="850391">
              <a:spcBef>
                <a:spcPts val="1000"/>
              </a:spcBef>
              <a:defRPr sz="4464" i="1">
                <a:solidFill>
                  <a:srgbClr val="17375E"/>
                </a:solidFill>
                <a:latin typeface="Cambria"/>
                <a:ea typeface="Cambria"/>
                <a:cs typeface="Cambria"/>
                <a:sym typeface="Cambria"/>
              </a:defRPr>
            </a:pPr>
            <a:r>
              <a:t>“Whoever believes he is too important to do small things, is too small to do the most important things.”</a:t>
            </a:r>
          </a:p>
          <a:p>
            <a:pPr algn="l" defTabSz="850391">
              <a:defRPr sz="4464" i="1">
                <a:solidFill>
                  <a:srgbClr val="17375E"/>
                </a:solidFill>
                <a:latin typeface="Cambria"/>
                <a:ea typeface="Cambria"/>
                <a:cs typeface="Cambria"/>
                <a:sym typeface="Cambria"/>
              </a:defRPr>
            </a:pPr>
            <a:r>
              <a:rPr>
                <a:solidFill>
                  <a:srgbClr val="FF2600"/>
                </a:solidFill>
              </a:rPr>
              <a:t>Anonymous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99" name="Shape 199"/>
          <p:cNvSpPr>
            <a:spLocks noGrp="1"/>
          </p:cNvSpPr>
          <p:nvPr>
            <p:ph type="title"/>
          </p:nvPr>
        </p:nvSpPr>
        <p:spPr>
          <a:xfrm>
            <a:off x="1227509" y="696639"/>
            <a:ext cx="6390581" cy="990924"/>
          </a:xfrm>
          <a:prstGeom prst="rect">
            <a:avLst/>
          </a:prstGeom>
        </p:spPr>
        <p:txBody>
          <a:bodyPr lIns="45719" tIns="45719" rIns="45719" bIns="45719" anchor="t"/>
          <a:lstStyle>
            <a:lvl1pPr marL="417830" indent="-417830" algn="l" defTabSz="859536">
              <a:defRPr sz="3196" b="1">
                <a:solidFill>
                  <a:srgbClr val="48002B"/>
                </a:solidFill>
                <a:effectLst>
                  <a:outerShdw blurRad="47752" dist="36660" dir="5460000" rotWithShape="0">
                    <a:srgbClr val="000000">
                      <a:alpha val="38000"/>
                    </a:srgbClr>
                  </a:outerShdw>
                </a:effectLst>
                <a:latin typeface="Cambria"/>
                <a:ea typeface="Cambria"/>
                <a:cs typeface="Cambria"/>
                <a:sym typeface="Cambria"/>
              </a:defRPr>
            </a:lvl1pPr>
          </a:lstStyle>
          <a:p>
            <a:r>
              <a:t>6. Male elders having too much familiarity with the opposite sex</a:t>
            </a:r>
          </a:p>
        </p:txBody>
      </p:sp>
      <p:sp>
        <p:nvSpPr>
          <p:cNvPr id="200" name="Shape 200"/>
          <p:cNvSpPr>
            <a:spLocks noGrp="1"/>
          </p:cNvSpPr>
          <p:nvPr>
            <p:ph type="body" idx="1"/>
          </p:nvPr>
        </p:nvSpPr>
        <p:spPr>
          <a:xfrm>
            <a:off x="1376710" y="1836762"/>
            <a:ext cx="6390580" cy="4364162"/>
          </a:xfrm>
          <a:prstGeom prst="rect">
            <a:avLst/>
          </a:prstGeom>
        </p:spPr>
        <p:txBody>
          <a:bodyPr lIns="45719" tIns="45719" rIns="45719" bIns="45719"/>
          <a:lstStyle/>
          <a:p>
            <a:pPr marL="205739" indent="-205739" algn="l" defTabSz="548640">
              <a:spcBef>
                <a:spcPts val="500"/>
              </a:spcBef>
              <a:buSzPct val="100000"/>
              <a:buFont typeface="Arial"/>
              <a:buChar char="•"/>
              <a:defRPr sz="2280">
                <a:latin typeface="Cambria"/>
                <a:ea typeface="Cambria"/>
                <a:cs typeface="Cambria"/>
                <a:sym typeface="Cambria"/>
              </a:defRPr>
            </a:pPr>
            <a:r>
              <a:rPr b="1" i="1"/>
              <a:t>Male elders openly confiding too much </a:t>
            </a:r>
            <a:r>
              <a:t>in the women of the church, which is an indiscretion that lends itself to misinterpretation.</a:t>
            </a:r>
          </a:p>
          <a:p>
            <a:pPr marL="205739" indent="-205739" algn="l" defTabSz="548640">
              <a:spcBef>
                <a:spcPts val="500"/>
              </a:spcBef>
              <a:buSzPct val="100000"/>
              <a:buFont typeface="Arial"/>
              <a:buChar char="•"/>
              <a:defRPr sz="2280">
                <a:latin typeface="Cambria"/>
                <a:ea typeface="Cambria"/>
                <a:cs typeface="Cambria"/>
                <a:sym typeface="Cambria"/>
              </a:defRPr>
            </a:pPr>
            <a:r>
              <a:t>Regularly greet and say goodbye to the ladies </a:t>
            </a:r>
            <a:r>
              <a:rPr b="1" i="1"/>
              <a:t>using expressions that denote too much familiarity</a:t>
            </a:r>
            <a:r>
              <a:t>.</a:t>
            </a:r>
          </a:p>
          <a:p>
            <a:pPr marL="205739" indent="-205739" algn="l" defTabSz="548640">
              <a:spcBef>
                <a:spcPts val="500"/>
              </a:spcBef>
              <a:buSzPct val="100000"/>
              <a:buFont typeface="Arial"/>
              <a:buChar char="•"/>
              <a:defRPr sz="2280">
                <a:latin typeface="Cambria"/>
                <a:ea typeface="Cambria"/>
                <a:cs typeface="Cambria"/>
                <a:sym typeface="Cambria"/>
              </a:defRPr>
            </a:pPr>
            <a:r>
              <a:t>When interacting with the brethren, it is evident that they </a:t>
            </a:r>
            <a:r>
              <a:rPr b="1" i="1"/>
              <a:t>physically get closer to the ladies</a:t>
            </a:r>
            <a:r>
              <a:t> than to the men.</a:t>
            </a:r>
          </a:p>
          <a:p>
            <a:pPr marL="205739" indent="-205739" algn="l" defTabSz="548640">
              <a:spcBef>
                <a:spcPts val="500"/>
              </a:spcBef>
              <a:buSzPct val="100000"/>
              <a:buFont typeface="Arial"/>
              <a:buChar char="•"/>
              <a:defRPr sz="2280">
                <a:latin typeface="Cambria"/>
                <a:ea typeface="Cambria"/>
                <a:cs typeface="Cambria"/>
                <a:sym typeface="Cambria"/>
              </a:defRPr>
            </a:pPr>
            <a:r>
              <a:rPr b="1" i="1"/>
              <a:t>Rubbing</a:t>
            </a:r>
            <a:r>
              <a:t> their bodies against the ladies, </a:t>
            </a:r>
            <a:r>
              <a:rPr b="1" i="1"/>
              <a:t>touching</a:t>
            </a:r>
            <a:r>
              <a:t> them inappropriately, or </a:t>
            </a:r>
            <a:r>
              <a:rPr b="1" i="1"/>
              <a:t>holding their hand too long</a:t>
            </a:r>
            <a:r>
              <a:t> when greeting them.</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0">
                                            <p:bg/>
                                          </p:spTgt>
                                        </p:tgtEl>
                                        <p:attrNameLst>
                                          <p:attrName>style.visibility</p:attrName>
                                        </p:attrNameLst>
                                      </p:cBhvr>
                                      <p:to>
                                        <p:strVal val="visible"/>
                                      </p:to>
                                    </p:set>
                                    <p:animEffect transition="in" filter="dissolve">
                                      <p:cBhvr>
                                        <p:cTn id="7" dur="500"/>
                                        <p:tgtEl>
                                          <p:spTgt spid="200">
                                            <p:bg/>
                                          </p:spTgt>
                                        </p:tgtEl>
                                      </p:cBhvr>
                                    </p:animEffect>
                                  </p:childTnLst>
                                </p:cTn>
                              </p:par>
                              <p:par>
                                <p:cTn id="8" presetID="9" presetClass="entr" presetSubtype="0" fill="hold" grpId="1" nodeType="withEffect">
                                  <p:stCondLst>
                                    <p:cond delay="0"/>
                                  </p:stCondLst>
                                  <p:iterate>
                                    <p:tmAbs val="0"/>
                                  </p:iterate>
                                  <p:childTnLst>
                                    <p:set>
                                      <p:cBhvr>
                                        <p:cTn id="9" fill="hold"/>
                                        <p:tgtEl>
                                          <p:spTgt spid="200">
                                            <p:txEl>
                                              <p:pRg st="0" end="0"/>
                                            </p:txEl>
                                          </p:spTgt>
                                        </p:tgtEl>
                                        <p:attrNameLst>
                                          <p:attrName>style.visibility</p:attrName>
                                        </p:attrNameLst>
                                      </p:cBhvr>
                                      <p:to>
                                        <p:strVal val="visible"/>
                                      </p:to>
                                    </p:set>
                                    <p:animEffect transition="in" filter="dissolve">
                                      <p:cBhvr>
                                        <p:cTn id="10" dur="500"/>
                                        <p:tgtEl>
                                          <p:spTgt spid="20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00">
                                            <p:txEl>
                                              <p:pRg st="1" end="1"/>
                                            </p:txEl>
                                          </p:spTgt>
                                        </p:tgtEl>
                                        <p:attrNameLst>
                                          <p:attrName>style.visibility</p:attrName>
                                        </p:attrNameLst>
                                      </p:cBhvr>
                                      <p:to>
                                        <p:strVal val="visible"/>
                                      </p:to>
                                    </p:set>
                                    <p:animEffect transition="in" filter="dissolve">
                                      <p:cBhvr>
                                        <p:cTn id="15" dur="500"/>
                                        <p:tgtEl>
                                          <p:spTgt spid="20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00">
                                            <p:txEl>
                                              <p:pRg st="2" end="2"/>
                                            </p:txEl>
                                          </p:spTgt>
                                        </p:tgtEl>
                                        <p:attrNameLst>
                                          <p:attrName>style.visibility</p:attrName>
                                        </p:attrNameLst>
                                      </p:cBhvr>
                                      <p:to>
                                        <p:strVal val="visible"/>
                                      </p:to>
                                    </p:set>
                                    <p:animEffect transition="in" filter="dissolve">
                                      <p:cBhvr>
                                        <p:cTn id="20" dur="500"/>
                                        <p:tgtEl>
                                          <p:spTgt spid="20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00">
                                            <p:txEl>
                                              <p:pRg st="3" end="3"/>
                                            </p:txEl>
                                          </p:spTgt>
                                        </p:tgtEl>
                                        <p:attrNameLst>
                                          <p:attrName>style.visibility</p:attrName>
                                        </p:attrNameLst>
                                      </p:cBhvr>
                                      <p:to>
                                        <p:strVal val="visible"/>
                                      </p:to>
                                    </p:set>
                                    <p:animEffect transition="in" filter="dissolve">
                                      <p:cBhvr>
                                        <p:cTn id="25" dur="500"/>
                                        <p:tgtEl>
                                          <p:spTgt spid="2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43" name="Shape 143"/>
          <p:cNvSpPr>
            <a:spLocks noGrp="1"/>
          </p:cNvSpPr>
          <p:nvPr>
            <p:ph type="body" idx="1"/>
          </p:nvPr>
        </p:nvSpPr>
        <p:spPr>
          <a:xfrm>
            <a:off x="1248841" y="730398"/>
            <a:ext cx="6646318" cy="5397204"/>
          </a:xfrm>
          <a:prstGeom prst="rect">
            <a:avLst/>
          </a:prstGeom>
        </p:spPr>
        <p:txBody>
          <a:bodyPr lIns="45719" tIns="45719" rIns="45719" bIns="45719"/>
          <a:lstStyle/>
          <a:p>
            <a:pPr algn="l" defTabSz="868680">
              <a:spcBef>
                <a:spcPts val="800"/>
              </a:spcBef>
              <a:defRPr sz="3420" i="1">
                <a:solidFill>
                  <a:srgbClr val="00518E"/>
                </a:solidFill>
                <a:latin typeface="Cambria"/>
                <a:ea typeface="Cambria"/>
                <a:cs typeface="Cambria"/>
                <a:sym typeface="Cambria"/>
              </a:defRPr>
            </a:pPr>
            <a:r>
              <a:t>“</a:t>
            </a:r>
            <a:r>
              <a:rPr>
                <a:solidFill>
                  <a:srgbClr val="000000"/>
                </a:solidFill>
              </a:rPr>
              <a:t>Do not neglect your gift, </a:t>
            </a:r>
            <a:r>
              <a:rPr b="1">
                <a:solidFill>
                  <a:srgbClr val="000000"/>
                </a:solidFill>
              </a:rPr>
              <a:t>which was given you</a:t>
            </a:r>
            <a:r>
              <a:rPr>
                <a:solidFill>
                  <a:srgbClr val="000000"/>
                </a:solidFill>
              </a:rPr>
              <a:t> through prophecy when the body of elders laid their hands on you. Be diligent in these matters; give yourself wholly to them, so that everyone may see your progress. Watch your life and doctrine closely. Persevere in them, because if you do, you will save both yourself and your hearers.”</a:t>
            </a:r>
          </a:p>
          <a:p>
            <a:pPr algn="l" defTabSz="868680">
              <a:defRPr sz="3420" i="1">
                <a:solidFill>
                  <a:srgbClr val="00518E"/>
                </a:solidFill>
                <a:latin typeface="Cambria"/>
                <a:ea typeface="Cambria"/>
                <a:cs typeface="Cambria"/>
                <a:sym typeface="Cambria"/>
              </a:defRPr>
            </a:pPr>
            <a:r>
              <a:rPr>
                <a:solidFill>
                  <a:srgbClr val="FF2600"/>
                </a:solidFill>
              </a:rPr>
              <a:t>1 Timothy 4:14-16</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03" name="Shape 203"/>
          <p:cNvSpPr>
            <a:spLocks noGrp="1"/>
          </p:cNvSpPr>
          <p:nvPr>
            <p:ph type="body" idx="1"/>
          </p:nvPr>
        </p:nvSpPr>
        <p:spPr>
          <a:xfrm>
            <a:off x="1233983" y="1446808"/>
            <a:ext cx="6567835" cy="4218980"/>
          </a:xfrm>
          <a:prstGeom prst="rect">
            <a:avLst/>
          </a:prstGeom>
        </p:spPr>
        <p:txBody>
          <a:bodyPr lIns="45719" tIns="45719" rIns="45719" bIns="45719"/>
          <a:lstStyle/>
          <a:p>
            <a:pPr marL="336042" indent="-336042" algn="l" defTabSz="896111">
              <a:spcBef>
                <a:spcPts val="900"/>
              </a:spcBef>
              <a:buSzPct val="100000"/>
              <a:buFont typeface="Arial"/>
              <a:buChar char="•"/>
              <a:defRPr sz="3920">
                <a:latin typeface="Cambria"/>
                <a:ea typeface="Cambria"/>
                <a:cs typeface="Cambria"/>
                <a:sym typeface="Cambria"/>
              </a:defRPr>
            </a:pPr>
            <a:r>
              <a:t>Male elders going out to do missionary work accompanied by sisters from the church, </a:t>
            </a:r>
            <a:r>
              <a:rPr b="1" i="1"/>
              <a:t>without their wives</a:t>
            </a:r>
            <a:r>
              <a:rPr i="1"/>
              <a:t>.</a:t>
            </a:r>
            <a:endParaRPr b="1" i="1"/>
          </a:p>
          <a:p>
            <a:pPr marL="336042" indent="-336042" algn="l" defTabSz="896111">
              <a:spcBef>
                <a:spcPts val="900"/>
              </a:spcBef>
              <a:buSzPct val="100000"/>
              <a:buFont typeface="Arial"/>
              <a:buChar char="•"/>
              <a:defRPr sz="3920">
                <a:latin typeface="Cambria"/>
                <a:ea typeface="Cambria"/>
                <a:cs typeface="Cambria"/>
                <a:sym typeface="Cambria"/>
              </a:defRPr>
            </a:pPr>
            <a:r>
              <a:t>Thinking they</a:t>
            </a:r>
            <a:r>
              <a:rPr b="1" i="1"/>
              <a:t> will never fall into temptation</a:t>
            </a:r>
            <a:r>
              <a:rPr i="1"/>
              <a:t>.</a:t>
            </a:r>
            <a:r>
              <a:rPr b="1" i="1"/>
              <a:t>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3">
                                            <p:bg/>
                                          </p:spTgt>
                                        </p:tgtEl>
                                        <p:attrNameLst>
                                          <p:attrName>style.visibility</p:attrName>
                                        </p:attrNameLst>
                                      </p:cBhvr>
                                      <p:to>
                                        <p:strVal val="visible"/>
                                      </p:to>
                                    </p:set>
                                    <p:animEffect transition="in" filter="dissolve">
                                      <p:cBhvr>
                                        <p:cTn id="7" dur="500"/>
                                        <p:tgtEl>
                                          <p:spTgt spid="203">
                                            <p:bg/>
                                          </p:spTgt>
                                        </p:tgtEl>
                                      </p:cBhvr>
                                    </p:animEffect>
                                  </p:childTnLst>
                                </p:cTn>
                              </p:par>
                              <p:par>
                                <p:cTn id="8" presetID="9" presetClass="entr" presetSubtype="0" fill="hold" grpId="1" nodeType="withEffect">
                                  <p:stCondLst>
                                    <p:cond delay="0"/>
                                  </p:stCondLst>
                                  <p:iterate>
                                    <p:tmAbs val="0"/>
                                  </p:iterate>
                                  <p:childTnLst>
                                    <p:set>
                                      <p:cBhvr>
                                        <p:cTn id="9" fill="hold"/>
                                        <p:tgtEl>
                                          <p:spTgt spid="203">
                                            <p:txEl>
                                              <p:pRg st="0" end="0"/>
                                            </p:txEl>
                                          </p:spTgt>
                                        </p:tgtEl>
                                        <p:attrNameLst>
                                          <p:attrName>style.visibility</p:attrName>
                                        </p:attrNameLst>
                                      </p:cBhvr>
                                      <p:to>
                                        <p:strVal val="visible"/>
                                      </p:to>
                                    </p:set>
                                    <p:animEffect transition="in" filter="dissolve">
                                      <p:cBhvr>
                                        <p:cTn id="10" dur="500"/>
                                        <p:tgtEl>
                                          <p:spTgt spid="2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03">
                                            <p:txEl>
                                              <p:pRg st="1" end="1"/>
                                            </p:txEl>
                                          </p:spTgt>
                                        </p:tgtEl>
                                        <p:attrNameLst>
                                          <p:attrName>style.visibility</p:attrName>
                                        </p:attrNameLst>
                                      </p:cBhvr>
                                      <p:to>
                                        <p:strVal val="visible"/>
                                      </p:to>
                                    </p:set>
                                    <p:animEffect transition="in" filter="dissolve">
                                      <p:cBhvr>
                                        <p:cTn id="15" dur="500"/>
                                        <p:tgtEl>
                                          <p:spTgt spid="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06" name="Shape 206"/>
          <p:cNvSpPr>
            <a:spLocks noGrp="1"/>
          </p:cNvSpPr>
          <p:nvPr>
            <p:ph type="body" idx="1"/>
          </p:nvPr>
        </p:nvSpPr>
        <p:spPr>
          <a:xfrm>
            <a:off x="1577007" y="1355216"/>
            <a:ext cx="6316986" cy="4147568"/>
          </a:xfrm>
          <a:prstGeom prst="rect">
            <a:avLst/>
          </a:prstGeom>
        </p:spPr>
        <p:txBody>
          <a:bodyPr lIns="45719" tIns="45719" rIns="45719" bIns="45719"/>
          <a:lstStyle/>
          <a:p>
            <a:pPr algn="l" defTabSz="914400">
              <a:spcBef>
                <a:spcPts val="1000"/>
              </a:spcBef>
              <a:defRPr sz="4400" i="1">
                <a:latin typeface="Cambria"/>
                <a:ea typeface="Cambria"/>
                <a:cs typeface="Cambria"/>
                <a:sym typeface="Cambria"/>
              </a:defRPr>
            </a:pPr>
            <a:r>
              <a:t>“He must also have a good reputation with outsiders, so that he will not fall into disgrace and into the devil’s trap.”</a:t>
            </a:r>
          </a:p>
          <a:p>
            <a:pPr algn="l" defTabSz="914400">
              <a:defRPr sz="4400" i="1">
                <a:latin typeface="Cambria"/>
                <a:ea typeface="Cambria"/>
                <a:cs typeface="Cambria"/>
                <a:sym typeface="Cambria"/>
              </a:defRPr>
            </a:pPr>
            <a:r>
              <a:rPr>
                <a:solidFill>
                  <a:srgbClr val="FF2600"/>
                </a:solidFill>
              </a:rPr>
              <a:t>1 Timothy 3:7</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asted-image.pdf"/>
          <p:cNvPicPr>
            <a:picLocks noChangeAspect="1"/>
          </p:cNvPicPr>
          <p:nvPr/>
        </p:nvPicPr>
        <p:blipFill>
          <a:blip r:embed="rId2"/>
          <a:stretch>
            <a:fillRect/>
          </a:stretch>
        </p:blipFill>
        <p:spPr>
          <a:xfrm>
            <a:off x="-1" y="0"/>
            <a:ext cx="9144001" cy="6858000"/>
          </a:xfrm>
          <a:prstGeom prst="rect">
            <a:avLst/>
          </a:prstGeom>
          <a:ln w="12700">
            <a:miter lim="400000"/>
          </a:ln>
        </p:spPr>
      </p:pic>
      <p:sp>
        <p:nvSpPr>
          <p:cNvPr id="209" name="Shape 209"/>
          <p:cNvSpPr>
            <a:spLocks noGrp="1"/>
          </p:cNvSpPr>
          <p:nvPr>
            <p:ph type="title"/>
          </p:nvPr>
        </p:nvSpPr>
        <p:spPr>
          <a:xfrm>
            <a:off x="1102543" y="955328"/>
            <a:ext cx="7142114" cy="1681634"/>
          </a:xfrm>
          <a:prstGeom prst="rect">
            <a:avLst/>
          </a:prstGeom>
        </p:spPr>
        <p:txBody>
          <a:bodyPr lIns="45719" tIns="45719" rIns="45719" bIns="45719" anchor="t"/>
          <a:lstStyle>
            <a:lvl1pPr marL="520700" indent="-520700" algn="l" defTabSz="914400">
              <a:defRPr sz="3800" b="1">
                <a:solidFill>
                  <a:srgbClr val="48002B"/>
                </a:solidFill>
                <a:effectLst>
                  <a:outerShdw blurRad="50800" dist="39000" dir="5460000" rotWithShape="0">
                    <a:srgbClr val="000000">
                      <a:alpha val="38000"/>
                    </a:srgbClr>
                  </a:outerShdw>
                </a:effectLst>
                <a:latin typeface="Cambria"/>
                <a:ea typeface="Cambria"/>
                <a:cs typeface="Cambria"/>
                <a:sym typeface="Cambria"/>
              </a:defRPr>
            </a:lvl1pPr>
          </a:lstStyle>
          <a:p>
            <a:r>
              <a:t>7. Ceasing to be leaders and turning into bosses</a:t>
            </a:r>
          </a:p>
        </p:txBody>
      </p:sp>
      <p:sp>
        <p:nvSpPr>
          <p:cNvPr id="210" name="Shape 210"/>
          <p:cNvSpPr>
            <a:spLocks noGrp="1"/>
          </p:cNvSpPr>
          <p:nvPr>
            <p:ph type="body" idx="1"/>
          </p:nvPr>
        </p:nvSpPr>
        <p:spPr>
          <a:xfrm>
            <a:off x="1256059" y="2154188"/>
            <a:ext cx="6835082" cy="3751958"/>
          </a:xfrm>
          <a:prstGeom prst="rect">
            <a:avLst/>
          </a:prstGeom>
        </p:spPr>
        <p:txBody>
          <a:bodyPr lIns="45719" tIns="45719" rIns="45719" bIns="45719"/>
          <a:lstStyle/>
          <a:p>
            <a:pPr marL="342900" indent="-342900" algn="l" defTabSz="914400">
              <a:lnSpc>
                <a:spcPct val="90000"/>
              </a:lnSpc>
              <a:spcBef>
                <a:spcPts val="900"/>
              </a:spcBef>
              <a:buSzPct val="100000"/>
              <a:buFont typeface="Arial"/>
              <a:buChar char="•"/>
              <a:defRPr sz="4000">
                <a:latin typeface="Cambria"/>
                <a:ea typeface="Cambria"/>
                <a:cs typeface="Cambria"/>
                <a:sym typeface="Cambria"/>
              </a:defRPr>
            </a:pPr>
            <a:r>
              <a:t>Leaders are an </a:t>
            </a:r>
            <a:r>
              <a:rPr b="1" i="1"/>
              <a:t>example</a:t>
            </a:r>
            <a:r>
              <a:t> of how things are to be done.</a:t>
            </a:r>
            <a:endParaRPr b="1" i="1"/>
          </a:p>
          <a:p>
            <a:pPr marL="342900" indent="-342900" algn="l" defTabSz="914400">
              <a:lnSpc>
                <a:spcPct val="90000"/>
              </a:lnSpc>
              <a:spcBef>
                <a:spcPts val="900"/>
              </a:spcBef>
              <a:buSzPct val="100000"/>
              <a:buFont typeface="Arial"/>
              <a:buChar char="•"/>
              <a:defRPr sz="4000">
                <a:latin typeface="Cambria"/>
                <a:ea typeface="Cambria"/>
                <a:cs typeface="Cambria"/>
                <a:sym typeface="Cambria"/>
              </a:defRPr>
            </a:pPr>
            <a:r>
              <a:t>Bosses give </a:t>
            </a:r>
            <a:r>
              <a:rPr b="1" i="1"/>
              <a:t>orders</a:t>
            </a:r>
            <a:r>
              <a:t> for others to do them.</a:t>
            </a:r>
          </a:p>
          <a:p>
            <a:pPr marL="342900" indent="-342900" algn="l" defTabSz="914400">
              <a:lnSpc>
                <a:spcPct val="90000"/>
              </a:lnSpc>
              <a:spcBef>
                <a:spcPts val="900"/>
              </a:spcBef>
              <a:buSzPct val="100000"/>
              <a:buFont typeface="Arial"/>
              <a:buChar char="•"/>
              <a:defRPr sz="4000">
                <a:latin typeface="Cambria"/>
                <a:ea typeface="Cambria"/>
                <a:cs typeface="Cambria"/>
                <a:sym typeface="Cambria"/>
              </a:defRPr>
            </a:pPr>
            <a:r>
              <a:t>Leaders </a:t>
            </a:r>
            <a:r>
              <a:rPr b="1" i="1"/>
              <a:t>persuade, convince</a:t>
            </a:r>
            <a:r>
              <a:t>.</a:t>
            </a:r>
          </a:p>
          <a:p>
            <a:pPr marL="342900" indent="-342900" algn="l" defTabSz="914400">
              <a:lnSpc>
                <a:spcPct val="90000"/>
              </a:lnSpc>
              <a:spcBef>
                <a:spcPts val="900"/>
              </a:spcBef>
              <a:buSzPct val="100000"/>
              <a:buFont typeface="Arial"/>
              <a:buChar char="•"/>
              <a:defRPr sz="4000">
                <a:latin typeface="Cambria"/>
                <a:ea typeface="Cambria"/>
                <a:cs typeface="Cambria"/>
                <a:sym typeface="Cambria"/>
              </a:defRPr>
            </a:pPr>
            <a:r>
              <a:t>Bosses </a:t>
            </a:r>
            <a:r>
              <a:rPr b="1" i="1"/>
              <a:t>demand, intimidate</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0">
                                            <p:bg/>
                                          </p:spTgt>
                                        </p:tgtEl>
                                        <p:attrNameLst>
                                          <p:attrName>style.visibility</p:attrName>
                                        </p:attrNameLst>
                                      </p:cBhvr>
                                      <p:to>
                                        <p:strVal val="visible"/>
                                      </p:to>
                                    </p:set>
                                    <p:animEffect transition="in" filter="dissolve">
                                      <p:cBhvr>
                                        <p:cTn id="7" dur="500"/>
                                        <p:tgtEl>
                                          <p:spTgt spid="210">
                                            <p:bg/>
                                          </p:spTgt>
                                        </p:tgtEl>
                                      </p:cBhvr>
                                    </p:animEffect>
                                  </p:childTnLst>
                                </p:cTn>
                              </p:par>
                              <p:par>
                                <p:cTn id="8" presetID="9" presetClass="entr" presetSubtype="0" fill="hold" grpId="1" nodeType="withEffect">
                                  <p:stCondLst>
                                    <p:cond delay="0"/>
                                  </p:stCondLst>
                                  <p:iterate>
                                    <p:tmAbs val="0"/>
                                  </p:iterate>
                                  <p:childTnLst>
                                    <p:set>
                                      <p:cBhvr>
                                        <p:cTn id="9" fill="hold"/>
                                        <p:tgtEl>
                                          <p:spTgt spid="210">
                                            <p:txEl>
                                              <p:pRg st="0" end="0"/>
                                            </p:txEl>
                                          </p:spTgt>
                                        </p:tgtEl>
                                        <p:attrNameLst>
                                          <p:attrName>style.visibility</p:attrName>
                                        </p:attrNameLst>
                                      </p:cBhvr>
                                      <p:to>
                                        <p:strVal val="visible"/>
                                      </p:to>
                                    </p:set>
                                    <p:animEffect transition="in" filter="dissolve">
                                      <p:cBhvr>
                                        <p:cTn id="10" dur="500"/>
                                        <p:tgtEl>
                                          <p:spTgt spid="2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0">
                                            <p:txEl>
                                              <p:pRg st="1" end="1"/>
                                            </p:txEl>
                                          </p:spTgt>
                                        </p:tgtEl>
                                        <p:attrNameLst>
                                          <p:attrName>style.visibility</p:attrName>
                                        </p:attrNameLst>
                                      </p:cBhvr>
                                      <p:to>
                                        <p:strVal val="visible"/>
                                      </p:to>
                                    </p:set>
                                    <p:animEffect transition="in" filter="dissolve">
                                      <p:cBhvr>
                                        <p:cTn id="15" dur="500"/>
                                        <p:tgtEl>
                                          <p:spTgt spid="2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10">
                                            <p:txEl>
                                              <p:pRg st="2" end="2"/>
                                            </p:txEl>
                                          </p:spTgt>
                                        </p:tgtEl>
                                        <p:attrNameLst>
                                          <p:attrName>style.visibility</p:attrName>
                                        </p:attrNameLst>
                                      </p:cBhvr>
                                      <p:to>
                                        <p:strVal val="visible"/>
                                      </p:to>
                                    </p:set>
                                    <p:animEffect transition="in" filter="dissolve">
                                      <p:cBhvr>
                                        <p:cTn id="20" dur="500"/>
                                        <p:tgtEl>
                                          <p:spTgt spid="2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10">
                                            <p:txEl>
                                              <p:pRg st="3" end="3"/>
                                            </p:txEl>
                                          </p:spTgt>
                                        </p:tgtEl>
                                        <p:attrNameLst>
                                          <p:attrName>style.visibility</p:attrName>
                                        </p:attrNameLst>
                                      </p:cBhvr>
                                      <p:to>
                                        <p:strVal val="visible"/>
                                      </p:to>
                                    </p:set>
                                    <p:animEffect transition="in" filter="dissolve">
                                      <p:cBhvr>
                                        <p:cTn id="25" dur="500"/>
                                        <p:tgtEl>
                                          <p:spTgt spid="2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build="p"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13" name="Shape 213"/>
          <p:cNvSpPr>
            <a:spLocks noGrp="1"/>
          </p:cNvSpPr>
          <p:nvPr>
            <p:ph type="body" idx="1"/>
          </p:nvPr>
        </p:nvSpPr>
        <p:spPr>
          <a:xfrm>
            <a:off x="1429346" y="840060"/>
            <a:ext cx="6527601" cy="5177880"/>
          </a:xfrm>
          <a:prstGeom prst="rect">
            <a:avLst/>
          </a:prstGeom>
        </p:spPr>
        <p:txBody>
          <a:bodyPr lIns="45719" tIns="45719" rIns="45719" bIns="45719"/>
          <a:lstStyle/>
          <a:p>
            <a:pPr marL="281177" indent="-281177" algn="l" defTabSz="749808">
              <a:spcBef>
                <a:spcPts val="600"/>
              </a:spcBef>
              <a:buSzPct val="100000"/>
              <a:buFont typeface="Arial"/>
              <a:buChar char="•"/>
              <a:defRPr sz="2952">
                <a:latin typeface="Cambria"/>
                <a:ea typeface="Cambria"/>
                <a:cs typeface="Cambria"/>
                <a:sym typeface="Cambria"/>
              </a:defRPr>
            </a:pPr>
            <a:r>
              <a:t>Leaders are interested in the </a:t>
            </a:r>
            <a:r>
              <a:rPr b="1" i="1"/>
              <a:t>overall development of the group</a:t>
            </a:r>
            <a:r>
              <a:t>.</a:t>
            </a:r>
          </a:p>
          <a:p>
            <a:pPr marL="281177" indent="-281177" algn="l" defTabSz="749808">
              <a:spcBef>
                <a:spcPts val="600"/>
              </a:spcBef>
              <a:buSzPct val="100000"/>
              <a:buFont typeface="Arial"/>
              <a:buChar char="•"/>
              <a:defRPr sz="2952">
                <a:latin typeface="Cambria"/>
                <a:ea typeface="Cambria"/>
                <a:cs typeface="Cambria"/>
                <a:sym typeface="Cambria"/>
              </a:defRPr>
            </a:pPr>
            <a:r>
              <a:t>Bosses are only interested is </a:t>
            </a:r>
            <a:r>
              <a:rPr b="1" i="1"/>
              <a:t>their good name</a:t>
            </a:r>
            <a:r>
              <a:t>.</a:t>
            </a:r>
          </a:p>
          <a:p>
            <a:pPr marL="281177" indent="-281177" algn="l" defTabSz="749808">
              <a:spcBef>
                <a:spcPts val="600"/>
              </a:spcBef>
              <a:buSzPct val="100000"/>
              <a:buFont typeface="Arial"/>
              <a:buChar char="•"/>
              <a:defRPr sz="2952">
                <a:latin typeface="Cambria"/>
                <a:ea typeface="Cambria"/>
                <a:cs typeface="Cambria"/>
                <a:sym typeface="Cambria"/>
              </a:defRPr>
            </a:pPr>
            <a:r>
              <a:t>Leaders want to be followed by </a:t>
            </a:r>
            <a:r>
              <a:rPr b="1" i="1"/>
              <a:t>conviction</a:t>
            </a:r>
            <a:r>
              <a:t>.</a:t>
            </a:r>
          </a:p>
          <a:p>
            <a:pPr marL="281177" indent="-281177" algn="l" defTabSz="749808">
              <a:spcBef>
                <a:spcPts val="600"/>
              </a:spcBef>
              <a:buSzPct val="100000"/>
              <a:buFont typeface="Arial"/>
              <a:buChar char="•"/>
              <a:defRPr sz="2952">
                <a:latin typeface="Cambria"/>
                <a:ea typeface="Cambria"/>
                <a:cs typeface="Cambria"/>
                <a:sym typeface="Cambria"/>
              </a:defRPr>
            </a:pPr>
            <a:r>
              <a:t>Bosses are only interested in being </a:t>
            </a:r>
            <a:r>
              <a:rPr b="1" i="1"/>
              <a:t>obeyed</a:t>
            </a:r>
            <a:r>
              <a:t>.</a:t>
            </a:r>
          </a:p>
          <a:p>
            <a:pPr marL="281177" indent="-281177" algn="l" defTabSz="749808">
              <a:spcBef>
                <a:spcPts val="600"/>
              </a:spcBef>
              <a:buSzPct val="100000"/>
              <a:buFont typeface="Arial"/>
              <a:buChar char="•"/>
              <a:defRPr sz="2952">
                <a:latin typeface="Cambria"/>
                <a:ea typeface="Cambria"/>
                <a:cs typeface="Cambria"/>
                <a:sym typeface="Cambria"/>
              </a:defRPr>
            </a:pPr>
            <a:r>
              <a:t>Leaders promote the </a:t>
            </a:r>
            <a:r>
              <a:rPr b="1" i="1"/>
              <a:t>work as a team</a:t>
            </a:r>
            <a:r>
              <a:t>.</a:t>
            </a:r>
          </a:p>
          <a:p>
            <a:pPr marL="281177" indent="-281177" algn="l" defTabSz="749808">
              <a:spcBef>
                <a:spcPts val="600"/>
              </a:spcBef>
              <a:buSzPct val="100000"/>
              <a:buFont typeface="Arial"/>
              <a:buChar char="•"/>
              <a:defRPr sz="2952">
                <a:latin typeface="Cambria"/>
                <a:ea typeface="Cambria"/>
                <a:cs typeface="Cambria"/>
                <a:sym typeface="Cambria"/>
              </a:defRPr>
            </a:pPr>
            <a:r>
              <a:t>Bosses want everyone to </a:t>
            </a:r>
            <a:r>
              <a:rPr b="1" i="1"/>
              <a:t>revolve around them</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3">
                                            <p:bg/>
                                          </p:spTgt>
                                        </p:tgtEl>
                                        <p:attrNameLst>
                                          <p:attrName>style.visibility</p:attrName>
                                        </p:attrNameLst>
                                      </p:cBhvr>
                                      <p:to>
                                        <p:strVal val="visible"/>
                                      </p:to>
                                    </p:set>
                                    <p:animEffect transition="in" filter="dissolve">
                                      <p:cBhvr>
                                        <p:cTn id="7" dur="500"/>
                                        <p:tgtEl>
                                          <p:spTgt spid="213">
                                            <p:bg/>
                                          </p:spTgt>
                                        </p:tgtEl>
                                      </p:cBhvr>
                                    </p:animEffect>
                                  </p:childTnLst>
                                </p:cTn>
                              </p:par>
                              <p:par>
                                <p:cTn id="8" presetID="9" presetClass="entr" presetSubtype="0" fill="hold" grpId="1" nodeType="withEffect">
                                  <p:stCondLst>
                                    <p:cond delay="0"/>
                                  </p:stCondLst>
                                  <p:iterate>
                                    <p:tmAbs val="0"/>
                                  </p:iterate>
                                  <p:childTnLst>
                                    <p:set>
                                      <p:cBhvr>
                                        <p:cTn id="9" fill="hold"/>
                                        <p:tgtEl>
                                          <p:spTgt spid="213">
                                            <p:txEl>
                                              <p:pRg st="0" end="0"/>
                                            </p:txEl>
                                          </p:spTgt>
                                        </p:tgtEl>
                                        <p:attrNameLst>
                                          <p:attrName>style.visibility</p:attrName>
                                        </p:attrNameLst>
                                      </p:cBhvr>
                                      <p:to>
                                        <p:strVal val="visible"/>
                                      </p:to>
                                    </p:set>
                                    <p:animEffect transition="in" filter="dissolve">
                                      <p:cBhvr>
                                        <p:cTn id="10" dur="500"/>
                                        <p:tgtEl>
                                          <p:spTgt spid="2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3">
                                            <p:txEl>
                                              <p:pRg st="1" end="1"/>
                                            </p:txEl>
                                          </p:spTgt>
                                        </p:tgtEl>
                                        <p:attrNameLst>
                                          <p:attrName>style.visibility</p:attrName>
                                        </p:attrNameLst>
                                      </p:cBhvr>
                                      <p:to>
                                        <p:strVal val="visible"/>
                                      </p:to>
                                    </p:set>
                                    <p:animEffect transition="in" filter="dissolve">
                                      <p:cBhvr>
                                        <p:cTn id="15" dur="500"/>
                                        <p:tgtEl>
                                          <p:spTgt spid="2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13">
                                            <p:txEl>
                                              <p:pRg st="2" end="2"/>
                                            </p:txEl>
                                          </p:spTgt>
                                        </p:tgtEl>
                                        <p:attrNameLst>
                                          <p:attrName>style.visibility</p:attrName>
                                        </p:attrNameLst>
                                      </p:cBhvr>
                                      <p:to>
                                        <p:strVal val="visible"/>
                                      </p:to>
                                    </p:set>
                                    <p:animEffect transition="in" filter="dissolve">
                                      <p:cBhvr>
                                        <p:cTn id="20" dur="500"/>
                                        <p:tgtEl>
                                          <p:spTgt spid="2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13">
                                            <p:txEl>
                                              <p:pRg st="3" end="3"/>
                                            </p:txEl>
                                          </p:spTgt>
                                        </p:tgtEl>
                                        <p:attrNameLst>
                                          <p:attrName>style.visibility</p:attrName>
                                        </p:attrNameLst>
                                      </p:cBhvr>
                                      <p:to>
                                        <p:strVal val="visible"/>
                                      </p:to>
                                    </p:set>
                                    <p:animEffect transition="in" filter="dissolve">
                                      <p:cBhvr>
                                        <p:cTn id="25" dur="500"/>
                                        <p:tgtEl>
                                          <p:spTgt spid="21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213">
                                            <p:txEl>
                                              <p:pRg st="4" end="4"/>
                                            </p:txEl>
                                          </p:spTgt>
                                        </p:tgtEl>
                                        <p:attrNameLst>
                                          <p:attrName>style.visibility</p:attrName>
                                        </p:attrNameLst>
                                      </p:cBhvr>
                                      <p:to>
                                        <p:strVal val="visible"/>
                                      </p:to>
                                    </p:set>
                                    <p:animEffect transition="in" filter="dissolve">
                                      <p:cBhvr>
                                        <p:cTn id="30" dur="500"/>
                                        <p:tgtEl>
                                          <p:spTgt spid="21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1" nodeType="clickEffect">
                                  <p:stCondLst>
                                    <p:cond delay="0"/>
                                  </p:stCondLst>
                                  <p:iterate>
                                    <p:tmAbs val="0"/>
                                  </p:iterate>
                                  <p:childTnLst>
                                    <p:set>
                                      <p:cBhvr>
                                        <p:cTn id="34" fill="hold"/>
                                        <p:tgtEl>
                                          <p:spTgt spid="213">
                                            <p:txEl>
                                              <p:pRg st="5" end="5"/>
                                            </p:txEl>
                                          </p:spTgt>
                                        </p:tgtEl>
                                        <p:attrNameLst>
                                          <p:attrName>style.visibility</p:attrName>
                                        </p:attrNameLst>
                                      </p:cBhvr>
                                      <p:to>
                                        <p:strVal val="visible"/>
                                      </p:to>
                                    </p:set>
                                    <p:animEffect transition="in" filter="dissolve">
                                      <p:cBhvr>
                                        <p:cTn id="35" dur="500"/>
                                        <p:tgtEl>
                                          <p:spTgt spid="2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16" name="Shape 216"/>
          <p:cNvSpPr>
            <a:spLocks noGrp="1"/>
          </p:cNvSpPr>
          <p:nvPr>
            <p:ph type="body" idx="1"/>
          </p:nvPr>
        </p:nvSpPr>
        <p:spPr>
          <a:xfrm>
            <a:off x="1352475" y="1052735"/>
            <a:ext cx="6965554" cy="4752530"/>
          </a:xfrm>
          <a:prstGeom prst="rect">
            <a:avLst/>
          </a:prstGeom>
        </p:spPr>
        <p:txBody>
          <a:bodyPr lIns="45719" tIns="45719" rIns="45719" bIns="45719"/>
          <a:lstStyle/>
          <a:p>
            <a:pPr marL="312039" indent="-312039" algn="l" defTabSz="832104">
              <a:spcBef>
                <a:spcPts val="800"/>
              </a:spcBef>
              <a:buSzPct val="100000"/>
              <a:buFont typeface="Arial"/>
              <a:buChar char="•"/>
              <a:defRPr sz="3640">
                <a:latin typeface="Cambria"/>
                <a:ea typeface="Cambria"/>
                <a:cs typeface="Cambria"/>
                <a:sym typeface="Cambria"/>
              </a:defRPr>
            </a:pPr>
            <a:r>
              <a:t>Leaders attribute all </a:t>
            </a:r>
            <a:r>
              <a:rPr b="1" i="1"/>
              <a:t>success to the team</a:t>
            </a:r>
            <a:r>
              <a:t>.</a:t>
            </a:r>
          </a:p>
          <a:p>
            <a:pPr marL="312039" indent="-312039" algn="l" defTabSz="832104">
              <a:spcBef>
                <a:spcPts val="800"/>
              </a:spcBef>
              <a:buSzPct val="100000"/>
              <a:buFont typeface="Arial"/>
              <a:buChar char="•"/>
              <a:defRPr sz="3640">
                <a:latin typeface="Cambria"/>
                <a:ea typeface="Cambria"/>
                <a:cs typeface="Cambria"/>
                <a:sym typeface="Cambria"/>
              </a:defRPr>
            </a:pPr>
            <a:r>
              <a:t>Bosses attribute all </a:t>
            </a:r>
            <a:r>
              <a:rPr b="1" i="1"/>
              <a:t>success to their own great endeavors</a:t>
            </a:r>
            <a:r>
              <a:t>.</a:t>
            </a:r>
          </a:p>
          <a:p>
            <a:pPr marL="312039" indent="-312039" algn="l" defTabSz="832104">
              <a:spcBef>
                <a:spcPts val="800"/>
              </a:spcBef>
              <a:buSzPct val="100000"/>
              <a:buFont typeface="Arial"/>
              <a:buChar char="•"/>
              <a:defRPr sz="3640">
                <a:latin typeface="Cambria"/>
                <a:ea typeface="Cambria"/>
                <a:cs typeface="Cambria"/>
                <a:sym typeface="Cambria"/>
              </a:defRPr>
            </a:pPr>
            <a:r>
              <a:t>Leaders </a:t>
            </a:r>
            <a:r>
              <a:rPr b="1" i="1"/>
              <a:t>delegate</a:t>
            </a:r>
            <a:r>
              <a:t> responsibilities and </a:t>
            </a:r>
            <a:r>
              <a:rPr b="1" i="1"/>
              <a:t>share</a:t>
            </a:r>
            <a:r>
              <a:t> the privileges.</a:t>
            </a:r>
          </a:p>
          <a:p>
            <a:pPr marL="312039" indent="-312039" algn="l" defTabSz="832104">
              <a:spcBef>
                <a:spcPts val="800"/>
              </a:spcBef>
              <a:buSzPct val="100000"/>
              <a:buFont typeface="Arial"/>
              <a:buChar char="•"/>
              <a:defRPr sz="3640">
                <a:latin typeface="Cambria"/>
                <a:ea typeface="Cambria"/>
                <a:cs typeface="Cambria"/>
                <a:sym typeface="Cambria"/>
              </a:defRPr>
            </a:pPr>
            <a:r>
              <a:t>Bosses try to </a:t>
            </a:r>
            <a:r>
              <a:rPr b="1" i="1"/>
              <a:t>hoard all the attention</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6">
                                            <p:bg/>
                                          </p:spTgt>
                                        </p:tgtEl>
                                        <p:attrNameLst>
                                          <p:attrName>style.visibility</p:attrName>
                                        </p:attrNameLst>
                                      </p:cBhvr>
                                      <p:to>
                                        <p:strVal val="visible"/>
                                      </p:to>
                                    </p:set>
                                    <p:animEffect transition="in" filter="dissolve">
                                      <p:cBhvr>
                                        <p:cTn id="7" dur="500"/>
                                        <p:tgtEl>
                                          <p:spTgt spid="216">
                                            <p:bg/>
                                          </p:spTgt>
                                        </p:tgtEl>
                                      </p:cBhvr>
                                    </p:animEffect>
                                  </p:childTnLst>
                                </p:cTn>
                              </p:par>
                              <p:par>
                                <p:cTn id="8" presetID="9" presetClass="entr" presetSubtype="0" fill="hold" grpId="1" nodeType="withEffect">
                                  <p:stCondLst>
                                    <p:cond delay="0"/>
                                  </p:stCondLst>
                                  <p:iterate>
                                    <p:tmAbs val="0"/>
                                  </p:iterate>
                                  <p:childTnLst>
                                    <p:set>
                                      <p:cBhvr>
                                        <p:cTn id="9" fill="hold"/>
                                        <p:tgtEl>
                                          <p:spTgt spid="216">
                                            <p:txEl>
                                              <p:pRg st="0" end="0"/>
                                            </p:txEl>
                                          </p:spTgt>
                                        </p:tgtEl>
                                        <p:attrNameLst>
                                          <p:attrName>style.visibility</p:attrName>
                                        </p:attrNameLst>
                                      </p:cBhvr>
                                      <p:to>
                                        <p:strVal val="visible"/>
                                      </p:to>
                                    </p:set>
                                    <p:animEffect transition="in" filter="dissolve">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6">
                                            <p:txEl>
                                              <p:pRg st="1" end="1"/>
                                            </p:txEl>
                                          </p:spTgt>
                                        </p:tgtEl>
                                        <p:attrNameLst>
                                          <p:attrName>style.visibility</p:attrName>
                                        </p:attrNameLst>
                                      </p:cBhvr>
                                      <p:to>
                                        <p:strVal val="visible"/>
                                      </p:to>
                                    </p:set>
                                    <p:animEffect transition="in" filter="dissolve">
                                      <p:cBhvr>
                                        <p:cTn id="15" dur="500"/>
                                        <p:tgtEl>
                                          <p:spTgt spid="2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16">
                                            <p:txEl>
                                              <p:pRg st="2" end="2"/>
                                            </p:txEl>
                                          </p:spTgt>
                                        </p:tgtEl>
                                        <p:attrNameLst>
                                          <p:attrName>style.visibility</p:attrName>
                                        </p:attrNameLst>
                                      </p:cBhvr>
                                      <p:to>
                                        <p:strVal val="visible"/>
                                      </p:to>
                                    </p:set>
                                    <p:animEffect transition="in" filter="dissolve">
                                      <p:cBhvr>
                                        <p:cTn id="20" dur="500"/>
                                        <p:tgtEl>
                                          <p:spTgt spid="21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16">
                                            <p:txEl>
                                              <p:pRg st="3" end="3"/>
                                            </p:txEl>
                                          </p:spTgt>
                                        </p:tgtEl>
                                        <p:attrNameLst>
                                          <p:attrName>style.visibility</p:attrName>
                                        </p:attrNameLst>
                                      </p:cBhvr>
                                      <p:to>
                                        <p:strVal val="visible"/>
                                      </p:to>
                                    </p:set>
                                    <p:animEffect transition="in" filter="dissolve">
                                      <p:cBhvr>
                                        <p:cTn id="25" dur="500"/>
                                        <p:tgtEl>
                                          <p:spTgt spid="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1" build="p"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19" name="Shape 219"/>
          <p:cNvSpPr>
            <a:spLocks noGrp="1"/>
          </p:cNvSpPr>
          <p:nvPr>
            <p:ph type="body" sz="half" idx="1"/>
          </p:nvPr>
        </p:nvSpPr>
        <p:spPr>
          <a:xfrm>
            <a:off x="1251706" y="2942548"/>
            <a:ext cx="6468444" cy="2440533"/>
          </a:xfrm>
          <a:prstGeom prst="rect">
            <a:avLst/>
          </a:prstGeom>
        </p:spPr>
        <p:txBody>
          <a:bodyPr lIns="45719" tIns="45719" rIns="45719" bIns="45719"/>
          <a:lstStyle/>
          <a:p>
            <a:pPr marL="270890" indent="-270890" algn="l" defTabSz="722376">
              <a:spcBef>
                <a:spcPts val="700"/>
              </a:spcBef>
              <a:buSzPct val="100000"/>
              <a:buFont typeface="Arial"/>
              <a:buChar char="•"/>
              <a:defRPr sz="3160">
                <a:latin typeface="Cambria"/>
                <a:ea typeface="Cambria"/>
                <a:cs typeface="Cambria"/>
                <a:sym typeface="Cambria"/>
              </a:defRPr>
            </a:pPr>
            <a:r>
              <a:t>Consider that the </a:t>
            </a:r>
            <a:r>
              <a:rPr b="1" i="1"/>
              <a:t>activities of the Adventurer Club are a waste of time</a:t>
            </a:r>
            <a:r>
              <a:t>.</a:t>
            </a:r>
            <a:endParaRPr b="1" i="1"/>
          </a:p>
          <a:p>
            <a:pPr marL="270890" indent="-270890" algn="l" defTabSz="722376">
              <a:spcBef>
                <a:spcPts val="700"/>
              </a:spcBef>
              <a:buSzPct val="100000"/>
              <a:buFont typeface="Arial"/>
              <a:buChar char="•"/>
              <a:defRPr sz="3160">
                <a:latin typeface="Cambria"/>
                <a:ea typeface="Cambria"/>
                <a:cs typeface="Cambria"/>
                <a:sym typeface="Cambria"/>
              </a:defRPr>
            </a:pPr>
            <a:r>
              <a:t>Are ever ready to </a:t>
            </a:r>
            <a:r>
              <a:rPr b="1" i="1"/>
              <a:t>maximize the mistakes of the Adventurer Club</a:t>
            </a:r>
            <a:r>
              <a:t>.</a:t>
            </a:r>
          </a:p>
        </p:txBody>
      </p:sp>
      <p:sp>
        <p:nvSpPr>
          <p:cNvPr id="220" name="Shape 220"/>
          <p:cNvSpPr/>
          <p:nvPr/>
        </p:nvSpPr>
        <p:spPr>
          <a:xfrm>
            <a:off x="854608" y="1463328"/>
            <a:ext cx="7434784" cy="114858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455802" indent="-455802" defTabSz="886968">
              <a:defRPr sz="3492" b="1">
                <a:solidFill>
                  <a:srgbClr val="48002B"/>
                </a:solidFill>
                <a:effectLst>
                  <a:outerShdw blurRad="49276" dist="37830" dir="5460000" rotWithShape="0">
                    <a:srgbClr val="000000">
                      <a:alpha val="38000"/>
                    </a:srgbClr>
                  </a:outerShdw>
                </a:effectLst>
                <a:latin typeface="Cambria"/>
                <a:ea typeface="Cambria"/>
                <a:cs typeface="Cambria"/>
                <a:sym typeface="Cambria"/>
              </a:defRPr>
            </a:lvl1pPr>
          </a:lstStyle>
          <a:p>
            <a:r>
              <a:t>8. Being indifferent and tough with the children and youth of the church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9">
                                            <p:bg/>
                                          </p:spTgt>
                                        </p:tgtEl>
                                        <p:attrNameLst>
                                          <p:attrName>style.visibility</p:attrName>
                                        </p:attrNameLst>
                                      </p:cBhvr>
                                      <p:to>
                                        <p:strVal val="visible"/>
                                      </p:to>
                                    </p:set>
                                    <p:animEffect transition="in" filter="dissolve">
                                      <p:cBhvr>
                                        <p:cTn id="7" dur="500"/>
                                        <p:tgtEl>
                                          <p:spTgt spid="219">
                                            <p:bg/>
                                          </p:spTgt>
                                        </p:tgtEl>
                                      </p:cBhvr>
                                    </p:animEffect>
                                  </p:childTnLst>
                                </p:cTn>
                              </p:par>
                              <p:par>
                                <p:cTn id="8" presetID="9" presetClass="entr" presetSubtype="0" fill="hold" grpId="1" nodeType="withEffect">
                                  <p:stCondLst>
                                    <p:cond delay="0"/>
                                  </p:stCondLst>
                                  <p:iterate>
                                    <p:tmAbs val="0"/>
                                  </p:iterate>
                                  <p:childTnLst>
                                    <p:set>
                                      <p:cBhvr>
                                        <p:cTn id="9" fill="hold"/>
                                        <p:tgtEl>
                                          <p:spTgt spid="219">
                                            <p:txEl>
                                              <p:pRg st="0" end="0"/>
                                            </p:txEl>
                                          </p:spTgt>
                                        </p:tgtEl>
                                        <p:attrNameLst>
                                          <p:attrName>style.visibility</p:attrName>
                                        </p:attrNameLst>
                                      </p:cBhvr>
                                      <p:to>
                                        <p:strVal val="visible"/>
                                      </p:to>
                                    </p:set>
                                    <p:animEffect transition="in" filter="dissolve">
                                      <p:cBhvr>
                                        <p:cTn id="10" dur="500"/>
                                        <p:tgtEl>
                                          <p:spTgt spid="2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9">
                                            <p:txEl>
                                              <p:pRg st="1" end="1"/>
                                            </p:txEl>
                                          </p:spTgt>
                                        </p:tgtEl>
                                        <p:attrNameLst>
                                          <p:attrName>style.visibility</p:attrName>
                                        </p:attrNameLst>
                                      </p:cBhvr>
                                      <p:to>
                                        <p:strVal val="visible"/>
                                      </p:to>
                                    </p:set>
                                    <p:animEffect transition="in" filter="dissolve">
                                      <p:cBhvr>
                                        <p:cTn id="15" dur="500"/>
                                        <p:tgtEl>
                                          <p:spTgt spid="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1" build="p"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23" name="Shape 223"/>
          <p:cNvSpPr>
            <a:spLocks noGrp="1"/>
          </p:cNvSpPr>
          <p:nvPr>
            <p:ph type="body" idx="1"/>
          </p:nvPr>
        </p:nvSpPr>
        <p:spPr>
          <a:xfrm>
            <a:off x="1288591" y="963786"/>
            <a:ext cx="6566818" cy="4930428"/>
          </a:xfrm>
          <a:prstGeom prst="rect">
            <a:avLst/>
          </a:prstGeom>
        </p:spPr>
        <p:txBody>
          <a:bodyPr lIns="45719" tIns="45719" rIns="45719" bIns="45719"/>
          <a:lstStyle/>
          <a:p>
            <a:pPr marL="277749" indent="-277749" algn="l" defTabSz="740663">
              <a:spcBef>
                <a:spcPts val="600"/>
              </a:spcBef>
              <a:buSzPct val="100000"/>
              <a:buFont typeface="Arial"/>
              <a:buChar char="•"/>
              <a:defRPr sz="2916">
                <a:latin typeface="Cambria"/>
                <a:ea typeface="Cambria"/>
                <a:cs typeface="Cambria"/>
                <a:sym typeface="Cambria"/>
              </a:defRPr>
            </a:pPr>
            <a:r>
              <a:t>Reprimand the children </a:t>
            </a:r>
            <a:r>
              <a:rPr b="1" i="1"/>
              <a:t>so severely</a:t>
            </a:r>
            <a:r>
              <a:t> as to give them the impression that they are the elders of terror.</a:t>
            </a:r>
          </a:p>
          <a:p>
            <a:pPr marL="277749" indent="-277749" algn="l" defTabSz="740663">
              <a:spcBef>
                <a:spcPts val="600"/>
              </a:spcBef>
              <a:buSzPct val="100000"/>
              <a:buFont typeface="Arial"/>
              <a:buChar char="•"/>
              <a:defRPr sz="2916">
                <a:latin typeface="Cambria"/>
                <a:ea typeface="Cambria"/>
                <a:cs typeface="Cambria"/>
                <a:sym typeface="Cambria"/>
              </a:defRPr>
            </a:pPr>
            <a:r>
              <a:t>Could care less for the children’s classes and are </a:t>
            </a:r>
            <a:r>
              <a:rPr b="1" i="1"/>
              <a:t>not a friend of the youth</a:t>
            </a:r>
            <a:r>
              <a:t> of the church.</a:t>
            </a:r>
          </a:p>
          <a:p>
            <a:pPr algn="l" defTabSz="740663">
              <a:defRPr sz="1458">
                <a:latin typeface="Cambria"/>
                <a:ea typeface="Cambria"/>
                <a:cs typeface="Cambria"/>
                <a:sym typeface="Cambria"/>
              </a:defRPr>
            </a:pPr>
            <a:endParaRPr b="1" i="1"/>
          </a:p>
          <a:p>
            <a:pPr algn="l" defTabSz="740663">
              <a:spcBef>
                <a:spcPts val="600"/>
              </a:spcBef>
              <a:defRPr sz="3725" i="1">
                <a:latin typeface="Cambria"/>
                <a:ea typeface="Cambria"/>
                <a:cs typeface="Cambria"/>
                <a:sym typeface="Cambria"/>
              </a:defRPr>
            </a:pPr>
            <a:r>
              <a:t>“A great man shows his greatness by the way he treats little men.”</a:t>
            </a:r>
          </a:p>
          <a:p>
            <a:pPr algn="l" defTabSz="740663">
              <a:defRPr sz="3725" i="1">
                <a:latin typeface="Cambria"/>
                <a:ea typeface="Cambria"/>
                <a:cs typeface="Cambria"/>
                <a:sym typeface="Cambria"/>
              </a:defRPr>
            </a:pPr>
            <a:r>
              <a:rPr>
                <a:solidFill>
                  <a:srgbClr val="FF2600"/>
                </a:solidFill>
              </a:rPr>
              <a:t>Thomas Carlyle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3">
                                            <p:bg/>
                                          </p:spTgt>
                                        </p:tgtEl>
                                        <p:attrNameLst>
                                          <p:attrName>style.visibility</p:attrName>
                                        </p:attrNameLst>
                                      </p:cBhvr>
                                      <p:to>
                                        <p:strVal val="visible"/>
                                      </p:to>
                                    </p:set>
                                    <p:animEffect transition="in" filter="dissolve">
                                      <p:cBhvr>
                                        <p:cTn id="7" dur="500"/>
                                        <p:tgtEl>
                                          <p:spTgt spid="223">
                                            <p:bg/>
                                          </p:spTgt>
                                        </p:tgtEl>
                                      </p:cBhvr>
                                    </p:animEffect>
                                  </p:childTnLst>
                                </p:cTn>
                              </p:par>
                              <p:par>
                                <p:cTn id="8" presetID="9" presetClass="entr" presetSubtype="0" fill="hold" grpId="1" nodeType="withEffect">
                                  <p:stCondLst>
                                    <p:cond delay="0"/>
                                  </p:stCondLst>
                                  <p:iterate>
                                    <p:tmAbs val="0"/>
                                  </p:iterate>
                                  <p:childTnLst>
                                    <p:set>
                                      <p:cBhvr>
                                        <p:cTn id="9" fill="hold"/>
                                        <p:tgtEl>
                                          <p:spTgt spid="223">
                                            <p:txEl>
                                              <p:pRg st="0" end="0"/>
                                            </p:txEl>
                                          </p:spTgt>
                                        </p:tgtEl>
                                        <p:attrNameLst>
                                          <p:attrName>style.visibility</p:attrName>
                                        </p:attrNameLst>
                                      </p:cBhvr>
                                      <p:to>
                                        <p:strVal val="visible"/>
                                      </p:to>
                                    </p:set>
                                    <p:animEffect transition="in" filter="dissolve">
                                      <p:cBhvr>
                                        <p:cTn id="10" dur="500"/>
                                        <p:tgtEl>
                                          <p:spTgt spid="2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23">
                                            <p:txEl>
                                              <p:pRg st="1" end="1"/>
                                            </p:txEl>
                                          </p:spTgt>
                                        </p:tgtEl>
                                        <p:attrNameLst>
                                          <p:attrName>style.visibility</p:attrName>
                                        </p:attrNameLst>
                                      </p:cBhvr>
                                      <p:to>
                                        <p:strVal val="visible"/>
                                      </p:to>
                                    </p:set>
                                    <p:animEffect transition="in" filter="dissolve">
                                      <p:cBhvr>
                                        <p:cTn id="15" dur="500"/>
                                        <p:tgtEl>
                                          <p:spTgt spid="2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23">
                                            <p:txEl>
                                              <p:pRg st="2" end="2"/>
                                            </p:txEl>
                                          </p:spTgt>
                                        </p:tgtEl>
                                        <p:attrNameLst>
                                          <p:attrName>style.visibility</p:attrName>
                                        </p:attrNameLst>
                                      </p:cBhvr>
                                      <p:to>
                                        <p:strVal val="visible"/>
                                      </p:to>
                                    </p:set>
                                    <p:animEffect transition="in" filter="dissolve">
                                      <p:cBhvr>
                                        <p:cTn id="20" dur="500"/>
                                        <p:tgtEl>
                                          <p:spTgt spid="22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23">
                                            <p:txEl>
                                              <p:pRg st="3" end="3"/>
                                            </p:txEl>
                                          </p:spTgt>
                                        </p:tgtEl>
                                        <p:attrNameLst>
                                          <p:attrName>style.visibility</p:attrName>
                                        </p:attrNameLst>
                                      </p:cBhvr>
                                      <p:to>
                                        <p:strVal val="visible"/>
                                      </p:to>
                                    </p:set>
                                    <p:animEffect transition="in" filter="dissolve">
                                      <p:cBhvr>
                                        <p:cTn id="25" dur="500"/>
                                        <p:tgtEl>
                                          <p:spTgt spid="22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223">
                                            <p:txEl>
                                              <p:pRg st="4" end="4"/>
                                            </p:txEl>
                                          </p:spTgt>
                                        </p:tgtEl>
                                        <p:attrNameLst>
                                          <p:attrName>style.visibility</p:attrName>
                                        </p:attrNameLst>
                                      </p:cBhvr>
                                      <p:to>
                                        <p:strVal val="visible"/>
                                      </p:to>
                                    </p:set>
                                    <p:animEffect transition="in" filter="dissolve">
                                      <p:cBhvr>
                                        <p:cTn id="30" dur="500"/>
                                        <p:tgtEl>
                                          <p:spTgt spid="2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build="p"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26" name="Shape 226"/>
          <p:cNvSpPr>
            <a:spLocks noGrp="1"/>
          </p:cNvSpPr>
          <p:nvPr>
            <p:ph type="title"/>
          </p:nvPr>
        </p:nvSpPr>
        <p:spPr>
          <a:xfrm>
            <a:off x="1079500" y="832272"/>
            <a:ext cx="7403901" cy="1642195"/>
          </a:xfrm>
          <a:prstGeom prst="rect">
            <a:avLst/>
          </a:prstGeom>
        </p:spPr>
        <p:txBody>
          <a:bodyPr lIns="45719" tIns="45719" rIns="45719" bIns="45719" anchor="t"/>
          <a:lstStyle>
            <a:lvl1pPr marL="558800" indent="-558800" algn="l" defTabSz="914400">
              <a:defRPr sz="3800" b="1">
                <a:solidFill>
                  <a:srgbClr val="48002B"/>
                </a:solidFill>
                <a:effectLst>
                  <a:outerShdw blurRad="50800" dist="39000" dir="5460000" rotWithShape="0">
                    <a:srgbClr val="000000">
                      <a:alpha val="38000"/>
                    </a:srgbClr>
                  </a:outerShdw>
                </a:effectLst>
                <a:latin typeface="Cambria"/>
                <a:ea typeface="Cambria"/>
                <a:cs typeface="Cambria"/>
                <a:sym typeface="Cambria"/>
              </a:defRPr>
            </a:lvl1pPr>
          </a:lstStyle>
          <a:p>
            <a:r>
              <a:t>9. Turning into extremists and legislators</a:t>
            </a:r>
          </a:p>
        </p:txBody>
      </p:sp>
      <p:sp>
        <p:nvSpPr>
          <p:cNvPr id="227" name="Shape 227"/>
          <p:cNvSpPr>
            <a:spLocks noGrp="1"/>
          </p:cNvSpPr>
          <p:nvPr>
            <p:ph type="body" idx="1"/>
          </p:nvPr>
        </p:nvSpPr>
        <p:spPr>
          <a:xfrm>
            <a:off x="1267904" y="2065288"/>
            <a:ext cx="7027094" cy="3880918"/>
          </a:xfrm>
          <a:prstGeom prst="rect">
            <a:avLst/>
          </a:prstGeom>
        </p:spPr>
        <p:txBody>
          <a:bodyPr lIns="45719" tIns="45719" rIns="45719" bIns="45719"/>
          <a:lstStyle/>
          <a:p>
            <a:pPr marL="301752" indent="-301752" algn="l" defTabSz="804672">
              <a:spcBef>
                <a:spcPts val="800"/>
              </a:spcBef>
              <a:buSzPct val="100000"/>
              <a:buFont typeface="Arial"/>
              <a:buChar char="•"/>
              <a:defRPr sz="3520">
                <a:latin typeface="Cambria"/>
                <a:ea typeface="Cambria"/>
                <a:cs typeface="Cambria"/>
                <a:sym typeface="Cambria"/>
              </a:defRPr>
            </a:pPr>
            <a:r>
              <a:t>Believing that they are the ones that have to </a:t>
            </a:r>
            <a:r>
              <a:rPr b="1" i="1"/>
              <a:t>decide what is good or evil</a:t>
            </a:r>
            <a:r>
              <a:t> to do in the church.</a:t>
            </a:r>
          </a:p>
          <a:p>
            <a:pPr marL="301752" indent="-301752" algn="l" defTabSz="804672">
              <a:spcBef>
                <a:spcPts val="800"/>
              </a:spcBef>
              <a:buSzPct val="100000"/>
              <a:buFont typeface="Arial"/>
              <a:buChar char="•"/>
              <a:defRPr sz="3520">
                <a:latin typeface="Cambria"/>
                <a:ea typeface="Cambria"/>
                <a:cs typeface="Cambria"/>
                <a:sym typeface="Cambria"/>
              </a:defRPr>
            </a:pPr>
            <a:r>
              <a:t>Making </a:t>
            </a:r>
            <a:r>
              <a:rPr b="1" i="1"/>
              <a:t>extreme decisions without considering the consequences that this may bring</a:t>
            </a:r>
            <a:r>
              <a:t> to the church in the future.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7">
                                            <p:bg/>
                                          </p:spTgt>
                                        </p:tgtEl>
                                        <p:attrNameLst>
                                          <p:attrName>style.visibility</p:attrName>
                                        </p:attrNameLst>
                                      </p:cBhvr>
                                      <p:to>
                                        <p:strVal val="visible"/>
                                      </p:to>
                                    </p:set>
                                    <p:animEffect transition="in" filter="dissolve">
                                      <p:cBhvr>
                                        <p:cTn id="7" dur="500"/>
                                        <p:tgtEl>
                                          <p:spTgt spid="227">
                                            <p:bg/>
                                          </p:spTgt>
                                        </p:tgtEl>
                                      </p:cBhvr>
                                    </p:animEffect>
                                  </p:childTnLst>
                                </p:cTn>
                              </p:par>
                              <p:par>
                                <p:cTn id="8" presetID="9" presetClass="entr" presetSubtype="0" fill="hold" grpId="1" nodeType="withEffect">
                                  <p:stCondLst>
                                    <p:cond delay="0"/>
                                  </p:stCondLst>
                                  <p:iterate>
                                    <p:tmAbs val="0"/>
                                  </p:iterate>
                                  <p:childTnLst>
                                    <p:set>
                                      <p:cBhvr>
                                        <p:cTn id="9" fill="hold"/>
                                        <p:tgtEl>
                                          <p:spTgt spid="227">
                                            <p:txEl>
                                              <p:pRg st="0" end="0"/>
                                            </p:txEl>
                                          </p:spTgt>
                                        </p:tgtEl>
                                        <p:attrNameLst>
                                          <p:attrName>style.visibility</p:attrName>
                                        </p:attrNameLst>
                                      </p:cBhvr>
                                      <p:to>
                                        <p:strVal val="visible"/>
                                      </p:to>
                                    </p:set>
                                    <p:animEffect transition="in" filter="dissolve">
                                      <p:cBhvr>
                                        <p:cTn id="10" dur="500"/>
                                        <p:tgtEl>
                                          <p:spTgt spid="2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27">
                                            <p:txEl>
                                              <p:pRg st="1" end="1"/>
                                            </p:txEl>
                                          </p:spTgt>
                                        </p:tgtEl>
                                        <p:attrNameLst>
                                          <p:attrName>style.visibility</p:attrName>
                                        </p:attrNameLst>
                                      </p:cBhvr>
                                      <p:to>
                                        <p:strVal val="visible"/>
                                      </p:to>
                                    </p:set>
                                    <p:animEffect transition="in" filter="dissolve">
                                      <p:cBhvr>
                                        <p:cTn id="15" dur="500"/>
                                        <p:tgtEl>
                                          <p:spTgt spid="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build="p"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30" name="Shape 230"/>
          <p:cNvSpPr>
            <a:spLocks noGrp="1"/>
          </p:cNvSpPr>
          <p:nvPr>
            <p:ph type="body" idx="1"/>
          </p:nvPr>
        </p:nvSpPr>
        <p:spPr>
          <a:xfrm>
            <a:off x="1259508" y="1267817"/>
            <a:ext cx="6624984" cy="4322366"/>
          </a:xfrm>
          <a:prstGeom prst="rect">
            <a:avLst/>
          </a:prstGeom>
        </p:spPr>
        <p:txBody>
          <a:bodyPr lIns="45719" tIns="45719" rIns="45719" bIns="45719"/>
          <a:lstStyle/>
          <a:p>
            <a:pPr marL="281177" indent="-281177" algn="l" defTabSz="749808">
              <a:spcBef>
                <a:spcPts val="800"/>
              </a:spcBef>
              <a:buSzPct val="100000"/>
              <a:buFont typeface="Arial"/>
              <a:buChar char="•"/>
              <a:defRPr sz="3607">
                <a:latin typeface="Cambria"/>
                <a:ea typeface="Cambria"/>
                <a:cs typeface="Cambria"/>
                <a:sym typeface="Cambria"/>
              </a:defRPr>
            </a:pPr>
            <a:r>
              <a:t>Drawing from some </a:t>
            </a:r>
            <a:r>
              <a:rPr b="1" i="1"/>
              <a:t>personally formulated rules</a:t>
            </a:r>
            <a:r>
              <a:t> and </a:t>
            </a:r>
            <a:r>
              <a:rPr b="1" i="1"/>
              <a:t>committing them as denominational regulations</a:t>
            </a:r>
            <a:r>
              <a:t>.</a:t>
            </a:r>
          </a:p>
          <a:p>
            <a:pPr marL="281177" indent="-281177" algn="l" defTabSz="749808">
              <a:spcBef>
                <a:spcPts val="800"/>
              </a:spcBef>
              <a:buSzPct val="100000"/>
              <a:buFont typeface="Arial"/>
              <a:buChar char="•"/>
              <a:defRPr sz="3607">
                <a:latin typeface="Cambria"/>
                <a:ea typeface="Cambria"/>
                <a:cs typeface="Cambria"/>
                <a:sym typeface="Cambria"/>
              </a:defRPr>
            </a:pPr>
            <a:r>
              <a:t> Thinking that the </a:t>
            </a:r>
            <a:r>
              <a:rPr b="1" i="1"/>
              <a:t>church has to decide, reason and act according to their way of doing so</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0">
                                            <p:bg/>
                                          </p:spTgt>
                                        </p:tgtEl>
                                        <p:attrNameLst>
                                          <p:attrName>style.visibility</p:attrName>
                                        </p:attrNameLst>
                                      </p:cBhvr>
                                      <p:to>
                                        <p:strVal val="visible"/>
                                      </p:to>
                                    </p:set>
                                    <p:animEffect transition="in" filter="dissolve">
                                      <p:cBhvr>
                                        <p:cTn id="7" dur="500"/>
                                        <p:tgtEl>
                                          <p:spTgt spid="230">
                                            <p:bg/>
                                          </p:spTgt>
                                        </p:tgtEl>
                                      </p:cBhvr>
                                    </p:animEffect>
                                  </p:childTnLst>
                                </p:cTn>
                              </p:par>
                              <p:par>
                                <p:cTn id="8" presetID="9" presetClass="entr" presetSubtype="0" fill="hold" grpId="1" nodeType="withEffect">
                                  <p:stCondLst>
                                    <p:cond delay="0"/>
                                  </p:stCondLst>
                                  <p:iterate>
                                    <p:tmAbs val="0"/>
                                  </p:iterate>
                                  <p:childTnLst>
                                    <p:set>
                                      <p:cBhvr>
                                        <p:cTn id="9" fill="hold"/>
                                        <p:tgtEl>
                                          <p:spTgt spid="230">
                                            <p:txEl>
                                              <p:pRg st="0" end="0"/>
                                            </p:txEl>
                                          </p:spTgt>
                                        </p:tgtEl>
                                        <p:attrNameLst>
                                          <p:attrName>style.visibility</p:attrName>
                                        </p:attrNameLst>
                                      </p:cBhvr>
                                      <p:to>
                                        <p:strVal val="visible"/>
                                      </p:to>
                                    </p:set>
                                    <p:animEffect transition="in" filter="dissolve">
                                      <p:cBhvr>
                                        <p:cTn id="10" dur="500"/>
                                        <p:tgtEl>
                                          <p:spTgt spid="2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30">
                                            <p:txEl>
                                              <p:pRg st="1" end="1"/>
                                            </p:txEl>
                                          </p:spTgt>
                                        </p:tgtEl>
                                        <p:attrNameLst>
                                          <p:attrName>style.visibility</p:attrName>
                                        </p:attrNameLst>
                                      </p:cBhvr>
                                      <p:to>
                                        <p:strVal val="visible"/>
                                      </p:to>
                                    </p:set>
                                    <p:animEffect transition="in" filter="dissolve">
                                      <p:cBhvr>
                                        <p:cTn id="15" dur="500"/>
                                        <p:tgtEl>
                                          <p:spTgt spid="2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1" build="p"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33" name="Shape 233"/>
          <p:cNvSpPr>
            <a:spLocks noGrp="1"/>
          </p:cNvSpPr>
          <p:nvPr>
            <p:ph type="body" idx="1"/>
          </p:nvPr>
        </p:nvSpPr>
        <p:spPr>
          <a:xfrm>
            <a:off x="1365175" y="1819175"/>
            <a:ext cx="6746504" cy="3852666"/>
          </a:xfrm>
          <a:prstGeom prst="rect">
            <a:avLst/>
          </a:prstGeom>
        </p:spPr>
        <p:txBody>
          <a:bodyPr lIns="45719" tIns="45719" rIns="45719" bIns="45719"/>
          <a:lstStyle/>
          <a:p>
            <a:pPr algn="l" defTabSz="896111">
              <a:spcBef>
                <a:spcPts val="1000"/>
              </a:spcBef>
              <a:defRPr sz="4312" i="1">
                <a:latin typeface="Cambria"/>
                <a:ea typeface="Cambria"/>
                <a:cs typeface="Cambria"/>
                <a:sym typeface="Cambria"/>
              </a:defRPr>
            </a:pPr>
            <a:r>
              <a:t>“Watch your life and doctrine closely. Persevere in them, because if you do, you will save both yourself and your hearers.”</a:t>
            </a:r>
          </a:p>
          <a:p>
            <a:pPr algn="l" defTabSz="896111">
              <a:defRPr sz="4312" i="1">
                <a:latin typeface="Cambria"/>
                <a:ea typeface="Cambria"/>
                <a:cs typeface="Cambria"/>
                <a:sym typeface="Cambria"/>
              </a:defRPr>
            </a:pPr>
            <a:r>
              <a:rPr>
                <a:solidFill>
                  <a:srgbClr val="FF2600"/>
                </a:solidFill>
              </a:rPr>
              <a:t>1 Timothy 4:16</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46" name="Shape 146"/>
          <p:cNvSpPr>
            <a:spLocks noGrp="1"/>
          </p:cNvSpPr>
          <p:nvPr>
            <p:ph type="body" idx="1"/>
          </p:nvPr>
        </p:nvSpPr>
        <p:spPr>
          <a:xfrm>
            <a:off x="1505211" y="1112292"/>
            <a:ext cx="6133578" cy="4862016"/>
          </a:xfrm>
          <a:prstGeom prst="rect">
            <a:avLst/>
          </a:prstGeom>
        </p:spPr>
        <p:txBody>
          <a:bodyPr lIns="45719" tIns="45719" rIns="45719" bIns="45719"/>
          <a:lstStyle>
            <a:lvl1pPr algn="l" defTabSz="804672">
              <a:spcBef>
                <a:spcPts val="600"/>
              </a:spcBef>
              <a:defRPr sz="3520">
                <a:latin typeface="Cambria"/>
                <a:ea typeface="Cambria"/>
                <a:cs typeface="Cambria"/>
                <a:sym typeface="Cambria"/>
              </a:defRPr>
            </a:lvl1pPr>
          </a:lstStyle>
          <a:p>
            <a:r>
              <a:t>The fact of having been called by God, does not make us immune to sin and does not put us in a place where evil cannot reach us. The only thing that guarantees our immunity, is the constant presence of God in our lives and our close relationship with Jesus through prayer and Bible study.</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36" name="Shape 236"/>
          <p:cNvSpPr>
            <a:spLocks noGrp="1"/>
          </p:cNvSpPr>
          <p:nvPr>
            <p:ph type="title"/>
          </p:nvPr>
        </p:nvSpPr>
        <p:spPr>
          <a:xfrm>
            <a:off x="930299" y="908472"/>
            <a:ext cx="7283402" cy="1761421"/>
          </a:xfrm>
          <a:prstGeom prst="rect">
            <a:avLst/>
          </a:prstGeom>
        </p:spPr>
        <p:txBody>
          <a:bodyPr lIns="45719" tIns="45719" rIns="45719" bIns="45719" anchor="t"/>
          <a:lstStyle>
            <a:lvl1pPr marL="749300" indent="-749300" algn="l" defTabSz="914400">
              <a:defRPr sz="3800" b="1">
                <a:solidFill>
                  <a:srgbClr val="48002B"/>
                </a:solidFill>
                <a:effectLst>
                  <a:outerShdw blurRad="50800" dist="39000" dir="5460000" rotWithShape="0">
                    <a:srgbClr val="000000">
                      <a:alpha val="38000"/>
                    </a:srgbClr>
                  </a:outerShdw>
                </a:effectLst>
                <a:latin typeface="Cambria"/>
                <a:ea typeface="Cambria"/>
                <a:cs typeface="Cambria"/>
                <a:sym typeface="Cambria"/>
              </a:defRPr>
            </a:lvl1pPr>
          </a:lstStyle>
          <a:p>
            <a:r>
              <a:t>10. Confiding more in their own experience than in their daily study of the Bible</a:t>
            </a:r>
          </a:p>
        </p:txBody>
      </p:sp>
      <p:sp>
        <p:nvSpPr>
          <p:cNvPr id="237" name="Shape 237"/>
          <p:cNvSpPr>
            <a:spLocks noGrp="1"/>
          </p:cNvSpPr>
          <p:nvPr>
            <p:ph type="body" sz="half" idx="1"/>
          </p:nvPr>
        </p:nvSpPr>
        <p:spPr>
          <a:xfrm>
            <a:off x="1277044" y="2771006"/>
            <a:ext cx="6589912" cy="3308525"/>
          </a:xfrm>
          <a:prstGeom prst="rect">
            <a:avLst/>
          </a:prstGeom>
        </p:spPr>
        <p:txBody>
          <a:bodyPr lIns="45719" tIns="45719" rIns="45719" bIns="45719"/>
          <a:lstStyle/>
          <a:p>
            <a:pPr marL="329184" indent="-329184" algn="l" defTabSz="877823">
              <a:spcBef>
                <a:spcPts val="800"/>
              </a:spcBef>
              <a:buSzPct val="100000"/>
              <a:buFont typeface="Arial"/>
              <a:buChar char="•"/>
              <a:defRPr sz="3455">
                <a:latin typeface="Cambria"/>
                <a:ea typeface="Cambria"/>
                <a:cs typeface="Cambria"/>
                <a:sym typeface="Cambria"/>
              </a:defRPr>
            </a:pPr>
            <a:r>
              <a:t>Start to neglect the </a:t>
            </a:r>
            <a:r>
              <a:rPr b="1" i="1"/>
              <a:t>preparation of sermons</a:t>
            </a:r>
            <a:r>
              <a:t>.</a:t>
            </a:r>
          </a:p>
          <a:p>
            <a:pPr marL="329184" indent="-329184" algn="l" defTabSz="877823">
              <a:spcBef>
                <a:spcPts val="800"/>
              </a:spcBef>
              <a:buSzPct val="100000"/>
              <a:buFont typeface="Arial"/>
              <a:buChar char="•"/>
              <a:defRPr sz="3455">
                <a:latin typeface="Cambria"/>
                <a:ea typeface="Cambria"/>
                <a:cs typeface="Cambria"/>
                <a:sym typeface="Cambria"/>
              </a:defRPr>
            </a:pPr>
            <a:r>
              <a:t>Do not constantly review the </a:t>
            </a:r>
            <a:r>
              <a:rPr b="1" i="1"/>
              <a:t>Church Manual</a:t>
            </a:r>
            <a:r>
              <a:t>.</a:t>
            </a:r>
          </a:p>
          <a:p>
            <a:pPr marL="329184" indent="-329184" algn="l" defTabSz="877823">
              <a:spcBef>
                <a:spcPts val="800"/>
              </a:spcBef>
              <a:buSzPct val="100000"/>
              <a:buFont typeface="Arial"/>
              <a:buChar char="•"/>
              <a:defRPr sz="3455">
                <a:latin typeface="Cambria"/>
                <a:ea typeface="Cambria"/>
                <a:cs typeface="Cambria"/>
                <a:sym typeface="Cambria"/>
              </a:defRPr>
            </a:pPr>
            <a:r>
              <a:t>Are not too concerned about their personal, </a:t>
            </a:r>
            <a:r>
              <a:rPr b="1" i="1"/>
              <a:t>daily devotional time</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7">
                                            <p:bg/>
                                          </p:spTgt>
                                        </p:tgtEl>
                                        <p:attrNameLst>
                                          <p:attrName>style.visibility</p:attrName>
                                        </p:attrNameLst>
                                      </p:cBhvr>
                                      <p:to>
                                        <p:strVal val="visible"/>
                                      </p:to>
                                    </p:set>
                                    <p:animEffect transition="in" filter="dissolve">
                                      <p:cBhvr>
                                        <p:cTn id="7" dur="500"/>
                                        <p:tgtEl>
                                          <p:spTgt spid="237">
                                            <p:bg/>
                                          </p:spTgt>
                                        </p:tgtEl>
                                      </p:cBhvr>
                                    </p:animEffect>
                                  </p:childTnLst>
                                </p:cTn>
                              </p:par>
                              <p:par>
                                <p:cTn id="8" presetID="9" presetClass="entr" presetSubtype="0" fill="hold" grpId="1" nodeType="withEffect">
                                  <p:stCondLst>
                                    <p:cond delay="0"/>
                                  </p:stCondLst>
                                  <p:iterate>
                                    <p:tmAbs val="0"/>
                                  </p:iterate>
                                  <p:childTnLst>
                                    <p:set>
                                      <p:cBhvr>
                                        <p:cTn id="9" fill="hold"/>
                                        <p:tgtEl>
                                          <p:spTgt spid="237">
                                            <p:txEl>
                                              <p:pRg st="0" end="0"/>
                                            </p:txEl>
                                          </p:spTgt>
                                        </p:tgtEl>
                                        <p:attrNameLst>
                                          <p:attrName>style.visibility</p:attrName>
                                        </p:attrNameLst>
                                      </p:cBhvr>
                                      <p:to>
                                        <p:strVal val="visible"/>
                                      </p:to>
                                    </p:set>
                                    <p:animEffect transition="in" filter="dissolve">
                                      <p:cBhvr>
                                        <p:cTn id="10" dur="500"/>
                                        <p:tgtEl>
                                          <p:spTgt spid="2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37">
                                            <p:txEl>
                                              <p:pRg st="1" end="1"/>
                                            </p:txEl>
                                          </p:spTgt>
                                        </p:tgtEl>
                                        <p:attrNameLst>
                                          <p:attrName>style.visibility</p:attrName>
                                        </p:attrNameLst>
                                      </p:cBhvr>
                                      <p:to>
                                        <p:strVal val="visible"/>
                                      </p:to>
                                    </p:set>
                                    <p:animEffect transition="in" filter="dissolve">
                                      <p:cBhvr>
                                        <p:cTn id="15" dur="500"/>
                                        <p:tgtEl>
                                          <p:spTgt spid="23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37">
                                            <p:txEl>
                                              <p:pRg st="2" end="2"/>
                                            </p:txEl>
                                          </p:spTgt>
                                        </p:tgtEl>
                                        <p:attrNameLst>
                                          <p:attrName>style.visibility</p:attrName>
                                        </p:attrNameLst>
                                      </p:cBhvr>
                                      <p:to>
                                        <p:strVal val="visible"/>
                                      </p:to>
                                    </p:set>
                                    <p:animEffect transition="in" filter="dissolve">
                                      <p:cBhvr>
                                        <p:cTn id="20" dur="500"/>
                                        <p:tgtEl>
                                          <p:spTgt spid="2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1" build="p"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40" name="Shape 240"/>
          <p:cNvSpPr>
            <a:spLocks noGrp="1"/>
          </p:cNvSpPr>
          <p:nvPr>
            <p:ph type="body" idx="1"/>
          </p:nvPr>
        </p:nvSpPr>
        <p:spPr>
          <a:xfrm>
            <a:off x="1047427" y="1095151"/>
            <a:ext cx="6819306" cy="4464497"/>
          </a:xfrm>
          <a:prstGeom prst="rect">
            <a:avLst/>
          </a:prstGeom>
        </p:spPr>
        <p:txBody>
          <a:bodyPr lIns="45719" tIns="45719" rIns="45719" bIns="45719"/>
          <a:lstStyle/>
          <a:p>
            <a:pPr marL="274320" indent="-274320" algn="l" defTabSz="731520">
              <a:spcBef>
                <a:spcPts val="700"/>
              </a:spcBef>
              <a:buSzPct val="100000"/>
              <a:buFont typeface="Arial"/>
              <a:buChar char="•"/>
              <a:defRPr sz="3200">
                <a:latin typeface="Cambria"/>
                <a:ea typeface="Cambria"/>
                <a:cs typeface="Cambria"/>
                <a:sym typeface="Cambria"/>
              </a:defRPr>
            </a:pPr>
            <a:r>
              <a:t>Believe that because of </a:t>
            </a:r>
            <a:r>
              <a:rPr b="1" i="1"/>
              <a:t>their experience, they can handle and solve anything</a:t>
            </a:r>
            <a:r>
              <a:t>.</a:t>
            </a:r>
          </a:p>
          <a:p>
            <a:pPr marL="274320" indent="-274320" algn="l" defTabSz="731520">
              <a:spcBef>
                <a:spcPts val="700"/>
              </a:spcBef>
              <a:buSzPct val="100000"/>
              <a:buFont typeface="Arial"/>
              <a:buChar char="•"/>
              <a:defRPr sz="3200">
                <a:latin typeface="Cambria"/>
                <a:ea typeface="Cambria"/>
                <a:cs typeface="Cambria"/>
                <a:sym typeface="Cambria"/>
              </a:defRPr>
            </a:pPr>
            <a:r>
              <a:t>Do </a:t>
            </a:r>
            <a:r>
              <a:rPr b="1" i="1"/>
              <a:t>not plan</a:t>
            </a:r>
            <a:r>
              <a:t> church programs and </a:t>
            </a:r>
            <a:r>
              <a:rPr b="1" i="1"/>
              <a:t>leave everything to the spur of the moment</a:t>
            </a:r>
            <a:r>
              <a:t>.</a:t>
            </a:r>
          </a:p>
          <a:p>
            <a:pPr marL="274320" indent="-274320" algn="l" defTabSz="731520">
              <a:spcBef>
                <a:spcPts val="700"/>
              </a:spcBef>
              <a:buSzPct val="100000"/>
              <a:buFont typeface="Arial"/>
              <a:buChar char="•"/>
              <a:defRPr sz="3200">
                <a:latin typeface="Cambria"/>
                <a:ea typeface="Cambria"/>
                <a:cs typeface="Cambria"/>
                <a:sym typeface="Cambria"/>
              </a:defRPr>
            </a:pPr>
            <a:r>
              <a:t>By browsing the internet they </a:t>
            </a:r>
            <a:r>
              <a:rPr b="1" i="1"/>
              <a:t>effect all necessary requirements for preaching</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0">
                                            <p:bg/>
                                          </p:spTgt>
                                        </p:tgtEl>
                                        <p:attrNameLst>
                                          <p:attrName>style.visibility</p:attrName>
                                        </p:attrNameLst>
                                      </p:cBhvr>
                                      <p:to>
                                        <p:strVal val="visible"/>
                                      </p:to>
                                    </p:set>
                                    <p:animEffect transition="in" filter="dissolve">
                                      <p:cBhvr>
                                        <p:cTn id="7" dur="500"/>
                                        <p:tgtEl>
                                          <p:spTgt spid="240">
                                            <p:bg/>
                                          </p:spTgt>
                                        </p:tgtEl>
                                      </p:cBhvr>
                                    </p:animEffect>
                                  </p:childTnLst>
                                </p:cTn>
                              </p:par>
                              <p:par>
                                <p:cTn id="8" presetID="9" presetClass="entr" presetSubtype="0" fill="hold" grpId="1" nodeType="withEffect">
                                  <p:stCondLst>
                                    <p:cond delay="0"/>
                                  </p:stCondLst>
                                  <p:iterate>
                                    <p:tmAbs val="0"/>
                                  </p:iterate>
                                  <p:childTnLst>
                                    <p:set>
                                      <p:cBhvr>
                                        <p:cTn id="9" fill="hold"/>
                                        <p:tgtEl>
                                          <p:spTgt spid="240">
                                            <p:txEl>
                                              <p:pRg st="0" end="0"/>
                                            </p:txEl>
                                          </p:spTgt>
                                        </p:tgtEl>
                                        <p:attrNameLst>
                                          <p:attrName>style.visibility</p:attrName>
                                        </p:attrNameLst>
                                      </p:cBhvr>
                                      <p:to>
                                        <p:strVal val="visible"/>
                                      </p:to>
                                    </p:set>
                                    <p:animEffect transition="in" filter="dissolve">
                                      <p:cBhvr>
                                        <p:cTn id="10" dur="500"/>
                                        <p:tgtEl>
                                          <p:spTgt spid="2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40">
                                            <p:txEl>
                                              <p:pRg st="1" end="1"/>
                                            </p:txEl>
                                          </p:spTgt>
                                        </p:tgtEl>
                                        <p:attrNameLst>
                                          <p:attrName>style.visibility</p:attrName>
                                        </p:attrNameLst>
                                      </p:cBhvr>
                                      <p:to>
                                        <p:strVal val="visible"/>
                                      </p:to>
                                    </p:set>
                                    <p:animEffect transition="in" filter="dissolve">
                                      <p:cBhvr>
                                        <p:cTn id="15" dur="500"/>
                                        <p:tgtEl>
                                          <p:spTgt spid="24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40">
                                            <p:txEl>
                                              <p:pRg st="2" end="2"/>
                                            </p:txEl>
                                          </p:spTgt>
                                        </p:tgtEl>
                                        <p:attrNameLst>
                                          <p:attrName>style.visibility</p:attrName>
                                        </p:attrNameLst>
                                      </p:cBhvr>
                                      <p:to>
                                        <p:strVal val="visible"/>
                                      </p:to>
                                    </p:set>
                                    <p:animEffect transition="in" filter="dissolve">
                                      <p:cBhvr>
                                        <p:cTn id="20" dur="500"/>
                                        <p:tgtEl>
                                          <p:spTgt spid="2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build="p"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43" name="Shape 243"/>
          <p:cNvSpPr>
            <a:spLocks noGrp="1"/>
          </p:cNvSpPr>
          <p:nvPr>
            <p:ph type="body" idx="1"/>
          </p:nvPr>
        </p:nvSpPr>
        <p:spPr>
          <a:xfrm>
            <a:off x="1354125" y="1173323"/>
            <a:ext cx="7169820" cy="4765354"/>
          </a:xfrm>
          <a:prstGeom prst="rect">
            <a:avLst/>
          </a:prstGeom>
        </p:spPr>
        <p:txBody>
          <a:bodyPr lIns="45719" tIns="45719" rIns="45719" bIns="45719"/>
          <a:lstStyle/>
          <a:p>
            <a:pPr algn="l" defTabSz="905255">
              <a:spcBef>
                <a:spcPts val="900"/>
              </a:spcBef>
              <a:defRPr sz="3959" i="1">
                <a:latin typeface="Cambria"/>
                <a:ea typeface="Cambria"/>
                <a:cs typeface="Cambria"/>
                <a:sym typeface="Cambria"/>
              </a:defRPr>
            </a:pPr>
            <a:r>
              <a:t>“Until I come, devote yourself to the public reading of Scripture, to preaching and to teaching. Do not neglect your gift, which was given you through prophecy when the body of elders laid their hands on you.”</a:t>
            </a:r>
          </a:p>
          <a:p>
            <a:pPr algn="l" defTabSz="905255">
              <a:defRPr sz="3959" i="1">
                <a:latin typeface="Cambria"/>
                <a:ea typeface="Cambria"/>
                <a:cs typeface="Cambria"/>
                <a:sym typeface="Cambria"/>
              </a:defRPr>
            </a:pPr>
            <a:r>
              <a:rPr>
                <a:solidFill>
                  <a:srgbClr val="FF2600"/>
                </a:solidFill>
              </a:rPr>
              <a:t>1 Timothy 4:13-14</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46" name="Shape 246"/>
          <p:cNvSpPr>
            <a:spLocks noGrp="1"/>
          </p:cNvSpPr>
          <p:nvPr>
            <p:ph type="title"/>
          </p:nvPr>
        </p:nvSpPr>
        <p:spPr>
          <a:xfrm>
            <a:off x="1059036" y="839639"/>
            <a:ext cx="7330728" cy="1776810"/>
          </a:xfrm>
          <a:prstGeom prst="rect">
            <a:avLst/>
          </a:prstGeom>
        </p:spPr>
        <p:txBody>
          <a:bodyPr lIns="45719" tIns="45719" rIns="45719" bIns="45719" anchor="t"/>
          <a:lstStyle>
            <a:lvl1pPr marL="685800" indent="-685800" algn="l" defTabSz="914400">
              <a:defRPr sz="3600" b="1">
                <a:solidFill>
                  <a:srgbClr val="48002B"/>
                </a:solidFill>
                <a:effectLst>
                  <a:outerShdw blurRad="50800" dist="39000" dir="5460000" rotWithShape="0">
                    <a:srgbClr val="000000">
                      <a:alpha val="38000"/>
                    </a:srgbClr>
                  </a:outerShdw>
                </a:effectLst>
                <a:latin typeface="Cambria"/>
                <a:ea typeface="Cambria"/>
                <a:cs typeface="Cambria"/>
                <a:sym typeface="Cambria"/>
              </a:defRPr>
            </a:lvl1pPr>
          </a:lstStyle>
          <a:p>
            <a:r>
              <a:t>11. Neglecting their families in favor of keeping their commitments to the church</a:t>
            </a:r>
          </a:p>
        </p:txBody>
      </p:sp>
      <p:sp>
        <p:nvSpPr>
          <p:cNvPr id="247" name="Shape 247"/>
          <p:cNvSpPr>
            <a:spLocks noGrp="1"/>
          </p:cNvSpPr>
          <p:nvPr>
            <p:ph type="body" sz="half" idx="1"/>
          </p:nvPr>
        </p:nvSpPr>
        <p:spPr>
          <a:xfrm>
            <a:off x="1393825" y="2514227"/>
            <a:ext cx="6118374" cy="3779939"/>
          </a:xfrm>
          <a:prstGeom prst="rect">
            <a:avLst/>
          </a:prstGeom>
        </p:spPr>
        <p:txBody>
          <a:bodyPr lIns="45719" tIns="45719" rIns="45719" bIns="45719"/>
          <a:lstStyle/>
          <a:p>
            <a:pPr marL="291465" indent="-291465" algn="l" defTabSz="777240">
              <a:spcBef>
                <a:spcPts val="500"/>
              </a:spcBef>
              <a:buSzPct val="100000"/>
              <a:buFont typeface="Arial"/>
              <a:buChar char="•"/>
              <a:defRPr sz="3060">
                <a:latin typeface="Cambria"/>
                <a:ea typeface="Cambria"/>
                <a:cs typeface="Cambria"/>
                <a:sym typeface="Cambria"/>
              </a:defRPr>
            </a:pPr>
            <a:r>
              <a:t>Elders must render to their families the time and </a:t>
            </a:r>
            <a:r>
              <a:rPr b="1" i="1"/>
              <a:t>care that they require</a:t>
            </a:r>
            <a:r>
              <a:t>.</a:t>
            </a:r>
          </a:p>
          <a:p>
            <a:pPr marL="291465" indent="-291465" algn="l" defTabSz="777240">
              <a:spcBef>
                <a:spcPts val="500"/>
              </a:spcBef>
              <a:buSzPct val="100000"/>
              <a:buFont typeface="Arial"/>
              <a:buChar char="•"/>
              <a:defRPr sz="3060">
                <a:latin typeface="Cambria"/>
                <a:ea typeface="Cambria"/>
                <a:cs typeface="Cambria"/>
                <a:sym typeface="Cambria"/>
              </a:defRPr>
            </a:pPr>
            <a:r>
              <a:t>They must </a:t>
            </a:r>
            <a:r>
              <a:rPr b="1" i="1"/>
              <a:t>organize their time and activities</a:t>
            </a:r>
            <a:r>
              <a:t>, without neglecting their families or church.</a:t>
            </a:r>
          </a:p>
          <a:p>
            <a:pPr marL="291465" indent="-291465" algn="l" defTabSz="777240">
              <a:spcBef>
                <a:spcPts val="500"/>
              </a:spcBef>
              <a:buSzPct val="100000"/>
              <a:buFont typeface="Arial"/>
              <a:buChar char="•"/>
              <a:defRPr sz="3060">
                <a:latin typeface="Cambria"/>
                <a:ea typeface="Cambria"/>
                <a:cs typeface="Cambria"/>
                <a:sym typeface="Cambria"/>
              </a:defRPr>
            </a:pPr>
            <a:r>
              <a:rPr b="1" i="1"/>
              <a:t>No argument justifies being neglectful</a:t>
            </a:r>
            <a:r>
              <a:t> of either family or church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7">
                                            <p:bg/>
                                          </p:spTgt>
                                        </p:tgtEl>
                                        <p:attrNameLst>
                                          <p:attrName>style.visibility</p:attrName>
                                        </p:attrNameLst>
                                      </p:cBhvr>
                                      <p:to>
                                        <p:strVal val="visible"/>
                                      </p:to>
                                    </p:set>
                                    <p:animEffect transition="in" filter="dissolve">
                                      <p:cBhvr>
                                        <p:cTn id="7" dur="500"/>
                                        <p:tgtEl>
                                          <p:spTgt spid="247">
                                            <p:bg/>
                                          </p:spTgt>
                                        </p:tgtEl>
                                      </p:cBhvr>
                                    </p:animEffect>
                                  </p:childTnLst>
                                </p:cTn>
                              </p:par>
                              <p:par>
                                <p:cTn id="8" presetID="9" presetClass="entr" presetSubtype="0" fill="hold" grpId="1" nodeType="withEffect">
                                  <p:stCondLst>
                                    <p:cond delay="0"/>
                                  </p:stCondLst>
                                  <p:iterate>
                                    <p:tmAbs val="0"/>
                                  </p:iterate>
                                  <p:childTnLst>
                                    <p:set>
                                      <p:cBhvr>
                                        <p:cTn id="9" fill="hold"/>
                                        <p:tgtEl>
                                          <p:spTgt spid="247">
                                            <p:txEl>
                                              <p:pRg st="0" end="0"/>
                                            </p:txEl>
                                          </p:spTgt>
                                        </p:tgtEl>
                                        <p:attrNameLst>
                                          <p:attrName>style.visibility</p:attrName>
                                        </p:attrNameLst>
                                      </p:cBhvr>
                                      <p:to>
                                        <p:strVal val="visible"/>
                                      </p:to>
                                    </p:set>
                                    <p:animEffect transition="in" filter="dissolve">
                                      <p:cBhvr>
                                        <p:cTn id="10" dur="500"/>
                                        <p:tgtEl>
                                          <p:spTgt spid="2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47">
                                            <p:txEl>
                                              <p:pRg st="1" end="1"/>
                                            </p:txEl>
                                          </p:spTgt>
                                        </p:tgtEl>
                                        <p:attrNameLst>
                                          <p:attrName>style.visibility</p:attrName>
                                        </p:attrNameLst>
                                      </p:cBhvr>
                                      <p:to>
                                        <p:strVal val="visible"/>
                                      </p:to>
                                    </p:set>
                                    <p:animEffect transition="in" filter="dissolve">
                                      <p:cBhvr>
                                        <p:cTn id="15" dur="500"/>
                                        <p:tgtEl>
                                          <p:spTgt spid="24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47">
                                            <p:txEl>
                                              <p:pRg st="2" end="2"/>
                                            </p:txEl>
                                          </p:spTgt>
                                        </p:tgtEl>
                                        <p:attrNameLst>
                                          <p:attrName>style.visibility</p:attrName>
                                        </p:attrNameLst>
                                      </p:cBhvr>
                                      <p:to>
                                        <p:strVal val="visible"/>
                                      </p:to>
                                    </p:set>
                                    <p:animEffect transition="in" filter="dissolve">
                                      <p:cBhvr>
                                        <p:cTn id="20" dur="500"/>
                                        <p:tgtEl>
                                          <p:spTgt spid="2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1" build="p"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50" name="Shape 250"/>
          <p:cNvSpPr>
            <a:spLocks noGrp="1"/>
          </p:cNvSpPr>
          <p:nvPr>
            <p:ph type="body" idx="1"/>
          </p:nvPr>
        </p:nvSpPr>
        <p:spPr>
          <a:xfrm>
            <a:off x="1390452" y="1014276"/>
            <a:ext cx="6884242" cy="4829448"/>
          </a:xfrm>
          <a:prstGeom prst="rect">
            <a:avLst/>
          </a:prstGeom>
        </p:spPr>
        <p:txBody>
          <a:bodyPr lIns="45719" tIns="45719" rIns="45719" bIns="45719"/>
          <a:lstStyle/>
          <a:p>
            <a:pPr marL="291465" indent="-291465" algn="l" defTabSz="777240">
              <a:spcBef>
                <a:spcPts val="700"/>
              </a:spcBef>
              <a:buSzPct val="100000"/>
              <a:buFont typeface="Arial"/>
              <a:buChar char="•"/>
              <a:defRPr sz="3060">
                <a:latin typeface="Cambria"/>
                <a:ea typeface="Cambria"/>
                <a:cs typeface="Cambria"/>
                <a:sym typeface="Cambria"/>
              </a:defRPr>
            </a:pPr>
            <a:r>
              <a:t>The first church the elders should </a:t>
            </a:r>
            <a:r>
              <a:rPr b="1" i="1"/>
              <a:t>commit</a:t>
            </a:r>
            <a:r>
              <a:t> to is </a:t>
            </a:r>
            <a:r>
              <a:rPr b="1" i="1"/>
              <a:t>their home as a church</a:t>
            </a:r>
            <a:r>
              <a:t>.</a:t>
            </a:r>
          </a:p>
          <a:p>
            <a:pPr marL="291465" indent="-291465" algn="l" defTabSz="777240">
              <a:spcBef>
                <a:spcPts val="700"/>
              </a:spcBef>
              <a:buSzPct val="100000"/>
              <a:buFont typeface="Arial"/>
              <a:buChar char="•"/>
              <a:defRPr sz="3060">
                <a:latin typeface="Cambria"/>
                <a:ea typeface="Cambria"/>
                <a:cs typeface="Cambria"/>
                <a:sym typeface="Cambria"/>
              </a:defRPr>
            </a:pPr>
            <a:r>
              <a:t>Their spouse, their children and their immediate family are the </a:t>
            </a:r>
            <a:r>
              <a:rPr b="1" i="1"/>
              <a:t>first and foremost flock</a:t>
            </a:r>
            <a:r>
              <a:t> that the elders have to tend.</a:t>
            </a:r>
          </a:p>
          <a:p>
            <a:pPr marL="291465" indent="-291465" algn="l" defTabSz="777240">
              <a:spcBef>
                <a:spcPts val="700"/>
              </a:spcBef>
              <a:buSzPct val="100000"/>
              <a:buFont typeface="Arial"/>
              <a:buChar char="•"/>
              <a:defRPr sz="3060">
                <a:latin typeface="Cambria"/>
                <a:ea typeface="Cambria"/>
                <a:cs typeface="Cambria"/>
                <a:sym typeface="Cambria"/>
              </a:defRPr>
            </a:pPr>
            <a:r>
              <a:t>If they </a:t>
            </a:r>
            <a:r>
              <a:rPr b="1" i="1"/>
              <a:t>neglect the discipline in their homes, they will ultimately lose all influence</a:t>
            </a:r>
            <a:r>
              <a:t> inside and outside of the church.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0">
                                            <p:bg/>
                                          </p:spTgt>
                                        </p:tgtEl>
                                        <p:attrNameLst>
                                          <p:attrName>style.visibility</p:attrName>
                                        </p:attrNameLst>
                                      </p:cBhvr>
                                      <p:to>
                                        <p:strVal val="visible"/>
                                      </p:to>
                                    </p:set>
                                    <p:animEffect transition="in" filter="dissolve">
                                      <p:cBhvr>
                                        <p:cTn id="7" dur="500"/>
                                        <p:tgtEl>
                                          <p:spTgt spid="250">
                                            <p:bg/>
                                          </p:spTgt>
                                        </p:tgtEl>
                                      </p:cBhvr>
                                    </p:animEffect>
                                  </p:childTnLst>
                                </p:cTn>
                              </p:par>
                              <p:par>
                                <p:cTn id="8" presetID="9" presetClass="entr" presetSubtype="0" fill="hold" grpId="1" nodeType="withEffect">
                                  <p:stCondLst>
                                    <p:cond delay="0"/>
                                  </p:stCondLst>
                                  <p:iterate>
                                    <p:tmAbs val="0"/>
                                  </p:iterate>
                                  <p:childTnLst>
                                    <p:set>
                                      <p:cBhvr>
                                        <p:cTn id="9" fill="hold"/>
                                        <p:tgtEl>
                                          <p:spTgt spid="250">
                                            <p:txEl>
                                              <p:pRg st="0" end="0"/>
                                            </p:txEl>
                                          </p:spTgt>
                                        </p:tgtEl>
                                        <p:attrNameLst>
                                          <p:attrName>style.visibility</p:attrName>
                                        </p:attrNameLst>
                                      </p:cBhvr>
                                      <p:to>
                                        <p:strVal val="visible"/>
                                      </p:to>
                                    </p:set>
                                    <p:animEffect transition="in" filter="dissolve">
                                      <p:cBhvr>
                                        <p:cTn id="10" dur="500"/>
                                        <p:tgtEl>
                                          <p:spTgt spid="2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50">
                                            <p:txEl>
                                              <p:pRg st="1" end="1"/>
                                            </p:txEl>
                                          </p:spTgt>
                                        </p:tgtEl>
                                        <p:attrNameLst>
                                          <p:attrName>style.visibility</p:attrName>
                                        </p:attrNameLst>
                                      </p:cBhvr>
                                      <p:to>
                                        <p:strVal val="visible"/>
                                      </p:to>
                                    </p:set>
                                    <p:animEffect transition="in" filter="dissolve">
                                      <p:cBhvr>
                                        <p:cTn id="15" dur="500"/>
                                        <p:tgtEl>
                                          <p:spTgt spid="25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50">
                                            <p:txEl>
                                              <p:pRg st="2" end="2"/>
                                            </p:txEl>
                                          </p:spTgt>
                                        </p:tgtEl>
                                        <p:attrNameLst>
                                          <p:attrName>style.visibility</p:attrName>
                                        </p:attrNameLst>
                                      </p:cBhvr>
                                      <p:to>
                                        <p:strVal val="visible"/>
                                      </p:to>
                                    </p:set>
                                    <p:animEffect transition="in" filter="dissolve">
                                      <p:cBhvr>
                                        <p:cTn id="20" dur="500"/>
                                        <p:tgtEl>
                                          <p:spTgt spid="2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1" build="p"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53" name="Shape 253"/>
          <p:cNvSpPr>
            <a:spLocks noGrp="1"/>
          </p:cNvSpPr>
          <p:nvPr>
            <p:ph type="body" idx="1"/>
          </p:nvPr>
        </p:nvSpPr>
        <p:spPr>
          <a:xfrm>
            <a:off x="1229791" y="1398476"/>
            <a:ext cx="6947347" cy="4361234"/>
          </a:xfrm>
          <a:prstGeom prst="rect">
            <a:avLst/>
          </a:prstGeom>
        </p:spPr>
        <p:txBody>
          <a:bodyPr lIns="45719" tIns="45719" rIns="45719" bIns="45719"/>
          <a:lstStyle/>
          <a:p>
            <a:pPr algn="l" defTabSz="868680">
              <a:spcBef>
                <a:spcPts val="800"/>
              </a:spcBef>
              <a:defRPr sz="3609" i="1">
                <a:latin typeface="Cambria"/>
                <a:ea typeface="Cambria"/>
                <a:cs typeface="Cambria"/>
                <a:sym typeface="Cambria"/>
              </a:defRPr>
            </a:pPr>
            <a:r>
              <a:t>“He must manage his own family well and see that his children obey him, and he must do so in a manner worthy of full respect. (If anyone does not know how to manage his own family, how can he take care of God’s church?)”</a:t>
            </a:r>
          </a:p>
          <a:p>
            <a:pPr algn="l" defTabSz="868680">
              <a:defRPr sz="3609" i="1">
                <a:latin typeface="Cambria"/>
                <a:ea typeface="Cambria"/>
                <a:cs typeface="Cambria"/>
                <a:sym typeface="Cambria"/>
              </a:defRPr>
            </a:pPr>
            <a:r>
              <a:rPr>
                <a:solidFill>
                  <a:srgbClr val="FF2600"/>
                </a:solidFill>
              </a:rPr>
              <a:t>1 Timothy 3:4-5</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56" name="Shape 256"/>
          <p:cNvSpPr>
            <a:spLocks noGrp="1"/>
          </p:cNvSpPr>
          <p:nvPr>
            <p:ph type="body" idx="1"/>
          </p:nvPr>
        </p:nvSpPr>
        <p:spPr>
          <a:xfrm>
            <a:off x="1568127" y="1363947"/>
            <a:ext cx="6596932" cy="4130106"/>
          </a:xfrm>
          <a:prstGeom prst="rect">
            <a:avLst/>
          </a:prstGeom>
        </p:spPr>
        <p:txBody>
          <a:bodyPr lIns="45719" tIns="45719" rIns="45719" bIns="45719"/>
          <a:lstStyle/>
          <a:p>
            <a:pPr algn="l" defTabSz="813816">
              <a:spcBef>
                <a:spcPts val="800"/>
              </a:spcBef>
              <a:defRPr sz="3916" i="1">
                <a:latin typeface="Cambria"/>
                <a:ea typeface="Cambria"/>
                <a:cs typeface="Cambria"/>
                <a:sym typeface="Cambria"/>
              </a:defRPr>
            </a:pPr>
            <a:r>
              <a:t>“God designs that in his home life the teacher of the Bible shall be an exemplification of the truths that he teaches. What a man is has greater influence than what he says.”</a:t>
            </a:r>
          </a:p>
          <a:p>
            <a:pPr algn="l" defTabSz="813816">
              <a:defRPr sz="3916" i="1">
                <a:latin typeface="Cambria"/>
                <a:ea typeface="Cambria"/>
                <a:cs typeface="Cambria"/>
                <a:sym typeface="Cambria"/>
              </a:defRPr>
            </a:pPr>
            <a:r>
              <a:rPr>
                <a:solidFill>
                  <a:srgbClr val="FF2600"/>
                </a:solidFill>
              </a:rPr>
              <a:t>AH 353</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59" name="Shape 259"/>
          <p:cNvSpPr>
            <a:spLocks noGrp="1"/>
          </p:cNvSpPr>
          <p:nvPr>
            <p:ph type="body" idx="1"/>
          </p:nvPr>
        </p:nvSpPr>
        <p:spPr>
          <a:xfrm>
            <a:off x="1373312" y="987325"/>
            <a:ext cx="6936407" cy="4883350"/>
          </a:xfrm>
          <a:prstGeom prst="rect">
            <a:avLst/>
          </a:prstGeom>
        </p:spPr>
        <p:txBody>
          <a:bodyPr lIns="45719" tIns="45719" rIns="45719" bIns="45719"/>
          <a:lstStyle/>
          <a:p>
            <a:pPr algn="l" defTabSz="749808">
              <a:spcBef>
                <a:spcPts val="700"/>
              </a:spcBef>
              <a:defRPr sz="3607" i="1">
                <a:solidFill>
                  <a:srgbClr val="00518E"/>
                </a:solidFill>
                <a:latin typeface="Cambria"/>
                <a:ea typeface="Cambria"/>
                <a:cs typeface="Cambria"/>
                <a:sym typeface="Cambria"/>
              </a:defRPr>
            </a:pPr>
            <a:r>
              <a:rPr>
                <a:solidFill>
                  <a:srgbClr val="000000"/>
                </a:solidFill>
              </a:rPr>
              <a:t>“You have entrusted to you a little plot of ground; but your own dooryard is left to grow up with brambles and thorns, while you are engaged in weeding others’ gardens… You are preaching the gospel to others; practice it yourself at home.”</a:t>
            </a:r>
          </a:p>
          <a:p>
            <a:pPr algn="l" defTabSz="749808">
              <a:defRPr sz="3607" i="1">
                <a:solidFill>
                  <a:srgbClr val="00518E"/>
                </a:solidFill>
                <a:latin typeface="Cambria"/>
                <a:ea typeface="Cambria"/>
                <a:cs typeface="Cambria"/>
                <a:sym typeface="Cambria"/>
              </a:defRPr>
            </a:pPr>
            <a:r>
              <a:rPr>
                <a:solidFill>
                  <a:srgbClr val="FF2600"/>
                </a:solidFill>
              </a:rPr>
              <a:t>AH 356</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62" name="Shape 262"/>
          <p:cNvSpPr>
            <a:spLocks noGrp="1"/>
          </p:cNvSpPr>
          <p:nvPr>
            <p:ph type="title"/>
          </p:nvPr>
        </p:nvSpPr>
        <p:spPr>
          <a:xfrm>
            <a:off x="936005" y="1217463"/>
            <a:ext cx="7022753" cy="715964"/>
          </a:xfrm>
          <a:prstGeom prst="rect">
            <a:avLst/>
          </a:prstGeom>
        </p:spPr>
        <p:txBody>
          <a:bodyPr lIns="45719" tIns="45719" rIns="45719" bIns="45719" anchor="t"/>
          <a:lstStyle>
            <a:lvl1pPr marL="889000" indent="-889000" algn="l" defTabSz="914400">
              <a:defRPr sz="3800" b="1">
                <a:solidFill>
                  <a:srgbClr val="424242"/>
                </a:solidFill>
                <a:effectLst>
                  <a:outerShdw blurRad="50800" dist="39000" dir="5460000" rotWithShape="0">
                    <a:srgbClr val="000000">
                      <a:alpha val="38000"/>
                    </a:srgbClr>
                  </a:outerShdw>
                </a:effectLst>
                <a:latin typeface="Cambria"/>
                <a:ea typeface="Cambria"/>
                <a:cs typeface="Cambria"/>
                <a:sym typeface="Cambria"/>
              </a:defRPr>
            </a:lvl1pPr>
          </a:lstStyle>
          <a:p>
            <a:r>
              <a:t>12. Not delegating responsibilities</a:t>
            </a:r>
          </a:p>
        </p:txBody>
      </p:sp>
      <p:sp>
        <p:nvSpPr>
          <p:cNvPr id="263" name="Shape 263"/>
          <p:cNvSpPr>
            <a:spLocks noGrp="1"/>
          </p:cNvSpPr>
          <p:nvPr>
            <p:ph type="body" idx="1"/>
          </p:nvPr>
        </p:nvSpPr>
        <p:spPr>
          <a:xfrm>
            <a:off x="1038783" y="2187848"/>
            <a:ext cx="6817196" cy="3957216"/>
          </a:xfrm>
          <a:prstGeom prst="rect">
            <a:avLst/>
          </a:prstGeom>
        </p:spPr>
        <p:txBody>
          <a:bodyPr lIns="45719" tIns="45719" rIns="45719" bIns="45719"/>
          <a:lstStyle/>
          <a:p>
            <a:pPr marL="277749" indent="-277749" algn="l" defTabSz="740663">
              <a:spcBef>
                <a:spcPts val="600"/>
              </a:spcBef>
              <a:buSzPct val="100000"/>
              <a:buFont typeface="Arial"/>
              <a:buChar char="•"/>
              <a:defRPr sz="2916">
                <a:latin typeface="Cambria"/>
                <a:ea typeface="Cambria"/>
                <a:cs typeface="Cambria"/>
                <a:sym typeface="Cambria"/>
              </a:defRPr>
            </a:pPr>
            <a:r>
              <a:t>Some do not delegate because they </a:t>
            </a:r>
            <a:r>
              <a:rPr b="1" i="1"/>
              <a:t>believe they should do everything</a:t>
            </a:r>
            <a:r>
              <a:t>. </a:t>
            </a:r>
            <a:r>
              <a:rPr u="sng"/>
              <a:t>They are wrong</a:t>
            </a:r>
            <a:r>
              <a:t>.</a:t>
            </a:r>
          </a:p>
          <a:p>
            <a:pPr marL="277749" indent="-277749" algn="l" defTabSz="740663">
              <a:spcBef>
                <a:spcPts val="600"/>
              </a:spcBef>
              <a:buSzPct val="100000"/>
              <a:buFont typeface="Arial"/>
              <a:buChar char="•"/>
              <a:defRPr sz="2916">
                <a:latin typeface="Cambria"/>
                <a:ea typeface="Cambria"/>
                <a:cs typeface="Cambria"/>
                <a:sym typeface="Cambria"/>
              </a:defRPr>
            </a:pPr>
            <a:r>
              <a:t>Some do not delegate because they </a:t>
            </a:r>
            <a:r>
              <a:rPr b="1" i="1"/>
              <a:t>do not trust the abilities of other leaders.</a:t>
            </a:r>
            <a:r>
              <a:t> </a:t>
            </a:r>
            <a:r>
              <a:rPr u="sng"/>
              <a:t>This is wrong</a:t>
            </a:r>
            <a:r>
              <a:t>.</a:t>
            </a:r>
          </a:p>
          <a:p>
            <a:pPr marL="277749" indent="-277749" algn="l" defTabSz="740663">
              <a:spcBef>
                <a:spcPts val="600"/>
              </a:spcBef>
              <a:buSzPct val="100000"/>
              <a:buFont typeface="Arial"/>
              <a:buChar char="•"/>
              <a:defRPr sz="2916">
                <a:latin typeface="Cambria"/>
                <a:ea typeface="Cambria"/>
                <a:cs typeface="Cambria"/>
                <a:sym typeface="Cambria"/>
              </a:defRPr>
            </a:pPr>
            <a:r>
              <a:t>Others do not delegate because they </a:t>
            </a:r>
            <a:r>
              <a:rPr b="1" i="1"/>
              <a:t>do not want to share the honor</a:t>
            </a:r>
            <a:r>
              <a:t>. </a:t>
            </a:r>
            <a:r>
              <a:rPr u="sng"/>
              <a:t>This is regretful</a:t>
            </a:r>
            <a:r>
              <a:t>.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63">
                                            <p:bg/>
                                          </p:spTgt>
                                        </p:tgtEl>
                                        <p:attrNameLst>
                                          <p:attrName>style.visibility</p:attrName>
                                        </p:attrNameLst>
                                      </p:cBhvr>
                                      <p:to>
                                        <p:strVal val="visible"/>
                                      </p:to>
                                    </p:set>
                                    <p:animEffect transition="in" filter="dissolve">
                                      <p:cBhvr>
                                        <p:cTn id="7" dur="500"/>
                                        <p:tgtEl>
                                          <p:spTgt spid="263">
                                            <p:bg/>
                                          </p:spTgt>
                                        </p:tgtEl>
                                      </p:cBhvr>
                                    </p:animEffect>
                                  </p:childTnLst>
                                </p:cTn>
                              </p:par>
                              <p:par>
                                <p:cTn id="8" presetID="9" presetClass="entr" presetSubtype="0" fill="hold" grpId="1" nodeType="withEffect">
                                  <p:stCondLst>
                                    <p:cond delay="0"/>
                                  </p:stCondLst>
                                  <p:iterate>
                                    <p:tmAbs val="0"/>
                                  </p:iterate>
                                  <p:childTnLst>
                                    <p:set>
                                      <p:cBhvr>
                                        <p:cTn id="9" fill="hold"/>
                                        <p:tgtEl>
                                          <p:spTgt spid="263">
                                            <p:txEl>
                                              <p:pRg st="0" end="0"/>
                                            </p:txEl>
                                          </p:spTgt>
                                        </p:tgtEl>
                                        <p:attrNameLst>
                                          <p:attrName>style.visibility</p:attrName>
                                        </p:attrNameLst>
                                      </p:cBhvr>
                                      <p:to>
                                        <p:strVal val="visible"/>
                                      </p:to>
                                    </p:set>
                                    <p:animEffect transition="in" filter="dissolve">
                                      <p:cBhvr>
                                        <p:cTn id="10" dur="500"/>
                                        <p:tgtEl>
                                          <p:spTgt spid="2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63">
                                            <p:txEl>
                                              <p:pRg st="1" end="1"/>
                                            </p:txEl>
                                          </p:spTgt>
                                        </p:tgtEl>
                                        <p:attrNameLst>
                                          <p:attrName>style.visibility</p:attrName>
                                        </p:attrNameLst>
                                      </p:cBhvr>
                                      <p:to>
                                        <p:strVal val="visible"/>
                                      </p:to>
                                    </p:set>
                                    <p:animEffect transition="in" filter="dissolve">
                                      <p:cBhvr>
                                        <p:cTn id="15" dur="500"/>
                                        <p:tgtEl>
                                          <p:spTgt spid="2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63">
                                            <p:txEl>
                                              <p:pRg st="2" end="2"/>
                                            </p:txEl>
                                          </p:spTgt>
                                        </p:tgtEl>
                                        <p:attrNameLst>
                                          <p:attrName>style.visibility</p:attrName>
                                        </p:attrNameLst>
                                      </p:cBhvr>
                                      <p:to>
                                        <p:strVal val="visible"/>
                                      </p:to>
                                    </p:set>
                                    <p:animEffect transition="in" filter="dissolve">
                                      <p:cBhvr>
                                        <p:cTn id="20" dur="500"/>
                                        <p:tgtEl>
                                          <p:spTgt spid="2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1" build="p"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66" name="Shape 266"/>
          <p:cNvSpPr>
            <a:spLocks noGrp="1"/>
          </p:cNvSpPr>
          <p:nvPr>
            <p:ph type="body" idx="1"/>
          </p:nvPr>
        </p:nvSpPr>
        <p:spPr>
          <a:xfrm>
            <a:off x="1280369" y="1000025"/>
            <a:ext cx="6583262" cy="4857950"/>
          </a:xfrm>
          <a:prstGeom prst="rect">
            <a:avLst/>
          </a:prstGeom>
        </p:spPr>
        <p:txBody>
          <a:bodyPr lIns="45719" tIns="45719" rIns="45719" bIns="45719"/>
          <a:lstStyle/>
          <a:p>
            <a:pPr marL="301752" indent="-301752" algn="l" defTabSz="804672">
              <a:spcBef>
                <a:spcPts val="700"/>
              </a:spcBef>
              <a:buSzPct val="100000"/>
              <a:buFont typeface="Arial"/>
              <a:buChar char="•"/>
              <a:defRPr sz="3168">
                <a:latin typeface="Cambria"/>
                <a:ea typeface="Cambria"/>
                <a:cs typeface="Cambria"/>
                <a:sym typeface="Cambria"/>
              </a:defRPr>
            </a:pPr>
            <a:r>
              <a:t>Still others go to the extreme of delegating everything so that they do not feel </a:t>
            </a:r>
            <a:r>
              <a:rPr b="1" i="1"/>
              <a:t>responsible</a:t>
            </a:r>
            <a:r>
              <a:t>.</a:t>
            </a:r>
          </a:p>
          <a:p>
            <a:pPr marL="301752" indent="-301752" algn="l" defTabSz="804672">
              <a:spcBef>
                <a:spcPts val="700"/>
              </a:spcBef>
              <a:buSzPct val="100000"/>
              <a:buFont typeface="Arial"/>
              <a:buChar char="•"/>
              <a:defRPr sz="3168">
                <a:latin typeface="Cambria"/>
                <a:ea typeface="Cambria"/>
                <a:cs typeface="Cambria"/>
                <a:sym typeface="Cambria"/>
              </a:defRPr>
            </a:pPr>
            <a:r>
              <a:t>One must know when, to whom, and what things are to be delegated. One has to </a:t>
            </a:r>
            <a:r>
              <a:rPr b="1" i="1"/>
              <a:t>trust other leaders</a:t>
            </a:r>
            <a:r>
              <a:t>.</a:t>
            </a:r>
          </a:p>
          <a:p>
            <a:pPr marL="301752" indent="-301752" algn="l" defTabSz="804672">
              <a:spcBef>
                <a:spcPts val="700"/>
              </a:spcBef>
              <a:buSzPct val="100000"/>
              <a:buFont typeface="Arial"/>
              <a:buChar char="•"/>
              <a:defRPr sz="3168">
                <a:latin typeface="Cambria"/>
                <a:ea typeface="Cambria"/>
                <a:cs typeface="Cambria"/>
                <a:sym typeface="Cambria"/>
              </a:defRPr>
            </a:pPr>
            <a:r>
              <a:t>Before delegating, the person to receive the task must be </a:t>
            </a:r>
            <a:r>
              <a:rPr b="1" i="1"/>
              <a:t>made ready and able to carry on the responsibility</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66">
                                            <p:bg/>
                                          </p:spTgt>
                                        </p:tgtEl>
                                        <p:attrNameLst>
                                          <p:attrName>style.visibility</p:attrName>
                                        </p:attrNameLst>
                                      </p:cBhvr>
                                      <p:to>
                                        <p:strVal val="visible"/>
                                      </p:to>
                                    </p:set>
                                    <p:animEffect transition="in" filter="dissolve">
                                      <p:cBhvr>
                                        <p:cTn id="7" dur="500"/>
                                        <p:tgtEl>
                                          <p:spTgt spid="266">
                                            <p:bg/>
                                          </p:spTgt>
                                        </p:tgtEl>
                                      </p:cBhvr>
                                    </p:animEffect>
                                  </p:childTnLst>
                                </p:cTn>
                              </p:par>
                              <p:par>
                                <p:cTn id="8" presetID="9" presetClass="entr" presetSubtype="0" fill="hold" grpId="1" nodeType="withEffect">
                                  <p:stCondLst>
                                    <p:cond delay="0"/>
                                  </p:stCondLst>
                                  <p:iterate>
                                    <p:tmAbs val="0"/>
                                  </p:iterate>
                                  <p:childTnLst>
                                    <p:set>
                                      <p:cBhvr>
                                        <p:cTn id="9" fill="hold"/>
                                        <p:tgtEl>
                                          <p:spTgt spid="266">
                                            <p:txEl>
                                              <p:pRg st="0" end="0"/>
                                            </p:txEl>
                                          </p:spTgt>
                                        </p:tgtEl>
                                        <p:attrNameLst>
                                          <p:attrName>style.visibility</p:attrName>
                                        </p:attrNameLst>
                                      </p:cBhvr>
                                      <p:to>
                                        <p:strVal val="visible"/>
                                      </p:to>
                                    </p:set>
                                    <p:animEffect transition="in" filter="dissolve">
                                      <p:cBhvr>
                                        <p:cTn id="10" dur="500"/>
                                        <p:tgtEl>
                                          <p:spTgt spid="26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66">
                                            <p:txEl>
                                              <p:pRg st="1" end="1"/>
                                            </p:txEl>
                                          </p:spTgt>
                                        </p:tgtEl>
                                        <p:attrNameLst>
                                          <p:attrName>style.visibility</p:attrName>
                                        </p:attrNameLst>
                                      </p:cBhvr>
                                      <p:to>
                                        <p:strVal val="visible"/>
                                      </p:to>
                                    </p:set>
                                    <p:animEffect transition="in" filter="dissolve">
                                      <p:cBhvr>
                                        <p:cTn id="15" dur="500"/>
                                        <p:tgtEl>
                                          <p:spTgt spid="26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66">
                                            <p:txEl>
                                              <p:pRg st="2" end="2"/>
                                            </p:txEl>
                                          </p:spTgt>
                                        </p:tgtEl>
                                        <p:attrNameLst>
                                          <p:attrName>style.visibility</p:attrName>
                                        </p:attrNameLst>
                                      </p:cBhvr>
                                      <p:to>
                                        <p:strVal val="visible"/>
                                      </p:to>
                                    </p:set>
                                    <p:animEffect transition="in" filter="dissolve">
                                      <p:cBhvr>
                                        <p:cTn id="20" dur="500"/>
                                        <p:tgtEl>
                                          <p:spTgt spid="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49" name="Shape 149"/>
          <p:cNvSpPr>
            <a:spLocks noGrp="1"/>
          </p:cNvSpPr>
          <p:nvPr>
            <p:ph type="title"/>
          </p:nvPr>
        </p:nvSpPr>
        <p:spPr>
          <a:xfrm>
            <a:off x="1071984" y="2162324"/>
            <a:ext cx="7000032" cy="3528393"/>
          </a:xfrm>
          <a:prstGeom prst="rect">
            <a:avLst/>
          </a:prstGeom>
        </p:spPr>
        <p:txBody>
          <a:bodyPr lIns="45719" tIns="45719" rIns="45719" bIns="45719" anchor="t"/>
          <a:lstStyle/>
          <a:p>
            <a:pPr lvl="1">
              <a:defRPr sz="5400" b="1">
                <a:solidFill>
                  <a:srgbClr val="AD0059"/>
                </a:solidFill>
                <a:effectLst>
                  <a:outerShdw blurRad="38100" dist="38100" dir="2700000" rotWithShape="0">
                    <a:srgbClr val="000000">
                      <a:alpha val="43137"/>
                    </a:srgbClr>
                  </a:outerShdw>
                </a:effectLst>
                <a:latin typeface="Cambria"/>
                <a:ea typeface="Cambria"/>
                <a:cs typeface="Cambria"/>
                <a:sym typeface="Cambria"/>
              </a:defRPr>
            </a:pPr>
            <a:r>
              <a:t>What things could destroy the leadership of church elders?</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69" name="Shape 269"/>
          <p:cNvSpPr>
            <a:spLocks noGrp="1"/>
          </p:cNvSpPr>
          <p:nvPr>
            <p:ph type="body" idx="1"/>
          </p:nvPr>
        </p:nvSpPr>
        <p:spPr>
          <a:xfrm>
            <a:off x="1267681" y="1196751"/>
            <a:ext cx="6608638" cy="4464498"/>
          </a:xfrm>
          <a:prstGeom prst="rect">
            <a:avLst/>
          </a:prstGeom>
        </p:spPr>
        <p:txBody>
          <a:bodyPr lIns="45719" tIns="45719" rIns="45719" bIns="45719"/>
          <a:lstStyle/>
          <a:p>
            <a:pPr algn="l" defTabSz="850391">
              <a:lnSpc>
                <a:spcPct val="90000"/>
              </a:lnSpc>
              <a:spcBef>
                <a:spcPts val="800"/>
              </a:spcBef>
              <a:defRPr sz="4092" i="1">
                <a:latin typeface="Cambria"/>
                <a:ea typeface="Cambria"/>
                <a:cs typeface="Cambria"/>
                <a:sym typeface="Cambria"/>
              </a:defRPr>
            </a:pPr>
            <a:r>
              <a:t>“Men in responsible positions should credit others with some sense, with some ability of judgment and foresight, and look upon them as capable of doing the work committed to their hands.”</a:t>
            </a:r>
          </a:p>
          <a:p>
            <a:pPr algn="l" defTabSz="850391">
              <a:lnSpc>
                <a:spcPct val="90000"/>
              </a:lnSpc>
              <a:defRPr sz="4092" i="1">
                <a:latin typeface="Cambria"/>
                <a:ea typeface="Cambria"/>
                <a:cs typeface="Cambria"/>
                <a:sym typeface="Cambria"/>
              </a:defRPr>
            </a:pPr>
            <a:r>
              <a:rPr>
                <a:solidFill>
                  <a:srgbClr val="FF2600"/>
                </a:solidFill>
              </a:rPr>
              <a:t>TM 302</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72" name="Shape 272"/>
          <p:cNvSpPr>
            <a:spLocks noGrp="1"/>
          </p:cNvSpPr>
          <p:nvPr>
            <p:ph type="body" idx="1"/>
          </p:nvPr>
        </p:nvSpPr>
        <p:spPr>
          <a:xfrm>
            <a:off x="1309638" y="1408583"/>
            <a:ext cx="6855122" cy="4452071"/>
          </a:xfrm>
          <a:prstGeom prst="rect">
            <a:avLst/>
          </a:prstGeom>
        </p:spPr>
        <p:txBody>
          <a:bodyPr lIns="45719" tIns="45719" rIns="45719" bIns="45719"/>
          <a:lstStyle/>
          <a:p>
            <a:pPr algn="l" defTabSz="914400">
              <a:lnSpc>
                <a:spcPct val="90000"/>
              </a:lnSpc>
              <a:spcBef>
                <a:spcPts val="900"/>
              </a:spcBef>
              <a:defRPr sz="4400" i="1">
                <a:latin typeface="Cambria"/>
                <a:ea typeface="Cambria"/>
                <a:cs typeface="Cambria"/>
                <a:sym typeface="Cambria"/>
              </a:defRPr>
            </a:pPr>
            <a:r>
              <a:t>“We want every responsible man to drop responsibilities upon others. Set others at work that will require them to plan, and to use judgment.”</a:t>
            </a:r>
          </a:p>
          <a:p>
            <a:pPr algn="l" defTabSz="914400">
              <a:lnSpc>
                <a:spcPct val="90000"/>
              </a:lnSpc>
              <a:defRPr sz="4400" i="1">
                <a:latin typeface="Cambria"/>
                <a:ea typeface="Cambria"/>
                <a:cs typeface="Cambria"/>
                <a:sym typeface="Cambria"/>
              </a:defRPr>
            </a:pPr>
            <a:r>
              <a:rPr>
                <a:solidFill>
                  <a:srgbClr val="FF2600"/>
                </a:solidFill>
              </a:rPr>
              <a:t>TM 302</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75" name="Shape 275"/>
          <p:cNvSpPr>
            <a:spLocks noGrp="1"/>
          </p:cNvSpPr>
          <p:nvPr>
            <p:ph type="title"/>
          </p:nvPr>
        </p:nvSpPr>
        <p:spPr>
          <a:xfrm>
            <a:off x="820390" y="1187872"/>
            <a:ext cx="7300020" cy="1942927"/>
          </a:xfrm>
          <a:prstGeom prst="rect">
            <a:avLst/>
          </a:prstGeom>
        </p:spPr>
        <p:txBody>
          <a:bodyPr lIns="45719" tIns="45719" rIns="45719" bIns="45719" anchor="t"/>
          <a:lstStyle>
            <a:lvl1pPr marL="749300" indent="-749300" algn="l" defTabSz="914400">
              <a:defRPr sz="3800" b="1">
                <a:solidFill>
                  <a:srgbClr val="48002B"/>
                </a:solidFill>
                <a:effectLst>
                  <a:outerShdw blurRad="50800" dist="39000" dir="5460000" rotWithShape="0">
                    <a:srgbClr val="000000">
                      <a:alpha val="38000"/>
                    </a:srgbClr>
                  </a:outerShdw>
                </a:effectLst>
                <a:latin typeface="Cambria"/>
                <a:ea typeface="Cambria"/>
                <a:cs typeface="Cambria"/>
                <a:sym typeface="Cambria"/>
              </a:defRPr>
            </a:lvl1pPr>
          </a:lstStyle>
          <a:p>
            <a:r>
              <a:t>13. Thinking that every problem can be solved the same way</a:t>
            </a:r>
          </a:p>
        </p:txBody>
      </p:sp>
      <p:sp>
        <p:nvSpPr>
          <p:cNvPr id="276" name="Shape 276"/>
          <p:cNvSpPr>
            <a:spLocks noGrp="1"/>
          </p:cNvSpPr>
          <p:nvPr>
            <p:ph type="body" sz="half" idx="1"/>
          </p:nvPr>
        </p:nvSpPr>
        <p:spPr>
          <a:xfrm>
            <a:off x="1211015" y="2531119"/>
            <a:ext cx="6926311" cy="3576936"/>
          </a:xfrm>
          <a:prstGeom prst="rect">
            <a:avLst/>
          </a:prstGeom>
        </p:spPr>
        <p:txBody>
          <a:bodyPr lIns="45719" tIns="45719" rIns="45719" bIns="45719"/>
          <a:lstStyle/>
          <a:p>
            <a:pPr marL="342900" indent="-342900" algn="l" defTabSz="914400">
              <a:spcBef>
                <a:spcPts val="900"/>
              </a:spcBef>
              <a:buSzPct val="100000"/>
              <a:buFont typeface="Arial"/>
              <a:buChar char="•"/>
              <a:defRPr sz="4000">
                <a:latin typeface="Cambria"/>
                <a:ea typeface="Cambria"/>
                <a:cs typeface="Cambria"/>
                <a:sym typeface="Cambria"/>
              </a:defRPr>
            </a:pPr>
            <a:r>
              <a:t>Each problem has its own </a:t>
            </a:r>
            <a:r>
              <a:rPr b="1" i="1"/>
              <a:t>solution.</a:t>
            </a:r>
          </a:p>
          <a:p>
            <a:pPr marL="342900" indent="-342900" algn="l" defTabSz="914400">
              <a:spcBef>
                <a:spcPts val="900"/>
              </a:spcBef>
              <a:buSzPct val="100000"/>
              <a:buFont typeface="Arial"/>
              <a:buChar char="•"/>
              <a:defRPr sz="4000">
                <a:latin typeface="Cambria"/>
                <a:ea typeface="Cambria"/>
                <a:cs typeface="Cambria"/>
                <a:sym typeface="Cambria"/>
              </a:defRPr>
            </a:pPr>
            <a:r>
              <a:t>It is possible that what worked to solve one problem </a:t>
            </a:r>
            <a:r>
              <a:rPr b="1" i="1"/>
              <a:t>will not work</a:t>
            </a:r>
            <a:r>
              <a:t> in other circumstances.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76">
                                            <p:bg/>
                                          </p:spTgt>
                                        </p:tgtEl>
                                        <p:attrNameLst>
                                          <p:attrName>style.visibility</p:attrName>
                                        </p:attrNameLst>
                                      </p:cBhvr>
                                      <p:to>
                                        <p:strVal val="visible"/>
                                      </p:to>
                                    </p:set>
                                    <p:animEffect transition="in" filter="dissolve">
                                      <p:cBhvr>
                                        <p:cTn id="7" dur="500"/>
                                        <p:tgtEl>
                                          <p:spTgt spid="276">
                                            <p:bg/>
                                          </p:spTgt>
                                        </p:tgtEl>
                                      </p:cBhvr>
                                    </p:animEffect>
                                  </p:childTnLst>
                                </p:cTn>
                              </p:par>
                              <p:par>
                                <p:cTn id="8" presetID="9" presetClass="entr" presetSubtype="0" fill="hold" grpId="1" nodeType="withEffect">
                                  <p:stCondLst>
                                    <p:cond delay="0"/>
                                  </p:stCondLst>
                                  <p:iterate>
                                    <p:tmAbs val="0"/>
                                  </p:iterate>
                                  <p:childTnLst>
                                    <p:set>
                                      <p:cBhvr>
                                        <p:cTn id="9" fill="hold"/>
                                        <p:tgtEl>
                                          <p:spTgt spid="276">
                                            <p:txEl>
                                              <p:pRg st="0" end="0"/>
                                            </p:txEl>
                                          </p:spTgt>
                                        </p:tgtEl>
                                        <p:attrNameLst>
                                          <p:attrName>style.visibility</p:attrName>
                                        </p:attrNameLst>
                                      </p:cBhvr>
                                      <p:to>
                                        <p:strVal val="visible"/>
                                      </p:to>
                                    </p:set>
                                    <p:animEffect transition="in" filter="dissolve">
                                      <p:cBhvr>
                                        <p:cTn id="10" dur="500"/>
                                        <p:tgtEl>
                                          <p:spTgt spid="27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76">
                                            <p:txEl>
                                              <p:pRg st="1" end="1"/>
                                            </p:txEl>
                                          </p:spTgt>
                                        </p:tgtEl>
                                        <p:attrNameLst>
                                          <p:attrName>style.visibility</p:attrName>
                                        </p:attrNameLst>
                                      </p:cBhvr>
                                      <p:to>
                                        <p:strVal val="visible"/>
                                      </p:to>
                                    </p:set>
                                    <p:animEffect transition="in" filter="dissolve">
                                      <p:cBhvr>
                                        <p:cTn id="15" dur="500"/>
                                        <p:tgtEl>
                                          <p:spTgt spid="2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1" build="p"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79" name="Shape 279"/>
          <p:cNvSpPr>
            <a:spLocks noGrp="1"/>
          </p:cNvSpPr>
          <p:nvPr>
            <p:ph type="body" idx="1"/>
          </p:nvPr>
        </p:nvSpPr>
        <p:spPr>
          <a:xfrm>
            <a:off x="1187252" y="1292398"/>
            <a:ext cx="7219006" cy="4460479"/>
          </a:xfrm>
          <a:prstGeom prst="rect">
            <a:avLst/>
          </a:prstGeom>
        </p:spPr>
        <p:txBody>
          <a:bodyPr lIns="45719" tIns="45719" rIns="45719" bIns="45719"/>
          <a:lstStyle/>
          <a:p>
            <a:pPr marL="329184" indent="-329184" algn="l" defTabSz="877823">
              <a:spcBef>
                <a:spcPts val="900"/>
              </a:spcBef>
              <a:buSzPct val="100000"/>
              <a:buFont typeface="Arial"/>
              <a:buChar char="•"/>
              <a:defRPr sz="3839">
                <a:latin typeface="Cambria"/>
                <a:ea typeface="Cambria"/>
                <a:cs typeface="Cambria"/>
                <a:sym typeface="Cambria"/>
              </a:defRPr>
            </a:pPr>
            <a:r>
              <a:t>Keep in mind that </a:t>
            </a:r>
            <a:r>
              <a:rPr b="1" i="1"/>
              <a:t>people are different from one another</a:t>
            </a:r>
            <a:r>
              <a:t>.</a:t>
            </a:r>
          </a:p>
          <a:p>
            <a:pPr marL="329184" indent="-329184" algn="l" defTabSz="877823">
              <a:spcBef>
                <a:spcPts val="900"/>
              </a:spcBef>
              <a:buSzPct val="100000"/>
              <a:buFont typeface="Arial"/>
              <a:buChar char="•"/>
              <a:defRPr sz="3839">
                <a:latin typeface="Cambria"/>
                <a:ea typeface="Cambria"/>
                <a:cs typeface="Cambria"/>
                <a:sym typeface="Cambria"/>
              </a:defRPr>
            </a:pPr>
            <a:r>
              <a:t>Churches </a:t>
            </a:r>
            <a:r>
              <a:rPr b="1" i="1"/>
              <a:t>do not react in the same manner</a:t>
            </a:r>
            <a:r>
              <a:t> to the same problems.</a:t>
            </a:r>
          </a:p>
          <a:p>
            <a:pPr marL="329184" indent="-329184" algn="l" defTabSz="877823">
              <a:spcBef>
                <a:spcPts val="900"/>
              </a:spcBef>
              <a:buSzPct val="100000"/>
              <a:buFont typeface="Arial"/>
              <a:buChar char="•"/>
              <a:defRPr sz="3839">
                <a:latin typeface="Cambria"/>
                <a:ea typeface="Cambria"/>
                <a:cs typeface="Cambria"/>
                <a:sym typeface="Cambria"/>
              </a:defRPr>
            </a:pPr>
            <a:r>
              <a:t>A </a:t>
            </a:r>
            <a:r>
              <a:rPr b="1" i="1"/>
              <a:t>solution that solves the problem without causing another one</a:t>
            </a:r>
            <a:r>
              <a:t> must be found.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79">
                                            <p:bg/>
                                          </p:spTgt>
                                        </p:tgtEl>
                                        <p:attrNameLst>
                                          <p:attrName>style.visibility</p:attrName>
                                        </p:attrNameLst>
                                      </p:cBhvr>
                                      <p:to>
                                        <p:strVal val="visible"/>
                                      </p:to>
                                    </p:set>
                                    <p:animEffect transition="in" filter="dissolve">
                                      <p:cBhvr>
                                        <p:cTn id="7" dur="500"/>
                                        <p:tgtEl>
                                          <p:spTgt spid="279">
                                            <p:bg/>
                                          </p:spTgt>
                                        </p:tgtEl>
                                      </p:cBhvr>
                                    </p:animEffect>
                                  </p:childTnLst>
                                </p:cTn>
                              </p:par>
                              <p:par>
                                <p:cTn id="8" presetID="9" presetClass="entr" presetSubtype="0" fill="hold" grpId="1" nodeType="withEffect">
                                  <p:stCondLst>
                                    <p:cond delay="0"/>
                                  </p:stCondLst>
                                  <p:iterate>
                                    <p:tmAbs val="0"/>
                                  </p:iterate>
                                  <p:childTnLst>
                                    <p:set>
                                      <p:cBhvr>
                                        <p:cTn id="9" fill="hold"/>
                                        <p:tgtEl>
                                          <p:spTgt spid="279">
                                            <p:txEl>
                                              <p:pRg st="0" end="0"/>
                                            </p:txEl>
                                          </p:spTgt>
                                        </p:tgtEl>
                                        <p:attrNameLst>
                                          <p:attrName>style.visibility</p:attrName>
                                        </p:attrNameLst>
                                      </p:cBhvr>
                                      <p:to>
                                        <p:strVal val="visible"/>
                                      </p:to>
                                    </p:set>
                                    <p:animEffect transition="in" filter="dissolve">
                                      <p:cBhvr>
                                        <p:cTn id="10" dur="500"/>
                                        <p:tgtEl>
                                          <p:spTgt spid="27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79">
                                            <p:txEl>
                                              <p:pRg st="1" end="1"/>
                                            </p:txEl>
                                          </p:spTgt>
                                        </p:tgtEl>
                                        <p:attrNameLst>
                                          <p:attrName>style.visibility</p:attrName>
                                        </p:attrNameLst>
                                      </p:cBhvr>
                                      <p:to>
                                        <p:strVal val="visible"/>
                                      </p:to>
                                    </p:set>
                                    <p:animEffect transition="in" filter="dissolve">
                                      <p:cBhvr>
                                        <p:cTn id="15" dur="500"/>
                                        <p:tgtEl>
                                          <p:spTgt spid="27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79">
                                            <p:txEl>
                                              <p:pRg st="2" end="2"/>
                                            </p:txEl>
                                          </p:spTgt>
                                        </p:tgtEl>
                                        <p:attrNameLst>
                                          <p:attrName>style.visibility</p:attrName>
                                        </p:attrNameLst>
                                      </p:cBhvr>
                                      <p:to>
                                        <p:strVal val="visible"/>
                                      </p:to>
                                    </p:set>
                                    <p:animEffect transition="in" filter="dissolve">
                                      <p:cBhvr>
                                        <p:cTn id="20" dur="500"/>
                                        <p:tgtEl>
                                          <p:spTgt spid="2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1" build="p"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82" name="Shape 282"/>
          <p:cNvSpPr>
            <a:spLocks noGrp="1"/>
          </p:cNvSpPr>
          <p:nvPr>
            <p:ph type="title"/>
          </p:nvPr>
        </p:nvSpPr>
        <p:spPr>
          <a:xfrm>
            <a:off x="1111175" y="1467395"/>
            <a:ext cx="6624737" cy="1602434"/>
          </a:xfrm>
          <a:prstGeom prst="rect">
            <a:avLst/>
          </a:prstGeom>
        </p:spPr>
        <p:txBody>
          <a:bodyPr lIns="45719" tIns="45719" rIns="45719" bIns="45719" anchor="t"/>
          <a:lstStyle>
            <a:lvl1pPr marL="698500" indent="-698500" algn="l" defTabSz="914400">
              <a:defRPr sz="3800" b="1">
                <a:solidFill>
                  <a:srgbClr val="48002B"/>
                </a:solidFill>
                <a:effectLst>
                  <a:outerShdw blurRad="50800" dist="39000" dir="5460000" rotWithShape="0">
                    <a:srgbClr val="000000">
                      <a:alpha val="38000"/>
                    </a:srgbClr>
                  </a:outerShdw>
                </a:effectLst>
                <a:latin typeface="Cambria"/>
                <a:ea typeface="Cambria"/>
                <a:cs typeface="Cambria"/>
                <a:sym typeface="Cambria"/>
              </a:defRPr>
            </a:lvl1pPr>
          </a:lstStyle>
          <a:p>
            <a:r>
              <a:t>14. Allowing their relationship with Christ to grow weak</a:t>
            </a:r>
          </a:p>
        </p:txBody>
      </p:sp>
      <p:sp>
        <p:nvSpPr>
          <p:cNvPr id="283" name="Shape 283"/>
          <p:cNvSpPr>
            <a:spLocks noGrp="1"/>
          </p:cNvSpPr>
          <p:nvPr>
            <p:ph type="body" sz="half" idx="1"/>
          </p:nvPr>
        </p:nvSpPr>
        <p:spPr>
          <a:xfrm>
            <a:off x="1193701" y="3094055"/>
            <a:ext cx="6756598" cy="2341390"/>
          </a:xfrm>
          <a:prstGeom prst="rect">
            <a:avLst/>
          </a:prstGeom>
        </p:spPr>
        <p:txBody>
          <a:bodyPr lIns="45719" tIns="45719" rIns="45719" bIns="45719"/>
          <a:lstStyle/>
          <a:p>
            <a:pPr marL="294894" indent="-294894" algn="l" defTabSz="786384">
              <a:spcBef>
                <a:spcPts val="800"/>
              </a:spcBef>
              <a:buSzPct val="100000"/>
              <a:buFont typeface="Arial"/>
              <a:buChar char="•"/>
              <a:defRPr sz="3440">
                <a:latin typeface="Cambria"/>
                <a:ea typeface="Cambria"/>
                <a:cs typeface="Cambria"/>
                <a:sym typeface="Cambria"/>
              </a:defRPr>
            </a:pPr>
            <a:r>
              <a:t>Do not trust your life experience. </a:t>
            </a:r>
            <a:r>
              <a:rPr b="1" i="1"/>
              <a:t>Trust Jesus</a:t>
            </a:r>
            <a:r>
              <a:t>.</a:t>
            </a:r>
          </a:p>
          <a:p>
            <a:pPr marL="294894" indent="-294894" algn="l" defTabSz="786384">
              <a:spcBef>
                <a:spcPts val="800"/>
              </a:spcBef>
              <a:buSzPct val="100000"/>
              <a:buFont typeface="Arial"/>
              <a:buChar char="•"/>
              <a:defRPr sz="3440">
                <a:latin typeface="Cambria"/>
                <a:ea typeface="Cambria"/>
                <a:cs typeface="Cambria"/>
                <a:sym typeface="Cambria"/>
              </a:defRPr>
            </a:pPr>
            <a:r>
              <a:t>Do </a:t>
            </a:r>
            <a:r>
              <a:rPr b="1" i="1"/>
              <a:t>not </a:t>
            </a:r>
            <a:r>
              <a:t>think that </a:t>
            </a:r>
            <a:r>
              <a:rPr b="1" i="1"/>
              <a:t>knowledge will help you go forward without Jesus</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3">
                                            <p:bg/>
                                          </p:spTgt>
                                        </p:tgtEl>
                                        <p:attrNameLst>
                                          <p:attrName>style.visibility</p:attrName>
                                        </p:attrNameLst>
                                      </p:cBhvr>
                                      <p:to>
                                        <p:strVal val="visible"/>
                                      </p:to>
                                    </p:set>
                                    <p:animEffect transition="in" filter="dissolve">
                                      <p:cBhvr>
                                        <p:cTn id="7" dur="500"/>
                                        <p:tgtEl>
                                          <p:spTgt spid="283">
                                            <p:bg/>
                                          </p:spTgt>
                                        </p:tgtEl>
                                      </p:cBhvr>
                                    </p:animEffect>
                                  </p:childTnLst>
                                </p:cTn>
                              </p:par>
                              <p:par>
                                <p:cTn id="8" presetID="9" presetClass="entr" presetSubtype="0" fill="hold" grpId="1" nodeType="withEffect">
                                  <p:stCondLst>
                                    <p:cond delay="0"/>
                                  </p:stCondLst>
                                  <p:iterate>
                                    <p:tmAbs val="0"/>
                                  </p:iterate>
                                  <p:childTnLst>
                                    <p:set>
                                      <p:cBhvr>
                                        <p:cTn id="9" fill="hold"/>
                                        <p:tgtEl>
                                          <p:spTgt spid="283">
                                            <p:txEl>
                                              <p:pRg st="0" end="0"/>
                                            </p:txEl>
                                          </p:spTgt>
                                        </p:tgtEl>
                                        <p:attrNameLst>
                                          <p:attrName>style.visibility</p:attrName>
                                        </p:attrNameLst>
                                      </p:cBhvr>
                                      <p:to>
                                        <p:strVal val="visible"/>
                                      </p:to>
                                    </p:set>
                                    <p:animEffect transition="in" filter="dissolve">
                                      <p:cBhvr>
                                        <p:cTn id="10" dur="500"/>
                                        <p:tgtEl>
                                          <p:spTgt spid="2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83">
                                            <p:txEl>
                                              <p:pRg st="1" end="1"/>
                                            </p:txEl>
                                          </p:spTgt>
                                        </p:tgtEl>
                                        <p:attrNameLst>
                                          <p:attrName>style.visibility</p:attrName>
                                        </p:attrNameLst>
                                      </p:cBhvr>
                                      <p:to>
                                        <p:strVal val="visible"/>
                                      </p:to>
                                    </p:set>
                                    <p:animEffect transition="in" filter="dissolve">
                                      <p:cBhvr>
                                        <p:cTn id="15" dur="500"/>
                                        <p:tgtEl>
                                          <p:spTgt spid="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1" build="p"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86" name="Shape 286"/>
          <p:cNvSpPr>
            <a:spLocks noGrp="1"/>
          </p:cNvSpPr>
          <p:nvPr>
            <p:ph type="body" idx="1"/>
          </p:nvPr>
        </p:nvSpPr>
        <p:spPr>
          <a:xfrm>
            <a:off x="1259693" y="1001936"/>
            <a:ext cx="6624613" cy="4598889"/>
          </a:xfrm>
          <a:prstGeom prst="rect">
            <a:avLst/>
          </a:prstGeom>
        </p:spPr>
        <p:txBody>
          <a:bodyPr lIns="45719" tIns="45719" rIns="45719" bIns="45719"/>
          <a:lstStyle/>
          <a:p>
            <a:pPr marL="301752" indent="-301752" algn="l" defTabSz="804672">
              <a:spcBef>
                <a:spcPts val="800"/>
              </a:spcBef>
              <a:buSzPct val="100000"/>
              <a:buFont typeface="Arial"/>
              <a:buChar char="•"/>
              <a:defRPr sz="3520">
                <a:latin typeface="Cambria"/>
                <a:ea typeface="Cambria"/>
                <a:cs typeface="Cambria"/>
                <a:sym typeface="Cambria"/>
              </a:defRPr>
            </a:pPr>
            <a:r>
              <a:t>Do not believe that personal </a:t>
            </a:r>
            <a:r>
              <a:rPr b="1" i="1"/>
              <a:t>charisma or being articulate</a:t>
            </a:r>
            <a:r>
              <a:t> will lead you to triumph at the end.</a:t>
            </a:r>
          </a:p>
          <a:p>
            <a:pPr marL="301752" indent="-301752" algn="l" defTabSz="804672">
              <a:spcBef>
                <a:spcPts val="800"/>
              </a:spcBef>
              <a:buSzPct val="100000"/>
              <a:buFont typeface="Arial"/>
              <a:buChar char="•"/>
              <a:defRPr sz="3520">
                <a:latin typeface="Cambria"/>
                <a:ea typeface="Cambria"/>
                <a:cs typeface="Cambria"/>
                <a:sym typeface="Cambria"/>
              </a:defRPr>
            </a:pPr>
            <a:r>
              <a:t>Do not trust the </a:t>
            </a:r>
            <a:r>
              <a:rPr b="1" i="1"/>
              <a:t>good name and image</a:t>
            </a:r>
            <a:r>
              <a:t> you have before the church.</a:t>
            </a:r>
          </a:p>
          <a:p>
            <a:pPr marL="301752" indent="-301752" algn="l" defTabSz="804672">
              <a:spcBef>
                <a:spcPts val="800"/>
              </a:spcBef>
              <a:buSzPct val="100000"/>
              <a:buFont typeface="Arial"/>
              <a:buChar char="•"/>
              <a:defRPr sz="3520">
                <a:latin typeface="Cambria"/>
                <a:ea typeface="Cambria"/>
                <a:cs typeface="Cambria"/>
                <a:sym typeface="Cambria"/>
              </a:defRPr>
            </a:pPr>
            <a:r>
              <a:t>Do not trust what is inside of you. </a:t>
            </a:r>
            <a:r>
              <a:rPr b="1" i="1"/>
              <a:t>Trust only Jesus. He will indeed help you triumph</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6">
                                            <p:bg/>
                                          </p:spTgt>
                                        </p:tgtEl>
                                        <p:attrNameLst>
                                          <p:attrName>style.visibility</p:attrName>
                                        </p:attrNameLst>
                                      </p:cBhvr>
                                      <p:to>
                                        <p:strVal val="visible"/>
                                      </p:to>
                                    </p:set>
                                    <p:animEffect transition="in" filter="dissolve">
                                      <p:cBhvr>
                                        <p:cTn id="7" dur="500"/>
                                        <p:tgtEl>
                                          <p:spTgt spid="286">
                                            <p:bg/>
                                          </p:spTgt>
                                        </p:tgtEl>
                                      </p:cBhvr>
                                    </p:animEffect>
                                  </p:childTnLst>
                                </p:cTn>
                              </p:par>
                              <p:par>
                                <p:cTn id="8" presetID="9" presetClass="entr" presetSubtype="0" fill="hold" grpId="1" nodeType="withEffect">
                                  <p:stCondLst>
                                    <p:cond delay="0"/>
                                  </p:stCondLst>
                                  <p:iterate>
                                    <p:tmAbs val="0"/>
                                  </p:iterate>
                                  <p:childTnLst>
                                    <p:set>
                                      <p:cBhvr>
                                        <p:cTn id="9" fill="hold"/>
                                        <p:tgtEl>
                                          <p:spTgt spid="286">
                                            <p:txEl>
                                              <p:pRg st="0" end="0"/>
                                            </p:txEl>
                                          </p:spTgt>
                                        </p:tgtEl>
                                        <p:attrNameLst>
                                          <p:attrName>style.visibility</p:attrName>
                                        </p:attrNameLst>
                                      </p:cBhvr>
                                      <p:to>
                                        <p:strVal val="visible"/>
                                      </p:to>
                                    </p:set>
                                    <p:animEffect transition="in" filter="dissolve">
                                      <p:cBhvr>
                                        <p:cTn id="10" dur="500"/>
                                        <p:tgtEl>
                                          <p:spTgt spid="2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86">
                                            <p:txEl>
                                              <p:pRg st="1" end="1"/>
                                            </p:txEl>
                                          </p:spTgt>
                                        </p:tgtEl>
                                        <p:attrNameLst>
                                          <p:attrName>style.visibility</p:attrName>
                                        </p:attrNameLst>
                                      </p:cBhvr>
                                      <p:to>
                                        <p:strVal val="visible"/>
                                      </p:to>
                                    </p:set>
                                    <p:animEffect transition="in" filter="dissolve">
                                      <p:cBhvr>
                                        <p:cTn id="15" dur="500"/>
                                        <p:tgtEl>
                                          <p:spTgt spid="28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86">
                                            <p:txEl>
                                              <p:pRg st="2" end="2"/>
                                            </p:txEl>
                                          </p:spTgt>
                                        </p:tgtEl>
                                        <p:attrNameLst>
                                          <p:attrName>style.visibility</p:attrName>
                                        </p:attrNameLst>
                                      </p:cBhvr>
                                      <p:to>
                                        <p:strVal val="visible"/>
                                      </p:to>
                                    </p:set>
                                    <p:animEffect transition="in" filter="dissolve">
                                      <p:cBhvr>
                                        <p:cTn id="20" dur="500"/>
                                        <p:tgtEl>
                                          <p:spTgt spid="2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1" build="p"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89" name="Shape 289"/>
          <p:cNvSpPr>
            <a:spLocks noGrp="1"/>
          </p:cNvSpPr>
          <p:nvPr>
            <p:ph type="body" idx="1"/>
          </p:nvPr>
        </p:nvSpPr>
        <p:spPr>
          <a:xfrm>
            <a:off x="1376896" y="1023392"/>
            <a:ext cx="6824141" cy="4811216"/>
          </a:xfrm>
          <a:prstGeom prst="rect">
            <a:avLst/>
          </a:prstGeom>
        </p:spPr>
        <p:txBody>
          <a:bodyPr lIns="45719" tIns="45719" rIns="45719" bIns="45719"/>
          <a:lstStyle/>
          <a:p>
            <a:pPr algn="l" defTabSz="777240">
              <a:spcBef>
                <a:spcPts val="800"/>
              </a:spcBef>
              <a:defRPr sz="3400" i="1">
                <a:latin typeface="Cambria"/>
                <a:ea typeface="Cambria"/>
                <a:cs typeface="Cambria"/>
                <a:sym typeface="Cambria"/>
              </a:defRPr>
            </a:pPr>
            <a:r>
              <a:t>“If you point these things out to the brothers and sisters, you will be a good minister of Christ Jesus, nourished on the truths of the faith and of the good teaching that you have followed. Have nothing to do with godless myths and old wives’ tales; rather, train yourself to be godly.”</a:t>
            </a:r>
          </a:p>
          <a:p>
            <a:pPr algn="l" defTabSz="777240">
              <a:defRPr sz="3400" i="1">
                <a:latin typeface="Cambria"/>
                <a:ea typeface="Cambria"/>
                <a:cs typeface="Cambria"/>
                <a:sym typeface="Cambria"/>
              </a:defRPr>
            </a:pPr>
            <a:r>
              <a:rPr>
                <a:solidFill>
                  <a:srgbClr val="FF2600"/>
                </a:solidFill>
              </a:rPr>
              <a:t>1 Timothy 4:6-7</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92" name="Shape 292"/>
          <p:cNvSpPr>
            <a:spLocks noGrp="1"/>
          </p:cNvSpPr>
          <p:nvPr>
            <p:ph type="title"/>
          </p:nvPr>
        </p:nvSpPr>
        <p:spPr>
          <a:xfrm>
            <a:off x="1341065" y="2480196"/>
            <a:ext cx="6461870" cy="2156073"/>
          </a:xfrm>
          <a:prstGeom prst="rect">
            <a:avLst/>
          </a:prstGeom>
        </p:spPr>
        <p:txBody>
          <a:bodyPr lIns="45719" tIns="45719" rIns="45719" bIns="45719" anchor="t"/>
          <a:lstStyle>
            <a:lvl1pPr defTabSz="914400">
              <a:defRPr sz="6000" b="1">
                <a:solidFill>
                  <a:srgbClr val="48002B"/>
                </a:solidFill>
                <a:effectLst>
                  <a:outerShdw blurRad="50800" dist="39000" dir="5460000" rotWithShape="0">
                    <a:srgbClr val="000000">
                      <a:alpha val="38000"/>
                    </a:srgbClr>
                  </a:outerShdw>
                </a:effectLst>
                <a:latin typeface="Cambria"/>
                <a:ea typeface="Cambria"/>
                <a:cs typeface="Cambria"/>
                <a:sym typeface="Cambria"/>
              </a:defRPr>
            </a:lvl1pPr>
          </a:lstStyle>
          <a:p>
            <a:r>
              <a:t>Recapitulating what we studied</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95" name="Shape 295"/>
          <p:cNvSpPr>
            <a:spLocks noGrp="1"/>
          </p:cNvSpPr>
          <p:nvPr>
            <p:ph type="title"/>
          </p:nvPr>
        </p:nvSpPr>
        <p:spPr>
          <a:xfrm>
            <a:off x="590177" y="916856"/>
            <a:ext cx="7963646" cy="1559322"/>
          </a:xfrm>
          <a:prstGeom prst="rect">
            <a:avLst/>
          </a:prstGeom>
        </p:spPr>
        <p:txBody>
          <a:bodyPr lIns="45719" tIns="45719" rIns="45719" bIns="45719" anchor="t"/>
          <a:lstStyle>
            <a:lvl1pPr defTabSz="914400">
              <a:defRPr sz="3800" b="1" i="1">
                <a:solidFill>
                  <a:srgbClr val="48002B"/>
                </a:solidFill>
                <a:effectLst>
                  <a:outerShdw blurRad="50800" dist="39000" dir="5460000" rotWithShape="0">
                    <a:srgbClr val="000000">
                      <a:alpha val="38000"/>
                    </a:srgbClr>
                  </a:outerShdw>
                </a:effectLst>
                <a:latin typeface="Cambria"/>
                <a:ea typeface="Cambria"/>
                <a:cs typeface="Cambria"/>
                <a:sym typeface="Cambria"/>
              </a:defRPr>
            </a:lvl1pPr>
          </a:lstStyle>
          <a:p>
            <a:r>
              <a:t>Point out eight traits which could destroy the influence of church elders</a:t>
            </a:r>
          </a:p>
        </p:txBody>
      </p:sp>
      <p:sp>
        <p:nvSpPr>
          <p:cNvPr id="296" name="Shape 296"/>
          <p:cNvSpPr>
            <a:spLocks noGrp="1"/>
          </p:cNvSpPr>
          <p:nvPr>
            <p:ph type="body" sz="half" idx="1"/>
          </p:nvPr>
        </p:nvSpPr>
        <p:spPr>
          <a:xfrm>
            <a:off x="1187400" y="2232588"/>
            <a:ext cx="6769200" cy="3686573"/>
          </a:xfrm>
          <a:prstGeom prst="rect">
            <a:avLst/>
          </a:prstGeom>
        </p:spPr>
        <p:txBody>
          <a:bodyPr lIns="45719" tIns="45719" rIns="45719" bIns="45719"/>
          <a:lstStyle/>
          <a:p>
            <a:pPr marL="348915" indent="-348915" algn="l" defTabSz="795527">
              <a:spcBef>
                <a:spcPts val="800"/>
              </a:spcBef>
              <a:buSzPct val="100000"/>
              <a:buChar char="•"/>
              <a:defRPr sz="3480">
                <a:latin typeface="Cambria"/>
                <a:ea typeface="Cambria"/>
                <a:cs typeface="Cambria"/>
                <a:sym typeface="Cambria"/>
              </a:defRPr>
            </a:pPr>
            <a:r>
              <a:t>Feeling that they are the owners and masters of the church.</a:t>
            </a:r>
          </a:p>
          <a:p>
            <a:pPr marL="348915" indent="-348915" algn="l" defTabSz="795527">
              <a:spcBef>
                <a:spcPts val="800"/>
              </a:spcBef>
              <a:buSzPct val="100000"/>
              <a:buChar char="•"/>
              <a:defRPr sz="3480">
                <a:latin typeface="Cambria"/>
                <a:ea typeface="Cambria"/>
                <a:cs typeface="Cambria"/>
                <a:sym typeface="Cambria"/>
              </a:defRPr>
            </a:pPr>
            <a:r>
              <a:t>Competing with other leaders.</a:t>
            </a:r>
          </a:p>
          <a:p>
            <a:pPr marL="348915" indent="-348915" algn="l" defTabSz="795527">
              <a:spcBef>
                <a:spcPts val="800"/>
              </a:spcBef>
              <a:buSzPct val="100000"/>
              <a:buChar char="•"/>
              <a:defRPr sz="3480">
                <a:latin typeface="Cambria"/>
                <a:ea typeface="Cambria"/>
                <a:cs typeface="Cambria"/>
                <a:sym typeface="Cambria"/>
              </a:defRPr>
            </a:pPr>
            <a:r>
              <a:t>Being too sensitive when criticized.</a:t>
            </a:r>
          </a:p>
          <a:p>
            <a:pPr marL="348915" indent="-348915" algn="l" defTabSz="795527">
              <a:spcBef>
                <a:spcPts val="800"/>
              </a:spcBef>
              <a:buSzPct val="100000"/>
              <a:buChar char="•"/>
              <a:defRPr sz="3480">
                <a:latin typeface="Cambria"/>
                <a:ea typeface="Cambria"/>
                <a:cs typeface="Cambria"/>
                <a:sym typeface="Cambria"/>
              </a:defRPr>
            </a:pPr>
            <a:r>
              <a:t>Trusting more their life experience than their daily study of the Bible.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6">
                                            <p:bg/>
                                          </p:spTgt>
                                        </p:tgtEl>
                                        <p:attrNameLst>
                                          <p:attrName>style.visibility</p:attrName>
                                        </p:attrNameLst>
                                      </p:cBhvr>
                                      <p:to>
                                        <p:strVal val="visible"/>
                                      </p:to>
                                    </p:set>
                                    <p:animEffect transition="in" filter="dissolve">
                                      <p:cBhvr>
                                        <p:cTn id="7" dur="500"/>
                                        <p:tgtEl>
                                          <p:spTgt spid="296">
                                            <p:bg/>
                                          </p:spTgt>
                                        </p:tgtEl>
                                      </p:cBhvr>
                                    </p:animEffect>
                                  </p:childTnLst>
                                </p:cTn>
                              </p:par>
                              <p:par>
                                <p:cTn id="8" presetID="9" presetClass="entr" presetSubtype="0" fill="hold" grpId="1" nodeType="withEffect">
                                  <p:stCondLst>
                                    <p:cond delay="0"/>
                                  </p:stCondLst>
                                  <p:iterate>
                                    <p:tmAbs val="0"/>
                                  </p:iterate>
                                  <p:childTnLst>
                                    <p:set>
                                      <p:cBhvr>
                                        <p:cTn id="9" fill="hold"/>
                                        <p:tgtEl>
                                          <p:spTgt spid="296">
                                            <p:txEl>
                                              <p:pRg st="0" end="0"/>
                                            </p:txEl>
                                          </p:spTgt>
                                        </p:tgtEl>
                                        <p:attrNameLst>
                                          <p:attrName>style.visibility</p:attrName>
                                        </p:attrNameLst>
                                      </p:cBhvr>
                                      <p:to>
                                        <p:strVal val="visible"/>
                                      </p:to>
                                    </p:set>
                                    <p:animEffect transition="in" filter="dissolve">
                                      <p:cBhvr>
                                        <p:cTn id="10" dur="500"/>
                                        <p:tgtEl>
                                          <p:spTgt spid="29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96">
                                            <p:txEl>
                                              <p:pRg st="1" end="1"/>
                                            </p:txEl>
                                          </p:spTgt>
                                        </p:tgtEl>
                                        <p:attrNameLst>
                                          <p:attrName>style.visibility</p:attrName>
                                        </p:attrNameLst>
                                      </p:cBhvr>
                                      <p:to>
                                        <p:strVal val="visible"/>
                                      </p:to>
                                    </p:set>
                                    <p:animEffect transition="in" filter="dissolve">
                                      <p:cBhvr>
                                        <p:cTn id="15" dur="500"/>
                                        <p:tgtEl>
                                          <p:spTgt spid="29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96">
                                            <p:txEl>
                                              <p:pRg st="2" end="2"/>
                                            </p:txEl>
                                          </p:spTgt>
                                        </p:tgtEl>
                                        <p:attrNameLst>
                                          <p:attrName>style.visibility</p:attrName>
                                        </p:attrNameLst>
                                      </p:cBhvr>
                                      <p:to>
                                        <p:strVal val="visible"/>
                                      </p:to>
                                    </p:set>
                                    <p:animEffect transition="in" filter="dissolve">
                                      <p:cBhvr>
                                        <p:cTn id="20" dur="500"/>
                                        <p:tgtEl>
                                          <p:spTgt spid="29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96">
                                            <p:txEl>
                                              <p:pRg st="3" end="3"/>
                                            </p:txEl>
                                          </p:spTgt>
                                        </p:tgtEl>
                                        <p:attrNameLst>
                                          <p:attrName>style.visibility</p:attrName>
                                        </p:attrNameLst>
                                      </p:cBhvr>
                                      <p:to>
                                        <p:strVal val="visible"/>
                                      </p:to>
                                    </p:set>
                                    <p:animEffect transition="in" filter="dissolve">
                                      <p:cBhvr>
                                        <p:cTn id="25" dur="500"/>
                                        <p:tgtEl>
                                          <p:spTgt spid="2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1" build="p"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99" name="Shape 299"/>
          <p:cNvSpPr>
            <a:spLocks noGrp="1"/>
          </p:cNvSpPr>
          <p:nvPr>
            <p:ph type="body" idx="1"/>
          </p:nvPr>
        </p:nvSpPr>
        <p:spPr>
          <a:xfrm>
            <a:off x="1181050" y="884361"/>
            <a:ext cx="7058720" cy="5089278"/>
          </a:xfrm>
          <a:prstGeom prst="rect">
            <a:avLst/>
          </a:prstGeom>
        </p:spPr>
        <p:txBody>
          <a:bodyPr lIns="45719" tIns="45719" rIns="45719" bIns="45719"/>
          <a:lstStyle/>
          <a:p>
            <a:pPr marL="325754" indent="-325754" algn="l" defTabSz="868680">
              <a:spcBef>
                <a:spcPts val="1000"/>
              </a:spcBef>
              <a:buSzPct val="100000"/>
              <a:buFont typeface="Arial"/>
              <a:buChar char="•"/>
              <a:defRPr sz="4180">
                <a:latin typeface="Cambria"/>
                <a:ea typeface="Cambria"/>
                <a:cs typeface="Cambria"/>
                <a:sym typeface="Cambria"/>
              </a:defRPr>
            </a:pPr>
            <a:r>
              <a:t>Becoming extremists and legislators.</a:t>
            </a:r>
          </a:p>
          <a:p>
            <a:pPr marL="325754" indent="-325754" algn="l" defTabSz="868680">
              <a:spcBef>
                <a:spcPts val="1000"/>
              </a:spcBef>
              <a:buSzPct val="100000"/>
              <a:buFont typeface="Arial"/>
              <a:buChar char="•"/>
              <a:defRPr sz="4180">
                <a:latin typeface="Cambria"/>
                <a:ea typeface="Cambria"/>
                <a:cs typeface="Cambria"/>
                <a:sym typeface="Cambria"/>
              </a:defRPr>
            </a:pPr>
            <a:r>
              <a:t>Believing that all problems can be solved in the same manner.</a:t>
            </a:r>
          </a:p>
          <a:p>
            <a:pPr marL="325754" indent="-325754" algn="l" defTabSz="868680">
              <a:spcBef>
                <a:spcPts val="1000"/>
              </a:spcBef>
              <a:buSzPct val="100000"/>
              <a:buFont typeface="Arial"/>
              <a:buChar char="•"/>
              <a:defRPr sz="4180">
                <a:latin typeface="Cambria"/>
                <a:ea typeface="Cambria"/>
                <a:cs typeface="Cambria"/>
                <a:sym typeface="Cambria"/>
              </a:defRPr>
            </a:pPr>
            <a:r>
              <a:t>Not delegating responsibilities.</a:t>
            </a:r>
          </a:p>
          <a:p>
            <a:pPr marL="325754" indent="-325754" algn="l" defTabSz="868680">
              <a:spcBef>
                <a:spcPts val="1000"/>
              </a:spcBef>
              <a:buSzPct val="100000"/>
              <a:buFont typeface="Arial"/>
              <a:buChar char="•"/>
              <a:defRPr sz="4180">
                <a:latin typeface="Cambria"/>
                <a:ea typeface="Cambria"/>
                <a:cs typeface="Cambria"/>
                <a:sym typeface="Cambria"/>
              </a:defRPr>
            </a:pPr>
            <a:r>
              <a:t>Allowing their relationship with Jesus to grow weak.</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9">
                                            <p:bg/>
                                          </p:spTgt>
                                        </p:tgtEl>
                                        <p:attrNameLst>
                                          <p:attrName>style.visibility</p:attrName>
                                        </p:attrNameLst>
                                      </p:cBhvr>
                                      <p:to>
                                        <p:strVal val="visible"/>
                                      </p:to>
                                    </p:set>
                                    <p:animEffect transition="in" filter="dissolve">
                                      <p:cBhvr>
                                        <p:cTn id="7" dur="500"/>
                                        <p:tgtEl>
                                          <p:spTgt spid="299">
                                            <p:bg/>
                                          </p:spTgt>
                                        </p:tgtEl>
                                      </p:cBhvr>
                                    </p:animEffect>
                                  </p:childTnLst>
                                </p:cTn>
                              </p:par>
                              <p:par>
                                <p:cTn id="8" presetID="9" presetClass="entr" presetSubtype="0" fill="hold" grpId="1" nodeType="withEffect">
                                  <p:stCondLst>
                                    <p:cond delay="0"/>
                                  </p:stCondLst>
                                  <p:iterate>
                                    <p:tmAbs val="0"/>
                                  </p:iterate>
                                  <p:childTnLst>
                                    <p:set>
                                      <p:cBhvr>
                                        <p:cTn id="9" fill="hold"/>
                                        <p:tgtEl>
                                          <p:spTgt spid="299">
                                            <p:txEl>
                                              <p:pRg st="0" end="0"/>
                                            </p:txEl>
                                          </p:spTgt>
                                        </p:tgtEl>
                                        <p:attrNameLst>
                                          <p:attrName>style.visibility</p:attrName>
                                        </p:attrNameLst>
                                      </p:cBhvr>
                                      <p:to>
                                        <p:strVal val="visible"/>
                                      </p:to>
                                    </p:set>
                                    <p:animEffect transition="in" filter="dissolve">
                                      <p:cBhvr>
                                        <p:cTn id="10" dur="500"/>
                                        <p:tgtEl>
                                          <p:spTgt spid="29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99">
                                            <p:txEl>
                                              <p:pRg st="1" end="1"/>
                                            </p:txEl>
                                          </p:spTgt>
                                        </p:tgtEl>
                                        <p:attrNameLst>
                                          <p:attrName>style.visibility</p:attrName>
                                        </p:attrNameLst>
                                      </p:cBhvr>
                                      <p:to>
                                        <p:strVal val="visible"/>
                                      </p:to>
                                    </p:set>
                                    <p:animEffect transition="in" filter="dissolve">
                                      <p:cBhvr>
                                        <p:cTn id="15" dur="500"/>
                                        <p:tgtEl>
                                          <p:spTgt spid="2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99">
                                            <p:txEl>
                                              <p:pRg st="2" end="2"/>
                                            </p:txEl>
                                          </p:spTgt>
                                        </p:tgtEl>
                                        <p:attrNameLst>
                                          <p:attrName>style.visibility</p:attrName>
                                        </p:attrNameLst>
                                      </p:cBhvr>
                                      <p:to>
                                        <p:strVal val="visible"/>
                                      </p:to>
                                    </p:set>
                                    <p:animEffect transition="in" filter="dissolve">
                                      <p:cBhvr>
                                        <p:cTn id="20" dur="500"/>
                                        <p:tgtEl>
                                          <p:spTgt spid="2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99">
                                            <p:txEl>
                                              <p:pRg st="3" end="3"/>
                                            </p:txEl>
                                          </p:spTgt>
                                        </p:tgtEl>
                                        <p:attrNameLst>
                                          <p:attrName>style.visibility</p:attrName>
                                        </p:attrNameLst>
                                      </p:cBhvr>
                                      <p:to>
                                        <p:strVal val="visible"/>
                                      </p:to>
                                    </p:set>
                                    <p:animEffect transition="in" filter="dissolve">
                                      <p:cBhvr>
                                        <p:cTn id="25" dur="500"/>
                                        <p:tgtEl>
                                          <p:spTgt spid="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52" name="Shape 152"/>
          <p:cNvSpPr>
            <a:spLocks noGrp="1"/>
          </p:cNvSpPr>
          <p:nvPr>
            <p:ph type="title"/>
          </p:nvPr>
        </p:nvSpPr>
        <p:spPr>
          <a:xfrm>
            <a:off x="1117761" y="1120179"/>
            <a:ext cx="6908478" cy="1071018"/>
          </a:xfrm>
          <a:prstGeom prst="rect">
            <a:avLst/>
          </a:prstGeom>
        </p:spPr>
        <p:txBody>
          <a:bodyPr lIns="45719" tIns="45719" rIns="45719" bIns="45719" anchor="t"/>
          <a:lstStyle>
            <a:lvl1pPr marL="415036" indent="-415036" algn="l" defTabSz="786384">
              <a:defRPr sz="3440" b="1">
                <a:solidFill>
                  <a:srgbClr val="48002B"/>
                </a:solidFill>
                <a:effectLst>
                  <a:outerShdw blurRad="43688" dist="33540" dir="5460000" rotWithShape="0">
                    <a:srgbClr val="000000">
                      <a:alpha val="38000"/>
                    </a:srgbClr>
                  </a:outerShdw>
                </a:effectLst>
                <a:latin typeface="Cambria"/>
                <a:ea typeface="Cambria"/>
                <a:cs typeface="Cambria"/>
                <a:sym typeface="Cambria"/>
              </a:defRPr>
            </a:lvl1pPr>
          </a:lstStyle>
          <a:p>
            <a:r>
              <a:t>1. Feeling that they are the owners and masters of the church</a:t>
            </a:r>
          </a:p>
        </p:txBody>
      </p:sp>
      <p:sp>
        <p:nvSpPr>
          <p:cNvPr id="153" name="Shape 153"/>
          <p:cNvSpPr>
            <a:spLocks noGrp="1"/>
          </p:cNvSpPr>
          <p:nvPr>
            <p:ph type="body" sz="half" idx="1"/>
          </p:nvPr>
        </p:nvSpPr>
        <p:spPr>
          <a:xfrm>
            <a:off x="1266304" y="2501527"/>
            <a:ext cx="6611392" cy="3567560"/>
          </a:xfrm>
          <a:prstGeom prst="rect">
            <a:avLst/>
          </a:prstGeom>
        </p:spPr>
        <p:txBody>
          <a:bodyPr lIns="45719" tIns="45719" rIns="45719" bIns="45719"/>
          <a:lstStyle/>
          <a:p>
            <a:pPr marL="298322" indent="-298322" algn="l" defTabSz="795527">
              <a:spcBef>
                <a:spcPts val="700"/>
              </a:spcBef>
              <a:buSzPct val="100000"/>
              <a:buFont typeface="Arial"/>
              <a:buChar char="•"/>
              <a:defRPr sz="3132">
                <a:latin typeface="Cambria"/>
                <a:ea typeface="Cambria"/>
                <a:cs typeface="Cambria"/>
                <a:sym typeface="Cambria"/>
              </a:defRPr>
            </a:pPr>
            <a:r>
              <a:t>Believing that they can </a:t>
            </a:r>
            <a:r>
              <a:rPr b="1" i="1"/>
              <a:t>decide for themselves some issues of the church</a:t>
            </a:r>
            <a:r>
              <a:t>.</a:t>
            </a:r>
          </a:p>
          <a:p>
            <a:pPr marL="298322" indent="-298322" algn="l" defTabSz="795527">
              <a:spcBef>
                <a:spcPts val="700"/>
              </a:spcBef>
              <a:buSzPct val="100000"/>
              <a:buFont typeface="Arial"/>
              <a:buChar char="•"/>
              <a:defRPr sz="3132">
                <a:latin typeface="Cambria"/>
                <a:ea typeface="Cambria"/>
                <a:cs typeface="Cambria"/>
                <a:sym typeface="Cambria"/>
              </a:defRPr>
            </a:pPr>
            <a:r>
              <a:t>Making </a:t>
            </a:r>
            <a:r>
              <a:rPr b="1" i="1"/>
              <a:t>decisions that do not pertain to them</a:t>
            </a:r>
            <a:r>
              <a:t>, but to the board, to the church, or to the pastor.</a:t>
            </a:r>
          </a:p>
          <a:p>
            <a:pPr marL="298322" indent="-298322" algn="l" defTabSz="795527">
              <a:spcBef>
                <a:spcPts val="700"/>
              </a:spcBef>
              <a:buSzPct val="100000"/>
              <a:buFont typeface="Arial"/>
              <a:buChar char="•"/>
              <a:defRPr sz="3132">
                <a:latin typeface="Cambria"/>
                <a:ea typeface="Cambria"/>
                <a:cs typeface="Cambria"/>
                <a:sym typeface="Cambria"/>
              </a:defRPr>
            </a:pPr>
            <a:r>
              <a:rPr b="1" i="1"/>
              <a:t>Thinking that only their opinions</a:t>
            </a:r>
            <a:r>
              <a:t> are to be taken into account.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3">
                                            <p:bg/>
                                          </p:spTgt>
                                        </p:tgtEl>
                                        <p:attrNameLst>
                                          <p:attrName>style.visibility</p:attrName>
                                        </p:attrNameLst>
                                      </p:cBhvr>
                                      <p:to>
                                        <p:strVal val="visible"/>
                                      </p:to>
                                    </p:set>
                                    <p:animEffect transition="in" filter="dissolve">
                                      <p:cBhvr>
                                        <p:cTn id="7" dur="500"/>
                                        <p:tgtEl>
                                          <p:spTgt spid="153">
                                            <p:bg/>
                                          </p:spTgt>
                                        </p:tgtEl>
                                      </p:cBhvr>
                                    </p:animEffect>
                                  </p:childTnLst>
                                </p:cTn>
                              </p:par>
                              <p:par>
                                <p:cTn id="8" presetID="9" presetClass="entr" presetSubtype="0" fill="hold" grpId="1" nodeType="withEffect">
                                  <p:stCondLst>
                                    <p:cond delay="0"/>
                                  </p:stCondLst>
                                  <p:iterate>
                                    <p:tmAbs val="0"/>
                                  </p:iterate>
                                  <p:childTnLst>
                                    <p:set>
                                      <p:cBhvr>
                                        <p:cTn id="9" fill="hold"/>
                                        <p:tgtEl>
                                          <p:spTgt spid="153">
                                            <p:txEl>
                                              <p:pRg st="0" end="0"/>
                                            </p:txEl>
                                          </p:spTgt>
                                        </p:tgtEl>
                                        <p:attrNameLst>
                                          <p:attrName>style.visibility</p:attrName>
                                        </p:attrNameLst>
                                      </p:cBhvr>
                                      <p:to>
                                        <p:strVal val="visible"/>
                                      </p:to>
                                    </p:set>
                                    <p:animEffect transition="in" filter="dissolve">
                                      <p:cBhvr>
                                        <p:cTn id="10" dur="500"/>
                                        <p:tgtEl>
                                          <p:spTgt spid="1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53">
                                            <p:txEl>
                                              <p:pRg st="1" end="1"/>
                                            </p:txEl>
                                          </p:spTgt>
                                        </p:tgtEl>
                                        <p:attrNameLst>
                                          <p:attrName>style.visibility</p:attrName>
                                        </p:attrNameLst>
                                      </p:cBhvr>
                                      <p:to>
                                        <p:strVal val="visible"/>
                                      </p:to>
                                    </p:set>
                                    <p:animEffect transition="in" filter="dissolve">
                                      <p:cBhvr>
                                        <p:cTn id="15" dur="500"/>
                                        <p:tgtEl>
                                          <p:spTgt spid="15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53">
                                            <p:txEl>
                                              <p:pRg st="2" end="2"/>
                                            </p:txEl>
                                          </p:spTgt>
                                        </p:tgtEl>
                                        <p:attrNameLst>
                                          <p:attrName>style.visibility</p:attrName>
                                        </p:attrNameLst>
                                      </p:cBhvr>
                                      <p:to>
                                        <p:strVal val="visible"/>
                                      </p:to>
                                    </p:set>
                                    <p:animEffect transition="in" filter="dissolve">
                                      <p:cBhvr>
                                        <p:cTn id="20" dur="500"/>
                                        <p:tgtEl>
                                          <p:spTgt spid="1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56" name="Shape 156"/>
          <p:cNvSpPr>
            <a:spLocks noGrp="1"/>
          </p:cNvSpPr>
          <p:nvPr>
            <p:ph type="body" idx="1"/>
          </p:nvPr>
        </p:nvSpPr>
        <p:spPr>
          <a:xfrm>
            <a:off x="814437" y="1070124"/>
            <a:ext cx="7056289" cy="4717752"/>
          </a:xfrm>
          <a:prstGeom prst="rect">
            <a:avLst/>
          </a:prstGeom>
        </p:spPr>
        <p:txBody>
          <a:bodyPr lIns="45719" tIns="45719" rIns="45719" bIns="45719"/>
          <a:lstStyle/>
          <a:p>
            <a:pPr marL="342900" indent="-342900" algn="l" defTabSz="914400">
              <a:spcBef>
                <a:spcPts val="800"/>
              </a:spcBef>
              <a:buSzPct val="100000"/>
              <a:buFont typeface="Arial"/>
              <a:buChar char="•"/>
              <a:defRPr sz="3600">
                <a:latin typeface="Cambria"/>
                <a:ea typeface="Cambria"/>
                <a:cs typeface="Cambria"/>
                <a:sym typeface="Cambria"/>
              </a:defRPr>
            </a:pPr>
            <a:r>
              <a:t>Feeling bad and </a:t>
            </a:r>
            <a:r>
              <a:rPr b="1" i="1"/>
              <a:t>out of place</a:t>
            </a:r>
            <a:r>
              <a:t> if their counsel is not sought</a:t>
            </a:r>
            <a:r>
              <a:rPr i="1"/>
              <a:t>.</a:t>
            </a:r>
          </a:p>
          <a:p>
            <a:pPr marL="342900" indent="-342900" algn="l" defTabSz="914400">
              <a:spcBef>
                <a:spcPts val="800"/>
              </a:spcBef>
              <a:buSzPct val="100000"/>
              <a:buFont typeface="Arial"/>
              <a:buChar char="•"/>
              <a:defRPr sz="3600">
                <a:latin typeface="Cambria"/>
                <a:ea typeface="Cambria"/>
                <a:cs typeface="Cambria"/>
                <a:sym typeface="Cambria"/>
              </a:defRPr>
            </a:pPr>
            <a:r>
              <a:t>Jealously seeking </a:t>
            </a:r>
            <a:r>
              <a:rPr b="1" i="1"/>
              <a:t>power</a:t>
            </a:r>
            <a:r>
              <a:rPr i="1"/>
              <a:t>. </a:t>
            </a:r>
          </a:p>
          <a:p>
            <a:pPr marL="342900" indent="-342900" algn="l" defTabSz="914400">
              <a:spcBef>
                <a:spcPts val="800"/>
              </a:spcBef>
              <a:buSzPct val="100000"/>
              <a:buFont typeface="Arial"/>
              <a:buChar char="•"/>
              <a:defRPr sz="3600">
                <a:latin typeface="Cambria"/>
                <a:ea typeface="Cambria"/>
                <a:cs typeface="Cambria"/>
                <a:sym typeface="Cambria"/>
              </a:defRPr>
            </a:pPr>
            <a:r>
              <a:rPr b="1" i="1"/>
              <a:t>Not delegating</a:t>
            </a:r>
            <a:r>
              <a:t> responsibilities</a:t>
            </a:r>
            <a:r>
              <a:rPr i="1"/>
              <a:t>.</a:t>
            </a:r>
          </a:p>
          <a:p>
            <a:pPr marL="342900" indent="-342900" algn="l" defTabSz="914400">
              <a:spcBef>
                <a:spcPts val="800"/>
              </a:spcBef>
              <a:buSzPct val="100000"/>
              <a:buFont typeface="Arial"/>
              <a:buChar char="•"/>
              <a:defRPr sz="3600">
                <a:latin typeface="Cambria"/>
                <a:ea typeface="Cambria"/>
                <a:cs typeface="Cambria"/>
                <a:sym typeface="Cambria"/>
              </a:defRPr>
            </a:pPr>
            <a:r>
              <a:t>Turning into </a:t>
            </a:r>
            <a:r>
              <a:rPr b="1" i="1"/>
              <a:t>authoritarian</a:t>
            </a:r>
            <a:r>
              <a:t> leaders</a:t>
            </a:r>
            <a:r>
              <a:rPr i="1"/>
              <a:t>.</a:t>
            </a:r>
          </a:p>
          <a:p>
            <a:pPr marL="342900" indent="-342900" algn="l" defTabSz="914400">
              <a:spcBef>
                <a:spcPts val="800"/>
              </a:spcBef>
              <a:buSzPct val="100000"/>
              <a:buFont typeface="Arial"/>
              <a:buChar char="•"/>
              <a:defRPr sz="3600">
                <a:latin typeface="Cambria"/>
                <a:ea typeface="Cambria"/>
                <a:cs typeface="Cambria"/>
                <a:sym typeface="Cambria"/>
              </a:defRPr>
            </a:pPr>
            <a:r>
              <a:t>Making others think that they are the boss</a:t>
            </a:r>
            <a:r>
              <a:rPr i="1"/>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6">
                                            <p:bg/>
                                          </p:spTgt>
                                        </p:tgtEl>
                                        <p:attrNameLst>
                                          <p:attrName>style.visibility</p:attrName>
                                        </p:attrNameLst>
                                      </p:cBhvr>
                                      <p:to>
                                        <p:strVal val="visible"/>
                                      </p:to>
                                    </p:set>
                                    <p:animEffect transition="in" filter="dissolve">
                                      <p:cBhvr>
                                        <p:cTn id="7" dur="500"/>
                                        <p:tgtEl>
                                          <p:spTgt spid="156">
                                            <p:bg/>
                                          </p:spTgt>
                                        </p:tgtEl>
                                      </p:cBhvr>
                                    </p:animEffect>
                                  </p:childTnLst>
                                </p:cTn>
                              </p:par>
                              <p:par>
                                <p:cTn id="8" presetID="9" presetClass="entr" presetSubtype="0" fill="hold" grpId="1" nodeType="withEffect">
                                  <p:stCondLst>
                                    <p:cond delay="0"/>
                                  </p:stCondLst>
                                  <p:iterate>
                                    <p:tmAbs val="0"/>
                                  </p:iterate>
                                  <p:childTnLst>
                                    <p:set>
                                      <p:cBhvr>
                                        <p:cTn id="9" fill="hold"/>
                                        <p:tgtEl>
                                          <p:spTgt spid="156">
                                            <p:txEl>
                                              <p:pRg st="0" end="0"/>
                                            </p:txEl>
                                          </p:spTgt>
                                        </p:tgtEl>
                                        <p:attrNameLst>
                                          <p:attrName>style.visibility</p:attrName>
                                        </p:attrNameLst>
                                      </p:cBhvr>
                                      <p:to>
                                        <p:strVal val="visible"/>
                                      </p:to>
                                    </p:set>
                                    <p:animEffect transition="in" filter="dissolve">
                                      <p:cBhvr>
                                        <p:cTn id="10" dur="500"/>
                                        <p:tgtEl>
                                          <p:spTgt spid="1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56">
                                            <p:txEl>
                                              <p:pRg st="1" end="1"/>
                                            </p:txEl>
                                          </p:spTgt>
                                        </p:tgtEl>
                                        <p:attrNameLst>
                                          <p:attrName>style.visibility</p:attrName>
                                        </p:attrNameLst>
                                      </p:cBhvr>
                                      <p:to>
                                        <p:strVal val="visible"/>
                                      </p:to>
                                    </p:set>
                                    <p:animEffect transition="in" filter="dissolve">
                                      <p:cBhvr>
                                        <p:cTn id="15" dur="500"/>
                                        <p:tgtEl>
                                          <p:spTgt spid="15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56">
                                            <p:txEl>
                                              <p:pRg st="2" end="2"/>
                                            </p:txEl>
                                          </p:spTgt>
                                        </p:tgtEl>
                                        <p:attrNameLst>
                                          <p:attrName>style.visibility</p:attrName>
                                        </p:attrNameLst>
                                      </p:cBhvr>
                                      <p:to>
                                        <p:strVal val="visible"/>
                                      </p:to>
                                    </p:set>
                                    <p:animEffect transition="in" filter="dissolve">
                                      <p:cBhvr>
                                        <p:cTn id="20" dur="500"/>
                                        <p:tgtEl>
                                          <p:spTgt spid="15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56">
                                            <p:txEl>
                                              <p:pRg st="3" end="3"/>
                                            </p:txEl>
                                          </p:spTgt>
                                        </p:tgtEl>
                                        <p:attrNameLst>
                                          <p:attrName>style.visibility</p:attrName>
                                        </p:attrNameLst>
                                      </p:cBhvr>
                                      <p:to>
                                        <p:strVal val="visible"/>
                                      </p:to>
                                    </p:set>
                                    <p:animEffect transition="in" filter="dissolve">
                                      <p:cBhvr>
                                        <p:cTn id="25" dur="500"/>
                                        <p:tgtEl>
                                          <p:spTgt spid="15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156">
                                            <p:txEl>
                                              <p:pRg st="4" end="4"/>
                                            </p:txEl>
                                          </p:spTgt>
                                        </p:tgtEl>
                                        <p:attrNameLst>
                                          <p:attrName>style.visibility</p:attrName>
                                        </p:attrNameLst>
                                      </p:cBhvr>
                                      <p:to>
                                        <p:strVal val="visible"/>
                                      </p:to>
                                    </p:set>
                                    <p:animEffect transition="in" filter="dissolve">
                                      <p:cBhvr>
                                        <p:cTn id="30" dur="500"/>
                                        <p:tgtEl>
                                          <p:spTgt spid="1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59" name="Shape 159"/>
          <p:cNvSpPr>
            <a:spLocks noGrp="1"/>
          </p:cNvSpPr>
          <p:nvPr>
            <p:ph type="body" sz="half" idx="1"/>
          </p:nvPr>
        </p:nvSpPr>
        <p:spPr>
          <a:xfrm>
            <a:off x="1229766" y="1946548"/>
            <a:ext cx="6684468" cy="3168353"/>
          </a:xfrm>
          <a:prstGeom prst="rect">
            <a:avLst/>
          </a:prstGeom>
        </p:spPr>
        <p:txBody>
          <a:bodyPr lIns="45719" tIns="45719" rIns="45719" bIns="45719"/>
          <a:lstStyle/>
          <a:p>
            <a:pPr algn="l" defTabSz="896111">
              <a:spcBef>
                <a:spcPts val="1100"/>
              </a:spcBef>
              <a:defRPr sz="4704" b="1" i="1">
                <a:latin typeface="Cambria"/>
                <a:ea typeface="Cambria"/>
                <a:cs typeface="Cambria"/>
                <a:sym typeface="Cambria"/>
              </a:defRPr>
            </a:pPr>
            <a:r>
              <a:t>“</a:t>
            </a:r>
            <a:r>
              <a:rPr b="0"/>
              <a:t>…not lording it over those entrusted to you, but being examples to the flock.</a:t>
            </a:r>
            <a:r>
              <a:rPr b="0" i="0"/>
              <a:t>”</a:t>
            </a:r>
          </a:p>
          <a:p>
            <a:pPr algn="l" defTabSz="896111">
              <a:defRPr sz="4704" b="1" i="1">
                <a:latin typeface="Cambria"/>
                <a:ea typeface="Cambria"/>
                <a:cs typeface="Cambria"/>
                <a:sym typeface="Cambria"/>
              </a:defRPr>
            </a:pPr>
            <a:r>
              <a:rPr b="0">
                <a:solidFill>
                  <a:srgbClr val="FF2600"/>
                </a:solidFill>
              </a:rPr>
              <a:t>1 Peter 5:3</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62" name="Shape 162"/>
          <p:cNvSpPr>
            <a:spLocks noGrp="1"/>
          </p:cNvSpPr>
          <p:nvPr>
            <p:ph type="title"/>
          </p:nvPr>
        </p:nvSpPr>
        <p:spPr>
          <a:xfrm>
            <a:off x="1339960" y="984795"/>
            <a:ext cx="6464080" cy="1421062"/>
          </a:xfrm>
          <a:prstGeom prst="rect">
            <a:avLst/>
          </a:prstGeom>
        </p:spPr>
        <p:txBody>
          <a:bodyPr lIns="45719" tIns="45719" rIns="45719" bIns="45719" anchor="t"/>
          <a:lstStyle>
            <a:lvl1pPr marL="558800" indent="-558800" algn="l" defTabSz="914400">
              <a:defRPr sz="3800" b="1">
                <a:effectLst>
                  <a:outerShdw blurRad="50800" dist="39000" dir="5460000" rotWithShape="0">
                    <a:srgbClr val="000000">
                      <a:alpha val="38000"/>
                    </a:srgbClr>
                  </a:outerShdw>
                </a:effectLst>
                <a:latin typeface="Cambria"/>
                <a:ea typeface="Cambria"/>
                <a:cs typeface="Cambria"/>
                <a:sym typeface="Cambria"/>
              </a:defRPr>
            </a:lvl1pPr>
          </a:lstStyle>
          <a:p>
            <a:r>
              <a:t>2. Competing or being rivals to the other leaders</a:t>
            </a:r>
          </a:p>
        </p:txBody>
      </p:sp>
      <p:sp>
        <p:nvSpPr>
          <p:cNvPr id="163" name="Shape 163"/>
          <p:cNvSpPr>
            <a:spLocks noGrp="1"/>
          </p:cNvSpPr>
          <p:nvPr>
            <p:ph type="body" sz="half" idx="1"/>
          </p:nvPr>
        </p:nvSpPr>
        <p:spPr>
          <a:xfrm>
            <a:off x="1163984" y="2349003"/>
            <a:ext cx="6816032" cy="3556299"/>
          </a:xfrm>
          <a:prstGeom prst="rect">
            <a:avLst/>
          </a:prstGeom>
        </p:spPr>
        <p:txBody>
          <a:bodyPr lIns="45719" tIns="45719" rIns="45719" bIns="45719"/>
          <a:lstStyle/>
          <a:p>
            <a:pPr marL="305180" indent="-305180" algn="l" defTabSz="813816">
              <a:spcBef>
                <a:spcPts val="800"/>
              </a:spcBef>
              <a:buSzPct val="100000"/>
              <a:buFont typeface="Arial"/>
              <a:buChar char="•"/>
              <a:defRPr sz="3559">
                <a:latin typeface="Cambria"/>
                <a:ea typeface="Cambria"/>
                <a:cs typeface="Cambria"/>
                <a:sym typeface="Cambria"/>
              </a:defRPr>
            </a:pPr>
            <a:r>
              <a:t>Developing a </a:t>
            </a:r>
            <a:r>
              <a:rPr b="1" i="1"/>
              <a:t>spirit of competition</a:t>
            </a:r>
            <a:r>
              <a:rPr i="1"/>
              <a:t>.</a:t>
            </a:r>
          </a:p>
          <a:p>
            <a:pPr marL="305180" indent="-305180" algn="l" defTabSz="813816">
              <a:spcBef>
                <a:spcPts val="800"/>
              </a:spcBef>
              <a:buSzPct val="100000"/>
              <a:buFont typeface="Arial"/>
              <a:buChar char="•"/>
              <a:defRPr sz="3559">
                <a:latin typeface="Cambria"/>
                <a:ea typeface="Cambria"/>
                <a:cs typeface="Cambria"/>
                <a:sym typeface="Cambria"/>
              </a:defRPr>
            </a:pPr>
            <a:r>
              <a:t>Considering themselves as the </a:t>
            </a:r>
            <a:r>
              <a:rPr b="1" i="1"/>
              <a:t>best of all the leaders </a:t>
            </a:r>
            <a:r>
              <a:t>in the church</a:t>
            </a:r>
            <a:r>
              <a:rPr i="1"/>
              <a:t>.</a:t>
            </a:r>
          </a:p>
          <a:p>
            <a:pPr marL="305180" indent="-305180" algn="l" defTabSz="813816">
              <a:spcBef>
                <a:spcPts val="800"/>
              </a:spcBef>
              <a:buSzPct val="100000"/>
              <a:buFont typeface="Arial"/>
              <a:buChar char="•"/>
              <a:defRPr sz="3559">
                <a:latin typeface="Cambria"/>
                <a:ea typeface="Cambria"/>
                <a:cs typeface="Cambria"/>
                <a:sym typeface="Cambria"/>
              </a:defRPr>
            </a:pPr>
            <a:r>
              <a:rPr b="1" i="1"/>
              <a:t>Acting motivated by the feeling of being superior </a:t>
            </a:r>
            <a:r>
              <a:t>to the other leaders.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3">
                                            <p:bg/>
                                          </p:spTgt>
                                        </p:tgtEl>
                                        <p:attrNameLst>
                                          <p:attrName>style.visibility</p:attrName>
                                        </p:attrNameLst>
                                      </p:cBhvr>
                                      <p:to>
                                        <p:strVal val="visible"/>
                                      </p:to>
                                    </p:set>
                                    <p:animEffect transition="in" filter="dissolve">
                                      <p:cBhvr>
                                        <p:cTn id="7" dur="500"/>
                                        <p:tgtEl>
                                          <p:spTgt spid="163">
                                            <p:bg/>
                                          </p:spTgt>
                                        </p:tgtEl>
                                      </p:cBhvr>
                                    </p:animEffect>
                                  </p:childTnLst>
                                </p:cTn>
                              </p:par>
                              <p:par>
                                <p:cTn id="8" presetID="9" presetClass="entr" presetSubtype="0" fill="hold" grpId="1" nodeType="withEffect">
                                  <p:stCondLst>
                                    <p:cond delay="0"/>
                                  </p:stCondLst>
                                  <p:iterate>
                                    <p:tmAbs val="0"/>
                                  </p:iterate>
                                  <p:childTnLst>
                                    <p:set>
                                      <p:cBhvr>
                                        <p:cTn id="9" fill="hold"/>
                                        <p:tgtEl>
                                          <p:spTgt spid="163">
                                            <p:txEl>
                                              <p:pRg st="0" end="0"/>
                                            </p:txEl>
                                          </p:spTgt>
                                        </p:tgtEl>
                                        <p:attrNameLst>
                                          <p:attrName>style.visibility</p:attrName>
                                        </p:attrNameLst>
                                      </p:cBhvr>
                                      <p:to>
                                        <p:strVal val="visible"/>
                                      </p:to>
                                    </p:set>
                                    <p:animEffect transition="in" filter="dissolve">
                                      <p:cBhvr>
                                        <p:cTn id="10" dur="500"/>
                                        <p:tgtEl>
                                          <p:spTgt spid="1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3">
                                            <p:txEl>
                                              <p:pRg st="1" end="1"/>
                                            </p:txEl>
                                          </p:spTgt>
                                        </p:tgtEl>
                                        <p:attrNameLst>
                                          <p:attrName>style.visibility</p:attrName>
                                        </p:attrNameLst>
                                      </p:cBhvr>
                                      <p:to>
                                        <p:strVal val="visible"/>
                                      </p:to>
                                    </p:set>
                                    <p:animEffect transition="in" filter="dissolve">
                                      <p:cBhvr>
                                        <p:cTn id="15" dur="500"/>
                                        <p:tgtEl>
                                          <p:spTgt spid="1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63">
                                            <p:txEl>
                                              <p:pRg st="2" end="2"/>
                                            </p:txEl>
                                          </p:spTgt>
                                        </p:tgtEl>
                                        <p:attrNameLst>
                                          <p:attrName>style.visibility</p:attrName>
                                        </p:attrNameLst>
                                      </p:cBhvr>
                                      <p:to>
                                        <p:strVal val="visible"/>
                                      </p:to>
                                    </p:set>
                                    <p:animEffect transition="in" filter="dissolve">
                                      <p:cBhvr>
                                        <p:cTn id="20" dur="500"/>
                                        <p:tgtEl>
                                          <p:spTgt spid="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66" name="Shape 166"/>
          <p:cNvSpPr>
            <a:spLocks noGrp="1"/>
          </p:cNvSpPr>
          <p:nvPr>
            <p:ph type="body" idx="1"/>
          </p:nvPr>
        </p:nvSpPr>
        <p:spPr>
          <a:xfrm>
            <a:off x="1305619" y="1361020"/>
            <a:ext cx="6738219" cy="4135960"/>
          </a:xfrm>
          <a:prstGeom prst="rect">
            <a:avLst/>
          </a:prstGeom>
        </p:spPr>
        <p:txBody>
          <a:bodyPr lIns="45719" tIns="45719" rIns="45719" bIns="45719"/>
          <a:lstStyle/>
          <a:p>
            <a:pPr marL="329184" indent="-329184" algn="l" defTabSz="877823">
              <a:spcBef>
                <a:spcPts val="900"/>
              </a:spcBef>
              <a:buSzPct val="100000"/>
              <a:buFont typeface="Arial"/>
              <a:buChar char="•"/>
              <a:defRPr sz="3839">
                <a:latin typeface="Cambria"/>
                <a:ea typeface="Cambria"/>
                <a:cs typeface="Cambria"/>
                <a:sym typeface="Cambria"/>
              </a:defRPr>
            </a:pPr>
            <a:r>
              <a:t>Trying to gain the </a:t>
            </a:r>
            <a:r>
              <a:rPr b="1" i="1"/>
              <a:t>sympathy of the brethren at the expense of damaging the image</a:t>
            </a:r>
            <a:r>
              <a:t> of the other leaders.</a:t>
            </a:r>
          </a:p>
          <a:p>
            <a:pPr marL="329184" indent="-329184" algn="l" defTabSz="877823">
              <a:spcBef>
                <a:spcPts val="900"/>
              </a:spcBef>
              <a:buSzPct val="100000"/>
              <a:buFont typeface="Arial"/>
              <a:buChar char="•"/>
              <a:defRPr sz="3839">
                <a:latin typeface="Cambria"/>
                <a:ea typeface="Cambria"/>
                <a:cs typeface="Cambria"/>
                <a:sym typeface="Cambria"/>
              </a:defRPr>
            </a:pPr>
            <a:r>
              <a:rPr b="1" i="1"/>
              <a:t>Criticizing other leaders</a:t>
            </a:r>
            <a:r>
              <a:t> and trying to reduce the influence they have on the brethren.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6">
                                            <p:bg/>
                                          </p:spTgt>
                                        </p:tgtEl>
                                        <p:attrNameLst>
                                          <p:attrName>style.visibility</p:attrName>
                                        </p:attrNameLst>
                                      </p:cBhvr>
                                      <p:to>
                                        <p:strVal val="visible"/>
                                      </p:to>
                                    </p:set>
                                    <p:animEffect transition="in" filter="dissolve">
                                      <p:cBhvr>
                                        <p:cTn id="7" dur="500"/>
                                        <p:tgtEl>
                                          <p:spTgt spid="166">
                                            <p:bg/>
                                          </p:spTgt>
                                        </p:tgtEl>
                                      </p:cBhvr>
                                    </p:animEffect>
                                  </p:childTnLst>
                                </p:cTn>
                              </p:par>
                              <p:par>
                                <p:cTn id="8" presetID="9" presetClass="entr" presetSubtype="0" fill="hold" grpId="1" nodeType="withEffect">
                                  <p:stCondLst>
                                    <p:cond delay="0"/>
                                  </p:stCondLst>
                                  <p:iterate>
                                    <p:tmAbs val="0"/>
                                  </p:iterate>
                                  <p:childTnLst>
                                    <p:set>
                                      <p:cBhvr>
                                        <p:cTn id="9" fill="hold"/>
                                        <p:tgtEl>
                                          <p:spTgt spid="166">
                                            <p:txEl>
                                              <p:pRg st="0" end="0"/>
                                            </p:txEl>
                                          </p:spTgt>
                                        </p:tgtEl>
                                        <p:attrNameLst>
                                          <p:attrName>style.visibility</p:attrName>
                                        </p:attrNameLst>
                                      </p:cBhvr>
                                      <p:to>
                                        <p:strVal val="visible"/>
                                      </p:to>
                                    </p:set>
                                    <p:animEffect transition="in" filter="dissolve">
                                      <p:cBhvr>
                                        <p:cTn id="10" dur="500"/>
                                        <p:tgtEl>
                                          <p:spTgt spid="16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6">
                                            <p:txEl>
                                              <p:pRg st="1" end="1"/>
                                            </p:txEl>
                                          </p:spTgt>
                                        </p:tgtEl>
                                        <p:attrNameLst>
                                          <p:attrName>style.visibility</p:attrName>
                                        </p:attrNameLst>
                                      </p:cBhvr>
                                      <p:to>
                                        <p:strVal val="visible"/>
                                      </p:to>
                                    </p:set>
                                    <p:animEffect transition="in" filter="dissolve">
                                      <p:cBhvr>
                                        <p:cTn id="15" dur="500"/>
                                        <p:tgtEl>
                                          <p:spTgt spid="1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build="p" animBg="1" advAuto="0"/>
    </p:bldLst>
  </p:timing>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2115</Words>
  <Application>Microsoft Macintosh PowerPoint</Application>
  <PresentationFormat>On-screen Show (4:3)</PresentationFormat>
  <Paragraphs>147</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Cambria</vt:lpstr>
      <vt:lpstr>Century</vt:lpstr>
      <vt:lpstr>Century Schoolbook</vt:lpstr>
      <vt:lpstr>Helvetica Light</vt:lpstr>
      <vt:lpstr>Tema de Office</vt:lpstr>
      <vt:lpstr>PowerPoint Presentation</vt:lpstr>
      <vt:lpstr>PowerPoint Presentation</vt:lpstr>
      <vt:lpstr>PowerPoint Presentation</vt:lpstr>
      <vt:lpstr>What things could destroy the leadership of church elders?</vt:lpstr>
      <vt:lpstr>1. Feeling that they are the owners and masters of the church</vt:lpstr>
      <vt:lpstr>PowerPoint Presentation</vt:lpstr>
      <vt:lpstr>PowerPoint Presentation</vt:lpstr>
      <vt:lpstr>2. Competing or being rivals to the other leaders</vt:lpstr>
      <vt:lpstr>PowerPoint Presentation</vt:lpstr>
      <vt:lpstr>PowerPoint Presentation</vt:lpstr>
      <vt:lpstr>3. Becoming very sensitive to criticism</vt:lpstr>
      <vt:lpstr>PowerPoint Presentation</vt:lpstr>
      <vt:lpstr>PowerPoint Presentation</vt:lpstr>
      <vt:lpstr>PowerPoint Presentation</vt:lpstr>
      <vt:lpstr>4. Believing that their mission is to contradict the pastor</vt:lpstr>
      <vt:lpstr>PowerPoint Presentation</vt:lpstr>
      <vt:lpstr>5. Holding on to their position and thinking that they could never be replaced</vt:lpstr>
      <vt:lpstr>PowerPoint Presentation</vt:lpstr>
      <vt:lpstr>6. Male elders having too much familiarity with the opposite sex</vt:lpstr>
      <vt:lpstr>PowerPoint Presentation</vt:lpstr>
      <vt:lpstr>PowerPoint Presentation</vt:lpstr>
      <vt:lpstr>7. Ceasing to be leaders and turning into bosses</vt:lpstr>
      <vt:lpstr>PowerPoint Presentation</vt:lpstr>
      <vt:lpstr>PowerPoint Presentation</vt:lpstr>
      <vt:lpstr>PowerPoint Presentation</vt:lpstr>
      <vt:lpstr>PowerPoint Presentation</vt:lpstr>
      <vt:lpstr>9. Turning into extremists and legislators</vt:lpstr>
      <vt:lpstr>PowerPoint Presentation</vt:lpstr>
      <vt:lpstr>PowerPoint Presentation</vt:lpstr>
      <vt:lpstr>10. Confiding more in their own experience than in their daily study of the Bible</vt:lpstr>
      <vt:lpstr>PowerPoint Presentation</vt:lpstr>
      <vt:lpstr>PowerPoint Presentation</vt:lpstr>
      <vt:lpstr>11. Neglecting their families in favor of keeping their commitments to the church</vt:lpstr>
      <vt:lpstr>PowerPoint Presentation</vt:lpstr>
      <vt:lpstr>PowerPoint Presentation</vt:lpstr>
      <vt:lpstr>PowerPoint Presentation</vt:lpstr>
      <vt:lpstr>PowerPoint Presentation</vt:lpstr>
      <vt:lpstr>12. Not delegating responsibilities</vt:lpstr>
      <vt:lpstr>PowerPoint Presentation</vt:lpstr>
      <vt:lpstr>PowerPoint Presentation</vt:lpstr>
      <vt:lpstr>PowerPoint Presentation</vt:lpstr>
      <vt:lpstr>13. Thinking that every problem can be solved the same way</vt:lpstr>
      <vt:lpstr>PowerPoint Presentation</vt:lpstr>
      <vt:lpstr>14. Allowing their relationship with Christ to grow weak</vt:lpstr>
      <vt:lpstr>PowerPoint Presentation</vt:lpstr>
      <vt:lpstr>PowerPoint Presentation</vt:lpstr>
      <vt:lpstr>Recapitulating what we studied</vt:lpstr>
      <vt:lpstr>Point out eight traits which could destroy the influence of church elders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Samuel Ouadjo</cp:lastModifiedBy>
  <cp:revision>1</cp:revision>
  <dcterms:modified xsi:type="dcterms:W3CDTF">2021-06-27T13:03:40Z</dcterms:modified>
</cp:coreProperties>
</file>