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3" d="100"/>
          <a:sy n="93" d="100"/>
        </p:scale>
        <p:origin x="6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543FD-A202-4D67-8CBB-DD9623EA5E3D}" type="doc">
      <dgm:prSet loTypeId="urn:microsoft.com/office/officeart/2005/8/layout/cycle3" loCatId="cycle" qsTypeId="urn:microsoft.com/office/officeart/2005/8/quickstyle/3d1" qsCatId="3D" csTypeId="urn:microsoft.com/office/officeart/2005/8/colors/colorful1#1" csCatId="colorful" phldr="1"/>
      <dgm:spPr/>
      <dgm:t>
        <a:bodyPr/>
        <a:lstStyle/>
        <a:p>
          <a:endParaRPr lang="es-ES"/>
        </a:p>
      </dgm:t>
    </dgm:pt>
    <dgm:pt modelId="{E4F3246A-09E5-4999-B989-1CAF51EB61B5}">
      <dgm:prSet phldrT="[Text]" custT="1"/>
      <dgm:spPr/>
      <dgm:t>
        <a:bodyPr/>
        <a:lstStyle/>
        <a:p>
          <a:pPr>
            <a:lnSpc>
              <a:spcPct val="100000"/>
            </a:lnSpc>
            <a:spcAft>
              <a:spcPts val="0"/>
            </a:spcAft>
          </a:pPr>
          <a:r>
            <a:rPr lang="en-US" sz="2000" b="1" dirty="0" smtClean="0">
              <a:latin typeface="Corbel" pitchFamily="34" charset="0"/>
            </a:rPr>
            <a:t>Call/</a:t>
          </a:r>
        </a:p>
        <a:p>
          <a:pPr>
            <a:lnSpc>
              <a:spcPct val="100000"/>
            </a:lnSpc>
            <a:spcAft>
              <a:spcPts val="0"/>
            </a:spcAft>
          </a:pPr>
          <a:r>
            <a:rPr lang="en-US" sz="2000" b="1" dirty="0" smtClean="0">
              <a:latin typeface="Corbel" pitchFamily="34" charset="0"/>
            </a:rPr>
            <a:t>Invitation</a:t>
          </a:r>
          <a:endParaRPr lang="es-ES" sz="2000" b="1" dirty="0"/>
        </a:p>
      </dgm:t>
    </dgm:pt>
    <dgm:pt modelId="{054A6C83-555B-4AB6-889D-AB54935D5F71}" type="parTrans" cxnId="{C177E311-CADF-4499-8C8A-5F0EBC44BAC7}">
      <dgm:prSet/>
      <dgm:spPr/>
      <dgm:t>
        <a:bodyPr/>
        <a:lstStyle/>
        <a:p>
          <a:endParaRPr lang="es-ES"/>
        </a:p>
      </dgm:t>
    </dgm:pt>
    <dgm:pt modelId="{5FE17861-3839-4356-8091-088212BA9096}" type="sibTrans" cxnId="{C177E311-CADF-4499-8C8A-5F0EBC44BAC7}">
      <dgm:prSet/>
      <dgm:spPr>
        <a:scene3d>
          <a:camera prst="orthographicFront"/>
          <a:lightRig rig="flat" dir="t"/>
        </a:scene3d>
        <a:sp3d z="-190500" prstMaterial="plastic">
          <a:bevelT w="120650" h="88900"/>
          <a:bevelB w="88900" h="31750"/>
        </a:sp3d>
      </dgm:spPr>
      <dgm:t>
        <a:bodyPr/>
        <a:lstStyle/>
        <a:p>
          <a:endParaRPr lang="es-ES"/>
        </a:p>
      </dgm:t>
    </dgm:pt>
    <dgm:pt modelId="{2C1A3860-3D9E-460E-B7FF-93D0C312852A}">
      <dgm:prSet phldrT="[Text]"/>
      <dgm:spPr/>
      <dgm:t>
        <a:bodyPr/>
        <a:lstStyle/>
        <a:p>
          <a:r>
            <a:rPr lang="en-US" b="1" dirty="0" smtClean="0">
              <a:latin typeface="Corbel" pitchFamily="34" charset="0"/>
            </a:rPr>
            <a:t>Celebration</a:t>
          </a:r>
          <a:endParaRPr lang="es-ES" b="1" dirty="0"/>
        </a:p>
      </dgm:t>
    </dgm:pt>
    <dgm:pt modelId="{FA0B575E-F6E6-4A7C-B1F9-596AA4D4E41D}" type="parTrans" cxnId="{042C174B-3BBB-48DA-AA01-598A0E122146}">
      <dgm:prSet/>
      <dgm:spPr/>
      <dgm:t>
        <a:bodyPr/>
        <a:lstStyle/>
        <a:p>
          <a:endParaRPr lang="es-ES"/>
        </a:p>
      </dgm:t>
    </dgm:pt>
    <dgm:pt modelId="{B874CD90-69A7-4BDC-82AA-CC168565BECA}" type="sibTrans" cxnId="{042C174B-3BBB-48DA-AA01-598A0E122146}">
      <dgm:prSet/>
      <dgm:spPr/>
      <dgm:t>
        <a:bodyPr/>
        <a:lstStyle/>
        <a:p>
          <a:endParaRPr lang="es-ES"/>
        </a:p>
      </dgm:t>
    </dgm:pt>
    <dgm:pt modelId="{906E02D1-A9B5-4E57-B994-FC2AE0964C31}">
      <dgm:prSet phldrT="[Text]" custT="1"/>
      <dgm:spPr/>
      <dgm:t>
        <a:bodyPr/>
        <a:lstStyle/>
        <a:p>
          <a:r>
            <a:rPr lang="en-US" sz="1900" b="1" dirty="0" smtClean="0">
              <a:latin typeface="Corbel" pitchFamily="34" charset="0"/>
            </a:rPr>
            <a:t>Deployment</a:t>
          </a:r>
          <a:endParaRPr lang="es-ES" sz="1900" b="1" dirty="0"/>
        </a:p>
      </dgm:t>
    </dgm:pt>
    <dgm:pt modelId="{F9749E19-7D20-4AE3-AAB8-B7B73BACC932}" type="parTrans" cxnId="{95C68962-8A33-43A9-8249-4A33F529D2A2}">
      <dgm:prSet/>
      <dgm:spPr/>
      <dgm:t>
        <a:bodyPr/>
        <a:lstStyle/>
        <a:p>
          <a:endParaRPr lang="es-ES"/>
        </a:p>
      </dgm:t>
    </dgm:pt>
    <dgm:pt modelId="{E1F5E9EB-6859-4433-8BC3-B5A731259F4F}" type="sibTrans" cxnId="{95C68962-8A33-43A9-8249-4A33F529D2A2}">
      <dgm:prSet/>
      <dgm:spPr/>
      <dgm:t>
        <a:bodyPr/>
        <a:lstStyle/>
        <a:p>
          <a:endParaRPr lang="es-ES"/>
        </a:p>
      </dgm:t>
    </dgm:pt>
    <dgm:pt modelId="{49A62877-1587-4BBC-B78C-2B77BA378DCD}">
      <dgm:prSet phldrT="[Text]" custT="1"/>
      <dgm:spPr/>
      <dgm:t>
        <a:bodyPr/>
        <a:lstStyle/>
        <a:p>
          <a:r>
            <a:rPr lang="es-ES" sz="2000" b="1" dirty="0" smtClean="0"/>
            <a:t>Training</a:t>
          </a:r>
          <a:endParaRPr lang="es-ES" sz="2000" b="1" dirty="0"/>
        </a:p>
      </dgm:t>
    </dgm:pt>
    <dgm:pt modelId="{E4245231-D3CB-484F-87EC-90B8DA7B69C4}" type="parTrans" cxnId="{3F64EAD8-EBA0-4FF3-9AE4-94EC0CAB3AF6}">
      <dgm:prSet/>
      <dgm:spPr/>
      <dgm:t>
        <a:bodyPr/>
        <a:lstStyle/>
        <a:p>
          <a:endParaRPr lang="es-ES"/>
        </a:p>
      </dgm:t>
    </dgm:pt>
    <dgm:pt modelId="{D9F5914F-4B76-4227-90D9-89792DCE111A}" type="sibTrans" cxnId="{3F64EAD8-EBA0-4FF3-9AE4-94EC0CAB3AF6}">
      <dgm:prSet/>
      <dgm:spPr/>
      <dgm:t>
        <a:bodyPr/>
        <a:lstStyle/>
        <a:p>
          <a:endParaRPr lang="es-ES"/>
        </a:p>
      </dgm:t>
    </dgm:pt>
    <dgm:pt modelId="{EAA7A51C-63AE-4663-862C-92B422CB87F5}">
      <dgm:prSet phldrT="[Text]" custT="1"/>
      <dgm:spPr/>
      <dgm:t>
        <a:bodyPr/>
        <a:lstStyle/>
        <a:p>
          <a:r>
            <a:rPr lang="en-US" sz="2000" b="1" dirty="0" smtClean="0">
              <a:latin typeface="Corbel" pitchFamily="34" charset="0"/>
            </a:rPr>
            <a:t>Levels of Training</a:t>
          </a:r>
          <a:endParaRPr lang="es-ES" sz="2000" b="1" dirty="0"/>
        </a:p>
      </dgm:t>
    </dgm:pt>
    <dgm:pt modelId="{5A5CDAB6-0CCF-4AC9-B2F2-DC54C49415B5}" type="parTrans" cxnId="{99EF8185-F0B4-4271-BE0C-64CB551A9EA3}">
      <dgm:prSet/>
      <dgm:spPr/>
      <dgm:t>
        <a:bodyPr/>
        <a:lstStyle/>
        <a:p>
          <a:endParaRPr lang="es-ES"/>
        </a:p>
      </dgm:t>
    </dgm:pt>
    <dgm:pt modelId="{C8A88B44-34DF-4E57-A7AD-E484047C6CBA}" type="sibTrans" cxnId="{99EF8185-F0B4-4271-BE0C-64CB551A9EA3}">
      <dgm:prSet/>
      <dgm:spPr/>
      <dgm:t>
        <a:bodyPr/>
        <a:lstStyle/>
        <a:p>
          <a:endParaRPr lang="es-ES"/>
        </a:p>
      </dgm:t>
    </dgm:pt>
    <dgm:pt modelId="{07919267-E170-49AD-AC7C-DC83DA4B560F}">
      <dgm:prSet phldrT="[Text]"/>
      <dgm:spPr/>
      <dgm:t>
        <a:bodyPr/>
        <a:lstStyle/>
        <a:p>
          <a:r>
            <a:rPr lang="en-US" b="1" dirty="0" smtClean="0">
              <a:latin typeface="Corbel" pitchFamily="34" charset="0"/>
            </a:rPr>
            <a:t>Mentorship</a:t>
          </a:r>
          <a:endParaRPr lang="es-ES" b="1" dirty="0"/>
        </a:p>
      </dgm:t>
    </dgm:pt>
    <dgm:pt modelId="{540297F0-97DF-419A-B002-204DD87F2FB3}" type="parTrans" cxnId="{DB29C2E1-1E78-4901-BD96-101E64FB2503}">
      <dgm:prSet/>
      <dgm:spPr/>
      <dgm:t>
        <a:bodyPr/>
        <a:lstStyle/>
        <a:p>
          <a:endParaRPr lang="es-ES"/>
        </a:p>
      </dgm:t>
    </dgm:pt>
    <dgm:pt modelId="{300AF956-890E-44A9-AB73-5001B282D5C2}" type="sibTrans" cxnId="{DB29C2E1-1E78-4901-BD96-101E64FB2503}">
      <dgm:prSet/>
      <dgm:spPr/>
      <dgm:t>
        <a:bodyPr/>
        <a:lstStyle/>
        <a:p>
          <a:endParaRPr lang="es-ES"/>
        </a:p>
      </dgm:t>
    </dgm:pt>
    <dgm:pt modelId="{CDEEB9EA-509B-4249-ACDE-6291E88325E1}">
      <dgm:prSet phldrT="[Text]" custT="1"/>
      <dgm:spPr/>
      <dgm:t>
        <a:bodyPr/>
        <a:lstStyle/>
        <a:p>
          <a:r>
            <a:rPr lang="en-US" sz="2000" b="1" dirty="0" smtClean="0">
              <a:latin typeface="Corbel" pitchFamily="34" charset="0"/>
            </a:rPr>
            <a:t>Recruiting</a:t>
          </a:r>
          <a:endParaRPr lang="es-ES" sz="2000" b="1" dirty="0"/>
        </a:p>
      </dgm:t>
    </dgm:pt>
    <dgm:pt modelId="{CD83CFE1-1254-4A47-ACE0-53F29E3CD559}" type="parTrans" cxnId="{9C4AE18E-3AD2-4D8D-B241-D07F2830635B}">
      <dgm:prSet/>
      <dgm:spPr/>
      <dgm:t>
        <a:bodyPr/>
        <a:lstStyle/>
        <a:p>
          <a:endParaRPr lang="es-ES"/>
        </a:p>
      </dgm:t>
    </dgm:pt>
    <dgm:pt modelId="{1EA6F5FD-87A4-4EF6-B43E-46134B9EA4F1}" type="sibTrans" cxnId="{9C4AE18E-3AD2-4D8D-B241-D07F2830635B}">
      <dgm:prSet/>
      <dgm:spPr/>
      <dgm:t>
        <a:bodyPr/>
        <a:lstStyle/>
        <a:p>
          <a:endParaRPr lang="es-ES"/>
        </a:p>
      </dgm:t>
    </dgm:pt>
    <dgm:pt modelId="{E1A20D34-D142-41F3-AE3A-87721D22AC28}" type="pres">
      <dgm:prSet presAssocID="{654543FD-A202-4D67-8CBB-DD9623EA5E3D}" presName="Name0" presStyleCnt="0">
        <dgm:presLayoutVars>
          <dgm:dir/>
          <dgm:resizeHandles val="exact"/>
        </dgm:presLayoutVars>
      </dgm:prSet>
      <dgm:spPr/>
      <dgm:t>
        <a:bodyPr/>
        <a:lstStyle/>
        <a:p>
          <a:endParaRPr lang="en-US"/>
        </a:p>
      </dgm:t>
    </dgm:pt>
    <dgm:pt modelId="{30BAB10F-A51D-4D59-9F84-009ECADC32B3}" type="pres">
      <dgm:prSet presAssocID="{654543FD-A202-4D67-8CBB-DD9623EA5E3D}" presName="cycle" presStyleCnt="0"/>
      <dgm:spPr/>
    </dgm:pt>
    <dgm:pt modelId="{9B6D5C59-F1EF-43E0-B49B-E82D4030617E}" type="pres">
      <dgm:prSet presAssocID="{E4F3246A-09E5-4999-B989-1CAF51EB61B5}" presName="nodeFirstNode" presStyleLbl="node1" presStyleIdx="0" presStyleCnt="7" custScaleX="84450" custScaleY="76484">
        <dgm:presLayoutVars>
          <dgm:bulletEnabled val="1"/>
        </dgm:presLayoutVars>
      </dgm:prSet>
      <dgm:spPr/>
      <dgm:t>
        <a:bodyPr/>
        <a:lstStyle/>
        <a:p>
          <a:endParaRPr lang="es-ES"/>
        </a:p>
      </dgm:t>
    </dgm:pt>
    <dgm:pt modelId="{F1E00932-75AE-448C-A77C-151324737D10}" type="pres">
      <dgm:prSet presAssocID="{5FE17861-3839-4356-8091-088212BA9096}" presName="sibTransFirstNode" presStyleLbl="bgShp" presStyleIdx="0" presStyleCnt="1"/>
      <dgm:spPr/>
      <dgm:t>
        <a:bodyPr/>
        <a:lstStyle/>
        <a:p>
          <a:endParaRPr lang="en-US"/>
        </a:p>
      </dgm:t>
    </dgm:pt>
    <dgm:pt modelId="{08BA8E80-CCE2-422C-9794-9FED7228F891}" type="pres">
      <dgm:prSet presAssocID="{2C1A3860-3D9E-460E-B7FF-93D0C312852A}" presName="nodeFollowingNodes" presStyleLbl="node1" presStyleIdx="1" presStyleCnt="7" custScaleX="84450" custScaleY="76484" custRadScaleRad="115512" custRadScaleInc="-236068">
        <dgm:presLayoutVars>
          <dgm:bulletEnabled val="1"/>
        </dgm:presLayoutVars>
      </dgm:prSet>
      <dgm:spPr/>
      <dgm:t>
        <a:bodyPr/>
        <a:lstStyle/>
        <a:p>
          <a:endParaRPr lang="es-ES"/>
        </a:p>
      </dgm:t>
    </dgm:pt>
    <dgm:pt modelId="{29A80F33-92B9-4B88-A956-E670056DD73B}" type="pres">
      <dgm:prSet presAssocID="{07919267-E170-49AD-AC7C-DC83DA4B560F}" presName="nodeFollowingNodes" presStyleLbl="node1" presStyleIdx="2" presStyleCnt="7" custScaleX="84450" custScaleY="76484" custRadScaleRad="104282" custRadScaleInc="360038">
        <dgm:presLayoutVars>
          <dgm:bulletEnabled val="1"/>
        </dgm:presLayoutVars>
      </dgm:prSet>
      <dgm:spPr/>
      <dgm:t>
        <a:bodyPr/>
        <a:lstStyle/>
        <a:p>
          <a:endParaRPr lang="es-ES"/>
        </a:p>
      </dgm:t>
    </dgm:pt>
    <dgm:pt modelId="{361AA342-15A1-4CE0-AE37-B6811867FB02}" type="pres">
      <dgm:prSet presAssocID="{CDEEB9EA-509B-4249-ACDE-6291E88325E1}" presName="nodeFollowingNodes" presStyleLbl="node1" presStyleIdx="3" presStyleCnt="7" custScaleX="84450" custScaleY="76484" custRadScaleRad="116052" custRadScaleInc="-220657">
        <dgm:presLayoutVars>
          <dgm:bulletEnabled val="1"/>
        </dgm:presLayoutVars>
      </dgm:prSet>
      <dgm:spPr/>
      <dgm:t>
        <a:bodyPr/>
        <a:lstStyle/>
        <a:p>
          <a:endParaRPr lang="en-US"/>
        </a:p>
      </dgm:t>
    </dgm:pt>
    <dgm:pt modelId="{B9393CC2-8DCB-4AED-BDD4-22A89D19E349}" type="pres">
      <dgm:prSet presAssocID="{906E02D1-A9B5-4E57-B994-FC2AE0964C31}" presName="nodeFollowingNodes" presStyleLbl="node1" presStyleIdx="4" presStyleCnt="7" custScaleX="84450" custScaleY="76484" custRadScaleRad="97443" custRadScaleInc="7976">
        <dgm:presLayoutVars>
          <dgm:bulletEnabled val="1"/>
        </dgm:presLayoutVars>
      </dgm:prSet>
      <dgm:spPr/>
      <dgm:t>
        <a:bodyPr/>
        <a:lstStyle/>
        <a:p>
          <a:endParaRPr lang="en-US"/>
        </a:p>
      </dgm:t>
    </dgm:pt>
    <dgm:pt modelId="{32D661C0-2678-40CD-A091-190A20F3CE04}" type="pres">
      <dgm:prSet presAssocID="{EAA7A51C-63AE-4663-862C-92B422CB87F5}" presName="nodeFollowingNodes" presStyleLbl="node1" presStyleIdx="5" presStyleCnt="7" custScaleX="84450" custScaleY="76484" custRadScaleRad="100434" custRadScaleInc="-242725">
        <dgm:presLayoutVars>
          <dgm:bulletEnabled val="1"/>
        </dgm:presLayoutVars>
      </dgm:prSet>
      <dgm:spPr/>
      <dgm:t>
        <a:bodyPr/>
        <a:lstStyle/>
        <a:p>
          <a:endParaRPr lang="en-US"/>
        </a:p>
      </dgm:t>
    </dgm:pt>
    <dgm:pt modelId="{A53A4EE6-23F2-4A2C-A57E-C8E8E9CF18AA}" type="pres">
      <dgm:prSet presAssocID="{49A62877-1587-4BBC-B78C-2B77BA378DCD}" presName="nodeFollowingNodes" presStyleLbl="node1" presStyleIdx="6" presStyleCnt="7" custScaleX="84450" custScaleY="76484" custRadScaleRad="98149" custRadScaleInc="328379">
        <dgm:presLayoutVars>
          <dgm:bulletEnabled val="1"/>
        </dgm:presLayoutVars>
      </dgm:prSet>
      <dgm:spPr/>
      <dgm:t>
        <a:bodyPr/>
        <a:lstStyle/>
        <a:p>
          <a:endParaRPr lang="es-ES"/>
        </a:p>
      </dgm:t>
    </dgm:pt>
  </dgm:ptLst>
  <dgm:cxnLst>
    <dgm:cxn modelId="{C177E311-CADF-4499-8C8A-5F0EBC44BAC7}" srcId="{654543FD-A202-4D67-8CBB-DD9623EA5E3D}" destId="{E4F3246A-09E5-4999-B989-1CAF51EB61B5}" srcOrd="0" destOrd="0" parTransId="{054A6C83-555B-4AB6-889D-AB54935D5F71}" sibTransId="{5FE17861-3839-4356-8091-088212BA9096}"/>
    <dgm:cxn modelId="{D5702049-9E43-4A02-A938-D211769593C8}" type="presOf" srcId="{49A62877-1587-4BBC-B78C-2B77BA378DCD}" destId="{A53A4EE6-23F2-4A2C-A57E-C8E8E9CF18AA}" srcOrd="0" destOrd="0" presId="urn:microsoft.com/office/officeart/2005/8/layout/cycle3"/>
    <dgm:cxn modelId="{042C174B-3BBB-48DA-AA01-598A0E122146}" srcId="{654543FD-A202-4D67-8CBB-DD9623EA5E3D}" destId="{2C1A3860-3D9E-460E-B7FF-93D0C312852A}" srcOrd="1" destOrd="0" parTransId="{FA0B575E-F6E6-4A7C-B1F9-596AA4D4E41D}" sibTransId="{B874CD90-69A7-4BDC-82AA-CC168565BECA}"/>
    <dgm:cxn modelId="{A30EB038-E5FA-4E1E-9845-8118AACC449A}" type="presOf" srcId="{906E02D1-A9B5-4E57-B994-FC2AE0964C31}" destId="{B9393CC2-8DCB-4AED-BDD4-22A89D19E349}" srcOrd="0" destOrd="0" presId="urn:microsoft.com/office/officeart/2005/8/layout/cycle3"/>
    <dgm:cxn modelId="{FCAB9A35-8B5F-42BB-A3D1-F1A04E869F5B}" type="presOf" srcId="{07919267-E170-49AD-AC7C-DC83DA4B560F}" destId="{29A80F33-92B9-4B88-A956-E670056DD73B}" srcOrd="0" destOrd="0" presId="urn:microsoft.com/office/officeart/2005/8/layout/cycle3"/>
    <dgm:cxn modelId="{8BC235BC-789F-4E18-94C0-C386C12798CB}" type="presOf" srcId="{5FE17861-3839-4356-8091-088212BA9096}" destId="{F1E00932-75AE-448C-A77C-151324737D10}" srcOrd="0" destOrd="0" presId="urn:microsoft.com/office/officeart/2005/8/layout/cycle3"/>
    <dgm:cxn modelId="{936841A5-5FB1-43EC-83EE-3770288A12FC}" type="presOf" srcId="{E4F3246A-09E5-4999-B989-1CAF51EB61B5}" destId="{9B6D5C59-F1EF-43E0-B49B-E82D4030617E}" srcOrd="0" destOrd="0" presId="urn:microsoft.com/office/officeart/2005/8/layout/cycle3"/>
    <dgm:cxn modelId="{DB29C2E1-1E78-4901-BD96-101E64FB2503}" srcId="{654543FD-A202-4D67-8CBB-DD9623EA5E3D}" destId="{07919267-E170-49AD-AC7C-DC83DA4B560F}" srcOrd="2" destOrd="0" parTransId="{540297F0-97DF-419A-B002-204DD87F2FB3}" sibTransId="{300AF956-890E-44A9-AB73-5001B282D5C2}"/>
    <dgm:cxn modelId="{249C1294-A451-442A-89CE-692319A55038}" type="presOf" srcId="{EAA7A51C-63AE-4663-862C-92B422CB87F5}" destId="{32D661C0-2678-40CD-A091-190A20F3CE04}" srcOrd="0" destOrd="0" presId="urn:microsoft.com/office/officeart/2005/8/layout/cycle3"/>
    <dgm:cxn modelId="{781879B7-C09F-41B3-A456-ABCB1D00B4FB}" type="presOf" srcId="{654543FD-A202-4D67-8CBB-DD9623EA5E3D}" destId="{E1A20D34-D142-41F3-AE3A-87721D22AC28}" srcOrd="0" destOrd="0" presId="urn:microsoft.com/office/officeart/2005/8/layout/cycle3"/>
    <dgm:cxn modelId="{206E37A5-A4B7-459F-B9C5-C419A5EEBB5E}" type="presOf" srcId="{CDEEB9EA-509B-4249-ACDE-6291E88325E1}" destId="{361AA342-15A1-4CE0-AE37-B6811867FB02}" srcOrd="0" destOrd="0" presId="urn:microsoft.com/office/officeart/2005/8/layout/cycle3"/>
    <dgm:cxn modelId="{95C68962-8A33-43A9-8249-4A33F529D2A2}" srcId="{654543FD-A202-4D67-8CBB-DD9623EA5E3D}" destId="{906E02D1-A9B5-4E57-B994-FC2AE0964C31}" srcOrd="4" destOrd="0" parTransId="{F9749E19-7D20-4AE3-AAB8-B7B73BACC932}" sibTransId="{E1F5E9EB-6859-4433-8BC3-B5A731259F4F}"/>
    <dgm:cxn modelId="{9C4AE18E-3AD2-4D8D-B241-D07F2830635B}" srcId="{654543FD-A202-4D67-8CBB-DD9623EA5E3D}" destId="{CDEEB9EA-509B-4249-ACDE-6291E88325E1}" srcOrd="3" destOrd="0" parTransId="{CD83CFE1-1254-4A47-ACE0-53F29E3CD559}" sibTransId="{1EA6F5FD-87A4-4EF6-B43E-46134B9EA4F1}"/>
    <dgm:cxn modelId="{3F64EAD8-EBA0-4FF3-9AE4-94EC0CAB3AF6}" srcId="{654543FD-A202-4D67-8CBB-DD9623EA5E3D}" destId="{49A62877-1587-4BBC-B78C-2B77BA378DCD}" srcOrd="6" destOrd="0" parTransId="{E4245231-D3CB-484F-87EC-90B8DA7B69C4}" sibTransId="{D9F5914F-4B76-4227-90D9-89792DCE111A}"/>
    <dgm:cxn modelId="{9F59FBCC-BF3D-4FDC-B17F-14951DA3878F}" type="presOf" srcId="{2C1A3860-3D9E-460E-B7FF-93D0C312852A}" destId="{08BA8E80-CCE2-422C-9794-9FED7228F891}" srcOrd="0" destOrd="0" presId="urn:microsoft.com/office/officeart/2005/8/layout/cycle3"/>
    <dgm:cxn modelId="{99EF8185-F0B4-4271-BE0C-64CB551A9EA3}" srcId="{654543FD-A202-4D67-8CBB-DD9623EA5E3D}" destId="{EAA7A51C-63AE-4663-862C-92B422CB87F5}" srcOrd="5" destOrd="0" parTransId="{5A5CDAB6-0CCF-4AC9-B2F2-DC54C49415B5}" sibTransId="{C8A88B44-34DF-4E57-A7AD-E484047C6CBA}"/>
    <dgm:cxn modelId="{E18A1AC0-BF2D-45B6-83D4-919DF0630073}" type="presParOf" srcId="{E1A20D34-D142-41F3-AE3A-87721D22AC28}" destId="{30BAB10F-A51D-4D59-9F84-009ECADC32B3}" srcOrd="0" destOrd="0" presId="urn:microsoft.com/office/officeart/2005/8/layout/cycle3"/>
    <dgm:cxn modelId="{445670B6-0187-4B0E-8545-1E3778D913BD}" type="presParOf" srcId="{30BAB10F-A51D-4D59-9F84-009ECADC32B3}" destId="{9B6D5C59-F1EF-43E0-B49B-E82D4030617E}" srcOrd="0" destOrd="0" presId="urn:microsoft.com/office/officeart/2005/8/layout/cycle3"/>
    <dgm:cxn modelId="{A51CB18A-DBD4-48E3-8782-67B514D02F2D}" type="presParOf" srcId="{30BAB10F-A51D-4D59-9F84-009ECADC32B3}" destId="{F1E00932-75AE-448C-A77C-151324737D10}" srcOrd="1" destOrd="0" presId="urn:microsoft.com/office/officeart/2005/8/layout/cycle3"/>
    <dgm:cxn modelId="{2191F6B7-D46B-4072-8331-983ED973400A}" type="presParOf" srcId="{30BAB10F-A51D-4D59-9F84-009ECADC32B3}" destId="{08BA8E80-CCE2-422C-9794-9FED7228F891}" srcOrd="2" destOrd="0" presId="urn:microsoft.com/office/officeart/2005/8/layout/cycle3"/>
    <dgm:cxn modelId="{0425C75B-36C3-4560-A996-17D5D701506D}" type="presParOf" srcId="{30BAB10F-A51D-4D59-9F84-009ECADC32B3}" destId="{29A80F33-92B9-4B88-A956-E670056DD73B}" srcOrd="3" destOrd="0" presId="urn:microsoft.com/office/officeart/2005/8/layout/cycle3"/>
    <dgm:cxn modelId="{7608C07F-4462-436A-A5AE-4C47ECF1FFFB}" type="presParOf" srcId="{30BAB10F-A51D-4D59-9F84-009ECADC32B3}" destId="{361AA342-15A1-4CE0-AE37-B6811867FB02}" srcOrd="4" destOrd="0" presId="urn:microsoft.com/office/officeart/2005/8/layout/cycle3"/>
    <dgm:cxn modelId="{3405B8F7-6D34-4640-A53B-3CE1CAC8167F}" type="presParOf" srcId="{30BAB10F-A51D-4D59-9F84-009ECADC32B3}" destId="{B9393CC2-8DCB-4AED-BDD4-22A89D19E349}" srcOrd="5" destOrd="0" presId="urn:microsoft.com/office/officeart/2005/8/layout/cycle3"/>
    <dgm:cxn modelId="{9E95B01B-AEB7-4FA5-BE7E-34F3AA3B0CD5}" type="presParOf" srcId="{30BAB10F-A51D-4D59-9F84-009ECADC32B3}" destId="{32D661C0-2678-40CD-A091-190A20F3CE04}" srcOrd="6" destOrd="0" presId="urn:microsoft.com/office/officeart/2005/8/layout/cycle3"/>
    <dgm:cxn modelId="{D975F8F6-5635-46E3-96FB-CCC1C5D444A9}" type="presParOf" srcId="{30BAB10F-A51D-4D59-9F84-009ECADC32B3}" destId="{A53A4EE6-23F2-4A2C-A57E-C8E8E9CF18AA}"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00932-75AE-448C-A77C-151324737D10}">
      <dsp:nvSpPr>
        <dsp:cNvPr id="0" name=""/>
        <dsp:cNvSpPr/>
      </dsp:nvSpPr>
      <dsp:spPr>
        <a:xfrm>
          <a:off x="1513733" y="13628"/>
          <a:ext cx="5659333" cy="5659333"/>
        </a:xfrm>
        <a:prstGeom prst="circularArrow">
          <a:avLst>
            <a:gd name="adj1" fmla="val 5544"/>
            <a:gd name="adj2" fmla="val 330680"/>
            <a:gd name="adj3" fmla="val 14717082"/>
            <a:gd name="adj4" fmla="val 16835858"/>
            <a:gd name="adj5" fmla="val 5757"/>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120650" h="88900"/>
          <a:bevelB w="88900" h="31750"/>
        </a:sp3d>
      </dsp:spPr>
      <dsp:style>
        <a:lnRef idx="0">
          <a:scrgbClr r="0" g="0" b="0"/>
        </a:lnRef>
        <a:fillRef idx="3">
          <a:scrgbClr r="0" g="0" b="0"/>
        </a:fillRef>
        <a:effectRef idx="0">
          <a:scrgbClr r="0" g="0" b="0"/>
        </a:effectRef>
        <a:fontRef idx="minor"/>
      </dsp:style>
    </dsp:sp>
    <dsp:sp modelId="{9B6D5C59-F1EF-43E0-B49B-E82D4030617E}">
      <dsp:nvSpPr>
        <dsp:cNvPr id="0" name=""/>
        <dsp:cNvSpPr/>
      </dsp:nvSpPr>
      <dsp:spPr>
        <a:xfrm>
          <a:off x="3589382" y="107890"/>
          <a:ext cx="1508035" cy="68289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en-US" sz="2000" b="1" kern="1200" dirty="0" smtClean="0">
              <a:latin typeface="Corbel" pitchFamily="34" charset="0"/>
            </a:rPr>
            <a:t>Call/</a:t>
          </a:r>
        </a:p>
        <a:p>
          <a:pPr lvl="0" algn="ctr" defTabSz="889000">
            <a:lnSpc>
              <a:spcPct val="100000"/>
            </a:lnSpc>
            <a:spcBef>
              <a:spcPct val="0"/>
            </a:spcBef>
            <a:spcAft>
              <a:spcPts val="0"/>
            </a:spcAft>
          </a:pPr>
          <a:r>
            <a:rPr lang="en-US" sz="2000" b="1" kern="1200" dirty="0" smtClean="0">
              <a:latin typeface="Corbel" pitchFamily="34" charset="0"/>
            </a:rPr>
            <a:t>Invitation</a:t>
          </a:r>
          <a:endParaRPr lang="es-ES" sz="2000" b="1" kern="1200" dirty="0"/>
        </a:p>
      </dsp:txBody>
      <dsp:txXfrm>
        <a:off x="3622718" y="141226"/>
        <a:ext cx="1441363" cy="616220"/>
      </dsp:txXfrm>
    </dsp:sp>
    <dsp:sp modelId="{08BA8E80-CCE2-422C-9794-9FED7228F891}">
      <dsp:nvSpPr>
        <dsp:cNvPr id="0" name=""/>
        <dsp:cNvSpPr/>
      </dsp:nvSpPr>
      <dsp:spPr>
        <a:xfrm>
          <a:off x="1311351" y="914399"/>
          <a:ext cx="1508035" cy="68289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orbel" pitchFamily="34" charset="0"/>
            </a:rPr>
            <a:t>Celebration</a:t>
          </a:r>
          <a:endParaRPr lang="es-ES" sz="2000" b="1" kern="1200" dirty="0"/>
        </a:p>
      </dsp:txBody>
      <dsp:txXfrm>
        <a:off x="1344687" y="947735"/>
        <a:ext cx="1441363" cy="616220"/>
      </dsp:txXfrm>
    </dsp:sp>
    <dsp:sp modelId="{29A80F33-92B9-4B88-A956-E670056DD73B}">
      <dsp:nvSpPr>
        <dsp:cNvPr id="0" name=""/>
        <dsp:cNvSpPr/>
      </dsp:nvSpPr>
      <dsp:spPr>
        <a:xfrm>
          <a:off x="1082744" y="2746099"/>
          <a:ext cx="1508035" cy="68289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orbel" pitchFamily="34" charset="0"/>
            </a:rPr>
            <a:t>Mentorship</a:t>
          </a:r>
          <a:endParaRPr lang="es-ES" sz="2000" b="1" kern="1200" dirty="0"/>
        </a:p>
      </dsp:txBody>
      <dsp:txXfrm>
        <a:off x="1116080" y="2779435"/>
        <a:ext cx="1441363" cy="616220"/>
      </dsp:txXfrm>
    </dsp:sp>
    <dsp:sp modelId="{361AA342-15A1-4CE0-AE37-B6811867FB02}">
      <dsp:nvSpPr>
        <dsp:cNvPr id="0" name=""/>
        <dsp:cNvSpPr/>
      </dsp:nvSpPr>
      <dsp:spPr>
        <a:xfrm>
          <a:off x="5883347" y="914407"/>
          <a:ext cx="1508035" cy="68289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orbel" pitchFamily="34" charset="0"/>
            </a:rPr>
            <a:t>Recruiting</a:t>
          </a:r>
          <a:endParaRPr lang="es-ES" sz="2000" b="1" kern="1200" dirty="0"/>
        </a:p>
      </dsp:txBody>
      <dsp:txXfrm>
        <a:off x="5916683" y="947743"/>
        <a:ext cx="1441363" cy="616220"/>
      </dsp:txXfrm>
    </dsp:sp>
    <dsp:sp modelId="{B9393CC2-8DCB-4AED-BDD4-22A89D19E349}">
      <dsp:nvSpPr>
        <dsp:cNvPr id="0" name=""/>
        <dsp:cNvSpPr/>
      </dsp:nvSpPr>
      <dsp:spPr>
        <a:xfrm>
          <a:off x="2438399" y="4571986"/>
          <a:ext cx="1508035" cy="682892"/>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Corbel" pitchFamily="34" charset="0"/>
            </a:rPr>
            <a:t>Deployment</a:t>
          </a:r>
          <a:endParaRPr lang="es-ES" sz="1900" b="1" kern="1200" dirty="0"/>
        </a:p>
      </dsp:txBody>
      <dsp:txXfrm>
        <a:off x="2471735" y="4605322"/>
        <a:ext cx="1441363" cy="616220"/>
      </dsp:txXfrm>
    </dsp:sp>
    <dsp:sp modelId="{32D661C0-2678-40CD-A091-190A20F3CE04}">
      <dsp:nvSpPr>
        <dsp:cNvPr id="0" name=""/>
        <dsp:cNvSpPr/>
      </dsp:nvSpPr>
      <dsp:spPr>
        <a:xfrm>
          <a:off x="4876809" y="4574910"/>
          <a:ext cx="1508035" cy="68289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Corbel" pitchFamily="34" charset="0"/>
            </a:rPr>
            <a:t>Levels of Training</a:t>
          </a:r>
          <a:endParaRPr lang="es-ES" sz="2000" b="1" kern="1200" dirty="0"/>
        </a:p>
      </dsp:txBody>
      <dsp:txXfrm>
        <a:off x="4910145" y="4608246"/>
        <a:ext cx="1441363" cy="616220"/>
      </dsp:txXfrm>
    </dsp:sp>
    <dsp:sp modelId="{A53A4EE6-23F2-4A2C-A57E-C8E8E9CF18AA}">
      <dsp:nvSpPr>
        <dsp:cNvPr id="0" name=""/>
        <dsp:cNvSpPr/>
      </dsp:nvSpPr>
      <dsp:spPr>
        <a:xfrm>
          <a:off x="5943577" y="2782904"/>
          <a:ext cx="1508035" cy="68289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t>Training</a:t>
          </a:r>
          <a:endParaRPr lang="es-ES" sz="2000" b="1" kern="1200" dirty="0"/>
        </a:p>
      </dsp:txBody>
      <dsp:txXfrm>
        <a:off x="5976913" y="2816240"/>
        <a:ext cx="1441363" cy="61622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173979-1123-4B23-ADBA-8B0CC09E642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40185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73979-1123-4B23-ADBA-8B0CC09E642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281943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73979-1123-4B23-ADBA-8B0CC09E642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377776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173979-1123-4B23-ADBA-8B0CC09E642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299880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173979-1123-4B23-ADBA-8B0CC09E642F}"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130944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173979-1123-4B23-ADBA-8B0CC09E642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202148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173979-1123-4B23-ADBA-8B0CC09E642F}" type="datetimeFigureOut">
              <a:rPr lang="en-US" smtClean="0"/>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367142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173979-1123-4B23-ADBA-8B0CC09E642F}"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6560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73979-1123-4B23-ADBA-8B0CC09E642F}"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383476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173979-1123-4B23-ADBA-8B0CC09E642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353290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173979-1123-4B23-ADBA-8B0CC09E642F}"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B2012-E489-477E-82C0-C327A66B3471}" type="slidenum">
              <a:rPr lang="en-US" smtClean="0"/>
              <a:t>‹#›</a:t>
            </a:fld>
            <a:endParaRPr lang="en-US"/>
          </a:p>
        </p:txBody>
      </p:sp>
    </p:spTree>
    <p:extLst>
      <p:ext uri="{BB962C8B-B14F-4D97-AF65-F5344CB8AC3E}">
        <p14:creationId xmlns:p14="http://schemas.microsoft.com/office/powerpoint/2010/main" val="210630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73979-1123-4B23-ADBA-8B0CC09E642F}" type="datetimeFigureOut">
              <a:rPr lang="en-US" smtClean="0"/>
              <a:t>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B2012-E489-477E-82C0-C327A66B3471}" type="slidenum">
              <a:rPr lang="en-US" smtClean="0"/>
              <a:t>‹#›</a:t>
            </a:fld>
            <a:endParaRPr lang="en-US"/>
          </a:p>
        </p:txBody>
      </p:sp>
    </p:spTree>
    <p:extLst>
      <p:ext uri="{BB962C8B-B14F-4D97-AF65-F5344CB8AC3E}">
        <p14:creationId xmlns:p14="http://schemas.microsoft.com/office/powerpoint/2010/main" val="4060294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99214"/>
          </a:xfrm>
        </p:spPr>
        <p:txBody>
          <a:bodyPr>
            <a:normAutofit fontScale="90000"/>
          </a:bodyPr>
          <a:lstStyle/>
          <a:p>
            <a:r>
              <a:rPr lang="en-US" dirty="0" smtClean="0"/>
              <a:t>Building and Sustaining Momentum and Mobilization</a:t>
            </a:r>
            <a:endParaRPr lang="en-US" dirty="0"/>
          </a:p>
        </p:txBody>
      </p:sp>
      <p:sp>
        <p:nvSpPr>
          <p:cNvPr id="3" name="Subtitle 2"/>
          <p:cNvSpPr>
            <a:spLocks noGrp="1"/>
          </p:cNvSpPr>
          <p:nvPr>
            <p:ph type="subTitle" idx="1"/>
          </p:nvPr>
        </p:nvSpPr>
        <p:spPr/>
        <p:txBody>
          <a:bodyPr/>
          <a:lstStyle/>
          <a:p>
            <a:r>
              <a:rPr lang="en-US" dirty="0" smtClean="0"/>
              <a:t>Samuel Telemaque</a:t>
            </a:r>
            <a:endParaRPr lang="en-US" dirty="0"/>
          </a:p>
        </p:txBody>
      </p:sp>
    </p:spTree>
    <p:extLst>
      <p:ext uri="{BB962C8B-B14F-4D97-AF65-F5344CB8AC3E}">
        <p14:creationId xmlns:p14="http://schemas.microsoft.com/office/powerpoint/2010/main" val="3557465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Extrinsic </a:t>
            </a:r>
            <a:r>
              <a:rPr lang="en-US" b="1" dirty="0"/>
              <a:t>Motivation</a:t>
            </a:r>
          </a:p>
        </p:txBody>
      </p:sp>
      <p:sp>
        <p:nvSpPr>
          <p:cNvPr id="3" name="Content Placeholder 2"/>
          <p:cNvSpPr>
            <a:spLocks noGrp="1"/>
          </p:cNvSpPr>
          <p:nvPr>
            <p:ph idx="1"/>
          </p:nvPr>
        </p:nvSpPr>
        <p:spPr/>
        <p:txBody>
          <a:bodyPr>
            <a:normAutofit fontScale="92500" lnSpcReduction="20000"/>
          </a:bodyPr>
          <a:lstStyle/>
          <a:p>
            <a:r>
              <a:rPr lang="en-US" sz="4000" dirty="0" smtClean="0"/>
              <a:t>Hope in the coming of Lord</a:t>
            </a:r>
          </a:p>
          <a:p>
            <a:r>
              <a:rPr lang="en-US" sz="4000" dirty="0" smtClean="0"/>
              <a:t>Bible based authority for service. This is what the Lord want us do.</a:t>
            </a:r>
          </a:p>
          <a:p>
            <a:r>
              <a:rPr lang="en-US" sz="4000" dirty="0" smtClean="0"/>
              <a:t>Motive for service is always unto God and a blessing to humanity.</a:t>
            </a:r>
          </a:p>
          <a:p>
            <a:r>
              <a:rPr lang="en-US" sz="4000" dirty="0" smtClean="0"/>
              <a:t>Push and Pull principle. It is combination of intrinsic and extrinsic factors. Always inspire the people of God from the internal to the external. It is from inside/out.</a:t>
            </a:r>
          </a:p>
          <a:p>
            <a:pPr marL="0" indent="0">
              <a:buNone/>
            </a:pPr>
            <a:endParaRPr lang="en-US" sz="4000" dirty="0" smtClean="0"/>
          </a:p>
          <a:p>
            <a:pPr marL="0" indent="0">
              <a:buNone/>
            </a:pPr>
            <a:endParaRPr lang="en-US" sz="4000" dirty="0" smtClean="0"/>
          </a:p>
          <a:p>
            <a:pPr marL="0" indent="0">
              <a:buNone/>
            </a:pPr>
            <a:endParaRPr lang="en-US" sz="4000" dirty="0"/>
          </a:p>
        </p:txBody>
      </p:sp>
    </p:spTree>
    <p:extLst>
      <p:ext uri="{BB962C8B-B14F-4D97-AF65-F5344CB8AC3E}">
        <p14:creationId xmlns:p14="http://schemas.microsoft.com/office/powerpoint/2010/main" val="233518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Arial Narrow" panose="020B0606020202030204" pitchFamily="34" charset="0"/>
              </a:rPr>
              <a:t>God’s Mission and Mobilization</a:t>
            </a:r>
          </a:p>
        </p:txBody>
      </p:sp>
      <p:sp>
        <p:nvSpPr>
          <p:cNvPr id="3" name="Content Placeholder 2"/>
          <p:cNvSpPr>
            <a:spLocks noGrp="1"/>
          </p:cNvSpPr>
          <p:nvPr>
            <p:ph idx="1"/>
          </p:nvPr>
        </p:nvSpPr>
        <p:spPr/>
        <p:txBody>
          <a:bodyPr>
            <a:normAutofit/>
          </a:bodyPr>
          <a:lstStyle/>
          <a:p>
            <a:r>
              <a:rPr lang="en-US" dirty="0" smtClean="0"/>
              <a:t>The </a:t>
            </a:r>
            <a:r>
              <a:rPr lang="en-US" dirty="0"/>
              <a:t>mission gives birth to the </a:t>
            </a:r>
            <a:r>
              <a:rPr lang="en-US" dirty="0" smtClean="0"/>
              <a:t>strategy.</a:t>
            </a:r>
          </a:p>
          <a:p>
            <a:r>
              <a:rPr lang="en-US" dirty="0" smtClean="0"/>
              <a:t>The </a:t>
            </a:r>
            <a:r>
              <a:rPr lang="en-US" dirty="0"/>
              <a:t>mission provides the rallying center for all ministries’ activities.</a:t>
            </a:r>
          </a:p>
          <a:p>
            <a:r>
              <a:rPr lang="en-US" dirty="0" smtClean="0"/>
              <a:t>The </a:t>
            </a:r>
            <a:r>
              <a:rPr lang="en-US" dirty="0"/>
              <a:t>mission changes the strategy and the strategy redefines the mission.</a:t>
            </a:r>
          </a:p>
          <a:p>
            <a:r>
              <a:rPr lang="en-US" dirty="0" smtClean="0"/>
              <a:t>The </a:t>
            </a:r>
            <a:r>
              <a:rPr lang="en-US" dirty="0"/>
              <a:t>mission accommodates many perspectives but the perspectives are not the mission </a:t>
            </a:r>
          </a:p>
          <a:p>
            <a:r>
              <a:rPr lang="en-US" dirty="0" smtClean="0"/>
              <a:t>There </a:t>
            </a:r>
            <a:r>
              <a:rPr lang="en-US" dirty="0"/>
              <a:t>is one mission but many </a:t>
            </a:r>
            <a:r>
              <a:rPr lang="en-US" dirty="0" smtClean="0"/>
              <a:t>ministries.</a:t>
            </a:r>
          </a:p>
          <a:p>
            <a:r>
              <a:rPr lang="en-US" dirty="0" smtClean="0"/>
              <a:t>The </a:t>
            </a:r>
            <a:r>
              <a:rPr lang="en-US" dirty="0"/>
              <a:t>mission gives birth to revival and reformation and revival and reformation deepens commitment for mission</a:t>
            </a:r>
          </a:p>
          <a:p>
            <a:endParaRPr lang="en-US" dirty="0"/>
          </a:p>
        </p:txBody>
      </p:sp>
    </p:spTree>
    <p:extLst>
      <p:ext uri="{BB962C8B-B14F-4D97-AF65-F5344CB8AC3E}">
        <p14:creationId xmlns:p14="http://schemas.microsoft.com/office/powerpoint/2010/main" val="210144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How Sustain Momentum in the Local Churches</a:t>
            </a:r>
            <a:endParaRPr lang="en-US" dirty="0"/>
          </a:p>
        </p:txBody>
      </p:sp>
      <p:sp>
        <p:nvSpPr>
          <p:cNvPr id="3" name="Content Placeholder 2"/>
          <p:cNvSpPr>
            <a:spLocks noGrp="1"/>
          </p:cNvSpPr>
          <p:nvPr>
            <p:ph idx="1"/>
          </p:nvPr>
        </p:nvSpPr>
        <p:spPr/>
        <p:txBody>
          <a:bodyPr/>
          <a:lstStyle/>
          <a:p>
            <a:pPr marL="0" indent="0">
              <a:buNone/>
            </a:pPr>
            <a:r>
              <a:rPr lang="en-US" dirty="0" smtClean="0"/>
              <a:t>Provide </a:t>
            </a:r>
            <a:r>
              <a:rPr lang="en-US" b="1" dirty="0" smtClean="0"/>
              <a:t>avenues</a:t>
            </a:r>
            <a:r>
              <a:rPr lang="en-US" dirty="0" smtClean="0"/>
              <a:t> for members to read and reflect on the Scripture in every church activity. The Bible, the Holy Spirit and prayer give intrinsic  motivation for ministry or service.</a:t>
            </a:r>
          </a:p>
          <a:p>
            <a:pPr marL="0" indent="0">
              <a:buNone/>
            </a:pPr>
            <a:r>
              <a:rPr lang="en-US" dirty="0" smtClean="0"/>
              <a:t>Cultivate an atmosphere of support, affirmation, fellowship, connectivity, sharing, transparency and confessing of faults one to another. </a:t>
            </a:r>
          </a:p>
          <a:p>
            <a:pPr marL="0" indent="0">
              <a:buNone/>
            </a:pPr>
            <a:r>
              <a:rPr lang="en-US" dirty="0" smtClean="0"/>
              <a:t>Design ministry from heart, to head and unto hands and feet. The love of God constrain us principle. Give emphasis to God’s love for sinners. Connect first the heart. </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98307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Sustain Momentum in the Local Churches</a:t>
            </a:r>
          </a:p>
        </p:txBody>
      </p:sp>
      <p:sp>
        <p:nvSpPr>
          <p:cNvPr id="3" name="Content Placeholder 2"/>
          <p:cNvSpPr>
            <a:spLocks noGrp="1"/>
          </p:cNvSpPr>
          <p:nvPr>
            <p:ph idx="1"/>
          </p:nvPr>
        </p:nvSpPr>
        <p:spPr/>
        <p:txBody>
          <a:bodyPr/>
          <a:lstStyle/>
          <a:p>
            <a:r>
              <a:rPr lang="en-US" dirty="0" smtClean="0"/>
              <a:t>Reaffirm </a:t>
            </a:r>
            <a:r>
              <a:rPr lang="en-US" dirty="0"/>
              <a:t>the critical role of </a:t>
            </a:r>
            <a:r>
              <a:rPr lang="en-US" dirty="0" smtClean="0"/>
              <a:t>all ministries to </a:t>
            </a:r>
            <a:r>
              <a:rPr lang="en-US" dirty="0"/>
              <a:t>enlist, recruit and equip the members for </a:t>
            </a:r>
            <a:r>
              <a:rPr lang="en-US" dirty="0" smtClean="0"/>
              <a:t>evangelism and cross cultural mission. </a:t>
            </a:r>
            <a:r>
              <a:rPr lang="en-US" dirty="0"/>
              <a:t>This is the responsibility of the department at every level of the church organization.</a:t>
            </a:r>
          </a:p>
          <a:p>
            <a:r>
              <a:rPr lang="en-US" dirty="0" smtClean="0"/>
              <a:t>Cast </a:t>
            </a:r>
            <a:r>
              <a:rPr lang="en-US" dirty="0"/>
              <a:t>a compelling </a:t>
            </a:r>
            <a:r>
              <a:rPr lang="en-US" dirty="0" smtClean="0"/>
              <a:t>strategic </a:t>
            </a:r>
            <a:r>
              <a:rPr lang="en-US" dirty="0"/>
              <a:t>plan.</a:t>
            </a:r>
          </a:p>
          <a:p>
            <a:r>
              <a:rPr lang="en-US" dirty="0" smtClean="0"/>
              <a:t>Enlist </a:t>
            </a:r>
            <a:r>
              <a:rPr lang="en-US" dirty="0"/>
              <a:t>the support of every </a:t>
            </a:r>
            <a:r>
              <a:rPr lang="en-US" dirty="0" smtClean="0"/>
              <a:t>member </a:t>
            </a:r>
            <a:r>
              <a:rPr lang="en-US" dirty="0"/>
              <a:t>to </a:t>
            </a:r>
            <a:r>
              <a:rPr lang="en-US" dirty="0" smtClean="0"/>
              <a:t>participate through brain storming, critique, tolerance, appreciation for ethnic and cultural diversity. </a:t>
            </a:r>
          </a:p>
          <a:p>
            <a:r>
              <a:rPr lang="en-US" dirty="0" smtClean="0"/>
              <a:t>Celebrate diversity and use the </a:t>
            </a:r>
            <a:r>
              <a:rPr lang="en-US" b="1" dirty="0" smtClean="0">
                <a:solidFill>
                  <a:srgbClr val="FF0000"/>
                </a:solidFill>
              </a:rPr>
              <a:t>potentials</a:t>
            </a:r>
            <a:r>
              <a:rPr lang="en-US" dirty="0" smtClean="0"/>
              <a:t> of diversity to create innovation and advocate change.</a:t>
            </a:r>
            <a:endParaRPr lang="en-US" dirty="0"/>
          </a:p>
          <a:p>
            <a:endParaRPr lang="en-US" dirty="0"/>
          </a:p>
        </p:txBody>
      </p:sp>
    </p:spTree>
    <p:extLst>
      <p:ext uri="{BB962C8B-B14F-4D97-AF65-F5344CB8AC3E}">
        <p14:creationId xmlns:p14="http://schemas.microsoft.com/office/powerpoint/2010/main" val="265973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Scheduling </a:t>
            </a:r>
            <a:r>
              <a:rPr lang="en-US" b="1" dirty="0" smtClean="0"/>
              <a:t>and Sustaining Momentum</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endParaRPr lang="en-US" dirty="0"/>
          </a:p>
          <a:p>
            <a:r>
              <a:rPr lang="en-US" sz="11200" dirty="0" smtClean="0"/>
              <a:t>Specific </a:t>
            </a:r>
            <a:r>
              <a:rPr lang="en-US" sz="11200" dirty="0"/>
              <a:t>date for </a:t>
            </a:r>
            <a:r>
              <a:rPr lang="en-US" sz="11200" b="1" dirty="0" smtClean="0"/>
              <a:t>launching</a:t>
            </a:r>
            <a:r>
              <a:rPr lang="en-US" sz="11200" dirty="0" smtClean="0"/>
              <a:t> the local strategic plan </a:t>
            </a:r>
          </a:p>
          <a:p>
            <a:r>
              <a:rPr lang="en-US" sz="11200" dirty="0" smtClean="0"/>
              <a:t>Specific </a:t>
            </a:r>
            <a:r>
              <a:rPr lang="en-US" sz="11200" dirty="0"/>
              <a:t>date for </a:t>
            </a:r>
            <a:r>
              <a:rPr lang="en-US" sz="11200" b="1" dirty="0" smtClean="0"/>
              <a:t>enlisting</a:t>
            </a:r>
            <a:r>
              <a:rPr lang="en-US" sz="11200" dirty="0" smtClean="0"/>
              <a:t> </a:t>
            </a:r>
            <a:r>
              <a:rPr lang="en-US" sz="11200" dirty="0"/>
              <a:t>and </a:t>
            </a:r>
            <a:r>
              <a:rPr lang="en-US" sz="11200" b="1" dirty="0"/>
              <a:t>recruitment</a:t>
            </a:r>
            <a:r>
              <a:rPr lang="en-US" sz="11200" dirty="0"/>
              <a:t> of </a:t>
            </a:r>
            <a:r>
              <a:rPr lang="en-US" sz="11200" dirty="0" smtClean="0"/>
              <a:t>members.</a:t>
            </a:r>
            <a:endParaRPr lang="en-US" sz="11200" dirty="0"/>
          </a:p>
          <a:p>
            <a:r>
              <a:rPr lang="en-US" sz="11200" dirty="0" smtClean="0"/>
              <a:t>Specific </a:t>
            </a:r>
            <a:r>
              <a:rPr lang="en-US" sz="11200" dirty="0"/>
              <a:t>date for mass </a:t>
            </a:r>
            <a:r>
              <a:rPr lang="en-US" sz="11200" b="1" dirty="0"/>
              <a:t>training</a:t>
            </a:r>
            <a:r>
              <a:rPr lang="en-US" sz="11200" dirty="0"/>
              <a:t> in every local church.</a:t>
            </a:r>
          </a:p>
          <a:p>
            <a:r>
              <a:rPr lang="en-US" sz="11200" dirty="0" smtClean="0"/>
              <a:t>Specific </a:t>
            </a:r>
            <a:r>
              <a:rPr lang="en-US" sz="11200" dirty="0"/>
              <a:t>date for </a:t>
            </a:r>
            <a:r>
              <a:rPr lang="en-US" sz="11200" b="1" dirty="0"/>
              <a:t>deployment</a:t>
            </a:r>
            <a:r>
              <a:rPr lang="en-US" sz="11200" dirty="0"/>
              <a:t> for </a:t>
            </a:r>
            <a:r>
              <a:rPr lang="en-US" sz="11200" b="1" dirty="0"/>
              <a:t>various facets </a:t>
            </a:r>
            <a:r>
              <a:rPr lang="en-US" sz="11200" dirty="0"/>
              <a:t>of evangelism at the local churches.</a:t>
            </a:r>
          </a:p>
          <a:p>
            <a:r>
              <a:rPr lang="en-US" sz="11200" dirty="0" smtClean="0"/>
              <a:t>Specific date to </a:t>
            </a:r>
            <a:r>
              <a:rPr lang="en-US" sz="11200" b="1" dirty="0" smtClean="0"/>
              <a:t>celebration</a:t>
            </a:r>
            <a:r>
              <a:rPr lang="en-US" sz="11200" dirty="0" smtClean="0"/>
              <a:t> </a:t>
            </a:r>
            <a:r>
              <a:rPr lang="en-US" sz="11200" dirty="0"/>
              <a:t>of the </a:t>
            </a:r>
            <a:r>
              <a:rPr lang="en-US" sz="11200" dirty="0" smtClean="0"/>
              <a:t>achievements.</a:t>
            </a:r>
          </a:p>
          <a:p>
            <a:r>
              <a:rPr lang="en-US" sz="11200" dirty="0" smtClean="0"/>
              <a:t>Special date for </a:t>
            </a:r>
            <a:r>
              <a:rPr lang="en-US" sz="11200" b="1" dirty="0" smtClean="0"/>
              <a:t>evaluation</a:t>
            </a:r>
            <a:r>
              <a:rPr lang="en-US" sz="11200" dirty="0" smtClean="0"/>
              <a:t> and feedback of progress (every three months)</a:t>
            </a:r>
          </a:p>
          <a:p>
            <a:r>
              <a:rPr lang="en-US" sz="11200" dirty="0" smtClean="0"/>
              <a:t>Specific date for </a:t>
            </a:r>
            <a:r>
              <a:rPr lang="en-US" sz="11200" b="1" dirty="0" smtClean="0"/>
              <a:t>launching</a:t>
            </a:r>
            <a:r>
              <a:rPr lang="en-US" sz="11200" dirty="0" smtClean="0"/>
              <a:t> new phrases of the strategic plan with entire church.</a:t>
            </a:r>
          </a:p>
          <a:p>
            <a:pPr marL="0" indent="0">
              <a:buNone/>
            </a:pPr>
            <a:r>
              <a:rPr lang="en-US" sz="11200" dirty="0" smtClean="0"/>
              <a:t> </a:t>
            </a:r>
          </a:p>
          <a:p>
            <a:endParaRPr lang="en-US" dirty="0"/>
          </a:p>
        </p:txBody>
      </p:sp>
    </p:spTree>
    <p:extLst>
      <p:ext uri="{BB962C8B-B14F-4D97-AF65-F5344CB8AC3E}">
        <p14:creationId xmlns:p14="http://schemas.microsoft.com/office/powerpoint/2010/main" val="3749923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of Mobilization and Sustainability </a:t>
            </a:r>
            <a:endParaRPr lang="en-US" dirty="0"/>
          </a:p>
        </p:txBody>
      </p:sp>
      <p:sp>
        <p:nvSpPr>
          <p:cNvPr id="3" name="Content Placeholder 2"/>
          <p:cNvSpPr>
            <a:spLocks noGrp="1"/>
          </p:cNvSpPr>
          <p:nvPr>
            <p:ph idx="1"/>
          </p:nvPr>
        </p:nvSpPr>
        <p:spPr/>
        <p:txBody>
          <a:bodyPr/>
          <a:lstStyle/>
          <a:p>
            <a:r>
              <a:rPr lang="en-US" dirty="0" smtClean="0"/>
              <a:t>Early forecasting of upcoming events. </a:t>
            </a:r>
          </a:p>
          <a:p>
            <a:r>
              <a:rPr lang="en-US" dirty="0" smtClean="0"/>
              <a:t>Network of instant communication, WhatsApp </a:t>
            </a:r>
            <a:r>
              <a:rPr lang="en-US" dirty="0" err="1" smtClean="0"/>
              <a:t>ect</a:t>
            </a:r>
            <a:r>
              <a:rPr lang="en-US" dirty="0" smtClean="0"/>
              <a:t>. </a:t>
            </a:r>
          </a:p>
          <a:p>
            <a:r>
              <a:rPr lang="en-US" dirty="0" smtClean="0"/>
              <a:t>Weekend prayer conference or retreat for intrinsic motivation.</a:t>
            </a:r>
          </a:p>
          <a:p>
            <a:r>
              <a:rPr lang="en-US" dirty="0" smtClean="0"/>
              <a:t>Social activities to release stress, anxiety, and foster renewal </a:t>
            </a:r>
          </a:p>
          <a:p>
            <a:r>
              <a:rPr lang="en-US" dirty="0" smtClean="0"/>
              <a:t>Monitoring progress or upcoming events. Keeping people focus on major decisions made by management board or councils.</a:t>
            </a:r>
          </a:p>
          <a:p>
            <a:r>
              <a:rPr lang="en-US" dirty="0" smtClean="0"/>
              <a:t>The authority of Scripture. The Lord says …………</a:t>
            </a:r>
          </a:p>
          <a:p>
            <a:r>
              <a:rPr lang="en-US" dirty="0" smtClean="0"/>
              <a:t>All inclusive mindset. Accommodate all good ideas or </a:t>
            </a:r>
            <a:r>
              <a:rPr lang="en-US" b="1" dirty="0" smtClean="0"/>
              <a:t>good</a:t>
            </a:r>
            <a:r>
              <a:rPr lang="en-US" dirty="0" smtClean="0"/>
              <a:t> money that support the God’s mission in the community. </a:t>
            </a:r>
            <a:endParaRPr lang="en-US" dirty="0"/>
          </a:p>
        </p:txBody>
      </p:sp>
    </p:spTree>
    <p:extLst>
      <p:ext uri="{BB962C8B-B14F-4D97-AF65-F5344CB8AC3E}">
        <p14:creationId xmlns:p14="http://schemas.microsoft.com/office/powerpoint/2010/main" val="352500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Forces of Mobilization and Sustainability </a:t>
            </a:r>
          </a:p>
        </p:txBody>
      </p:sp>
      <p:sp>
        <p:nvSpPr>
          <p:cNvPr id="3" name="Content Placeholder 2"/>
          <p:cNvSpPr>
            <a:spLocks noGrp="1"/>
          </p:cNvSpPr>
          <p:nvPr>
            <p:ph idx="1"/>
          </p:nvPr>
        </p:nvSpPr>
        <p:spPr/>
        <p:txBody>
          <a:bodyPr/>
          <a:lstStyle/>
          <a:p>
            <a:pPr marL="0" indent="0">
              <a:buNone/>
            </a:pPr>
            <a:r>
              <a:rPr lang="en-US" dirty="0" smtClean="0"/>
              <a:t>Conduct baptism </a:t>
            </a:r>
            <a:r>
              <a:rPr lang="en-US" b="1" dirty="0" smtClean="0">
                <a:solidFill>
                  <a:srgbClr val="FF0000"/>
                </a:solidFill>
              </a:rPr>
              <a:t>each quarter </a:t>
            </a:r>
            <a:r>
              <a:rPr lang="en-US" dirty="0" smtClean="0"/>
              <a:t>to communicate:-</a:t>
            </a:r>
          </a:p>
          <a:p>
            <a:r>
              <a:rPr lang="en-US" dirty="0" smtClean="0"/>
              <a:t>Priority on mission</a:t>
            </a:r>
          </a:p>
          <a:p>
            <a:r>
              <a:rPr lang="en-US" dirty="0" smtClean="0"/>
              <a:t>New life in Christ</a:t>
            </a:r>
          </a:p>
          <a:p>
            <a:r>
              <a:rPr lang="en-US" dirty="0" smtClean="0"/>
              <a:t>Transition from the old life to the new life</a:t>
            </a:r>
          </a:p>
          <a:p>
            <a:r>
              <a:rPr lang="en-US" dirty="0" smtClean="0"/>
              <a:t>Collective responsibility of discipleship of new disciples</a:t>
            </a:r>
          </a:p>
          <a:p>
            <a:r>
              <a:rPr lang="en-US" dirty="0" smtClean="0"/>
              <a:t>Influence of the Scripture and the Holy Spirit in Conversion</a:t>
            </a:r>
          </a:p>
          <a:p>
            <a:r>
              <a:rPr lang="en-US" dirty="0" smtClean="0"/>
              <a:t>Celebrate the power of God’s love in human transformation</a:t>
            </a:r>
          </a:p>
          <a:p>
            <a:r>
              <a:rPr lang="en-US" dirty="0" smtClean="0"/>
              <a:t>To forecast up coming events. </a:t>
            </a:r>
          </a:p>
          <a:p>
            <a:endParaRPr lang="en-US" dirty="0"/>
          </a:p>
        </p:txBody>
      </p:sp>
    </p:spTree>
    <p:extLst>
      <p:ext uri="{BB962C8B-B14F-4D97-AF65-F5344CB8AC3E}">
        <p14:creationId xmlns:p14="http://schemas.microsoft.com/office/powerpoint/2010/main" val="2251059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819400" y="6066474"/>
            <a:ext cx="1524000" cy="817245"/>
          </a:xfrm>
          <a:prstGeom prst="round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indent="-182880">
              <a:buFont typeface="+mj-lt"/>
              <a:buAutoNum type="arabicPeriod"/>
            </a:pPr>
            <a:r>
              <a:rPr lang="en-US" sz="1400" b="1" dirty="0">
                <a:latin typeface="Corbel" pitchFamily="34" charset="0"/>
              </a:rPr>
              <a:t>Rural context</a:t>
            </a:r>
          </a:p>
          <a:p>
            <a:pPr indent="-182880">
              <a:buFont typeface="+mj-lt"/>
              <a:buAutoNum type="arabicPeriod"/>
            </a:pPr>
            <a:r>
              <a:rPr lang="en-US" sz="1400" b="1" dirty="0">
                <a:latin typeface="Corbel" pitchFamily="34" charset="0"/>
              </a:rPr>
              <a:t>Urban context</a:t>
            </a:r>
          </a:p>
        </p:txBody>
      </p:sp>
      <p:sp>
        <p:nvSpPr>
          <p:cNvPr id="30" name="TextBox 29"/>
          <p:cNvSpPr txBox="1"/>
          <p:nvPr/>
        </p:nvSpPr>
        <p:spPr>
          <a:xfrm>
            <a:off x="1676400" y="4114801"/>
            <a:ext cx="1752600" cy="817245"/>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indent="-182880">
              <a:buFont typeface="+mj-lt"/>
              <a:buAutoNum type="arabicPeriod"/>
            </a:pPr>
            <a:r>
              <a:rPr lang="en-US" sz="1400" b="1" dirty="0">
                <a:latin typeface="Corbel" pitchFamily="34" charset="0"/>
              </a:rPr>
              <a:t>Feedback</a:t>
            </a:r>
          </a:p>
          <a:p>
            <a:pPr indent="-182880">
              <a:buFont typeface="+mj-lt"/>
              <a:buAutoNum type="arabicPeriod"/>
            </a:pPr>
            <a:r>
              <a:rPr lang="en-US" sz="1400" b="1" dirty="0">
                <a:latin typeface="Corbel" pitchFamily="34" charset="0"/>
              </a:rPr>
              <a:t>Support</a:t>
            </a:r>
          </a:p>
          <a:p>
            <a:pPr indent="-182880">
              <a:buFont typeface="+mj-lt"/>
              <a:buAutoNum type="arabicPeriod"/>
            </a:pPr>
            <a:r>
              <a:rPr lang="en-US" sz="1400" b="1" dirty="0">
                <a:latin typeface="Corbel" pitchFamily="34" charset="0"/>
              </a:rPr>
              <a:t>Encouragement</a:t>
            </a:r>
          </a:p>
        </p:txBody>
      </p:sp>
      <p:sp>
        <p:nvSpPr>
          <p:cNvPr id="20" name="TextBox 19"/>
          <p:cNvSpPr txBox="1"/>
          <p:nvPr/>
        </p:nvSpPr>
        <p:spPr>
          <a:xfrm>
            <a:off x="8686800" y="4440556"/>
            <a:ext cx="1828800" cy="817245"/>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74320" indent="-182880">
              <a:buFont typeface="+mj-lt"/>
              <a:buAutoNum type="arabicPeriod"/>
            </a:pPr>
            <a:r>
              <a:rPr lang="en-US" sz="1400" b="1" dirty="0">
                <a:latin typeface="Corbel" pitchFamily="34" charset="0"/>
              </a:rPr>
              <a:t>New knowledge</a:t>
            </a:r>
          </a:p>
          <a:p>
            <a:pPr marL="274320" indent="-182880">
              <a:buFont typeface="+mj-lt"/>
              <a:buAutoNum type="arabicPeriod"/>
            </a:pPr>
            <a:r>
              <a:rPr lang="en-US" sz="1400" b="1" dirty="0">
                <a:latin typeface="Corbel" pitchFamily="34" charset="0"/>
              </a:rPr>
              <a:t>New skills</a:t>
            </a:r>
          </a:p>
          <a:p>
            <a:pPr marL="274320" indent="-182880">
              <a:buFont typeface="+mj-lt"/>
              <a:buAutoNum type="arabicPeriod"/>
            </a:pPr>
            <a:r>
              <a:rPr lang="en-US" sz="1400" b="1" dirty="0">
                <a:latin typeface="Corbel" pitchFamily="34" charset="0"/>
              </a:rPr>
              <a:t>New attitudes</a:t>
            </a:r>
          </a:p>
        </p:txBody>
      </p:sp>
      <p:sp>
        <p:nvSpPr>
          <p:cNvPr id="21" name="TextBox 20"/>
          <p:cNvSpPr txBox="1"/>
          <p:nvPr/>
        </p:nvSpPr>
        <p:spPr>
          <a:xfrm>
            <a:off x="7927044" y="5715000"/>
            <a:ext cx="1978956" cy="1055608"/>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65760" indent="-182880">
              <a:buFont typeface="+mj-lt"/>
              <a:buAutoNum type="arabicPeriod"/>
            </a:pPr>
            <a:r>
              <a:rPr lang="en-US" sz="1400" b="1" dirty="0">
                <a:solidFill>
                  <a:schemeClr val="tx1"/>
                </a:solidFill>
                <a:latin typeface="Corbel" pitchFamily="34" charset="0"/>
              </a:rPr>
              <a:t>Knowledge</a:t>
            </a:r>
          </a:p>
          <a:p>
            <a:pPr marL="365760" indent="-182880">
              <a:buFont typeface="+mj-lt"/>
              <a:buAutoNum type="arabicPeriod"/>
            </a:pPr>
            <a:r>
              <a:rPr lang="en-US" sz="1400" b="1" dirty="0">
                <a:solidFill>
                  <a:schemeClr val="tx1"/>
                </a:solidFill>
                <a:latin typeface="Corbel" pitchFamily="34" charset="0"/>
              </a:rPr>
              <a:t>Explanation</a:t>
            </a:r>
          </a:p>
          <a:p>
            <a:pPr marL="365760" indent="-182880">
              <a:buFont typeface="+mj-lt"/>
              <a:buAutoNum type="arabicPeriod"/>
            </a:pPr>
            <a:r>
              <a:rPr lang="en-US" sz="1400" b="1" dirty="0">
                <a:solidFill>
                  <a:schemeClr val="tx1"/>
                </a:solidFill>
                <a:latin typeface="Corbel" pitchFamily="34" charset="0"/>
              </a:rPr>
              <a:t>Application</a:t>
            </a:r>
          </a:p>
          <a:p>
            <a:pPr marL="365760" indent="-182880">
              <a:buFont typeface="+mj-lt"/>
              <a:buAutoNum type="arabicPeriod"/>
            </a:pPr>
            <a:r>
              <a:rPr lang="en-US" sz="1400" b="1" dirty="0">
                <a:solidFill>
                  <a:schemeClr val="tx1"/>
                </a:solidFill>
                <a:latin typeface="Corbel" pitchFamily="34" charset="0"/>
              </a:rPr>
              <a:t>Demonstration</a:t>
            </a:r>
          </a:p>
        </p:txBody>
      </p:sp>
      <p:graphicFrame>
        <p:nvGraphicFramePr>
          <p:cNvPr id="18" name="Diagram 17"/>
          <p:cNvGraphicFramePr/>
          <p:nvPr/>
        </p:nvGraphicFramePr>
        <p:xfrm>
          <a:off x="1752600" y="1103293"/>
          <a:ext cx="8686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8" name="Picture 47" descr="G7.jpg"/>
          <p:cNvPicPr>
            <a:picLocks noChangeAspect="1"/>
          </p:cNvPicPr>
          <p:nvPr/>
        </p:nvPicPr>
        <p:blipFill>
          <a:blip r:embed="rId7" cstate="print"/>
          <a:srcRect t="50148" b="20354"/>
          <a:stretch>
            <a:fillRect/>
          </a:stretch>
        </p:blipFill>
        <p:spPr>
          <a:xfrm>
            <a:off x="1524000" y="0"/>
            <a:ext cx="9144000" cy="1066800"/>
          </a:xfrm>
          <a:prstGeom prst="rect">
            <a:avLst/>
          </a:prstGeom>
        </p:spPr>
      </p:pic>
      <p:sp>
        <p:nvSpPr>
          <p:cNvPr id="74" name="TextBox 73"/>
          <p:cNvSpPr txBox="1"/>
          <p:nvPr/>
        </p:nvSpPr>
        <p:spPr>
          <a:xfrm>
            <a:off x="2971800" y="76200"/>
            <a:ext cx="6781800" cy="861774"/>
          </a:xfrm>
          <a:prstGeom prst="rect">
            <a:avLst/>
          </a:prstGeom>
          <a:noFill/>
        </p:spPr>
        <p:txBody>
          <a:bodyPr wrap="square" rtlCol="0">
            <a:spAutoFit/>
          </a:bodyPr>
          <a:lstStyle/>
          <a:p>
            <a:pPr algn="ctr"/>
            <a:r>
              <a:rPr lang="en-US" sz="2500" b="1" dirty="0">
                <a:solidFill>
                  <a:schemeClr val="bg1"/>
                </a:solidFill>
                <a:latin typeface="Corbel" pitchFamily="34" charset="0"/>
              </a:rPr>
              <a:t>THE PROGRESS OF TRAINING GLOBAL MISSION PIONEERS</a:t>
            </a:r>
          </a:p>
        </p:txBody>
      </p:sp>
      <p:sp>
        <p:nvSpPr>
          <p:cNvPr id="35" name="Rectangle 34"/>
          <p:cNvSpPr/>
          <p:nvPr/>
        </p:nvSpPr>
        <p:spPr>
          <a:xfrm rot="17398907">
            <a:off x="4021428" y="2755208"/>
            <a:ext cx="1801696" cy="1409385"/>
          </a:xfrm>
          <a:prstGeom prst="rect">
            <a:avLst/>
          </a:prstGeom>
          <a:noFill/>
        </p:spPr>
        <p:txBody>
          <a:bodyPr spcFirstLastPara="1" wrap="none" lIns="91440" tIns="45720" rIns="91440" bIns="45720" numCol="1">
            <a:prstTxWarp prst="textArchUp">
              <a:avLst>
                <a:gd name="adj" fmla="val 12049381"/>
              </a:avLst>
            </a:prstTxWarp>
            <a:spAutoFit/>
          </a:bodyPr>
          <a:lstStyle/>
          <a:p>
            <a:pPr algn="ctr"/>
            <a:r>
              <a:rPr lang="en-US" sz="1400" b="1" dirty="0">
                <a:solidFill>
                  <a:srgbClr val="C00000"/>
                </a:solidFill>
                <a:latin typeface="Corbel" pitchFamily="34" charset="0"/>
              </a:rPr>
              <a:t>Rewards </a:t>
            </a:r>
          </a:p>
          <a:p>
            <a:pPr algn="ctr"/>
            <a:r>
              <a:rPr lang="en-US" sz="1400" b="1" dirty="0">
                <a:solidFill>
                  <a:srgbClr val="C00000"/>
                </a:solidFill>
                <a:latin typeface="Corbel" pitchFamily="34" charset="0"/>
              </a:rPr>
              <a:t>performance</a:t>
            </a:r>
          </a:p>
        </p:txBody>
      </p:sp>
      <p:sp>
        <p:nvSpPr>
          <p:cNvPr id="36" name="Rectangle 35"/>
          <p:cNvSpPr/>
          <p:nvPr/>
        </p:nvSpPr>
        <p:spPr>
          <a:xfrm rot="14449184">
            <a:off x="4104935" y="3381262"/>
            <a:ext cx="2711808" cy="2209800"/>
          </a:xfrm>
          <a:prstGeom prst="rect">
            <a:avLst/>
          </a:prstGeom>
          <a:noFill/>
        </p:spPr>
        <p:txBody>
          <a:bodyPr spcFirstLastPara="1" wrap="none" lIns="91440" tIns="45720" rIns="91440" bIns="45720" numCol="1">
            <a:prstTxWarp prst="textArchUp">
              <a:avLst>
                <a:gd name="adj" fmla="val 12049381"/>
              </a:avLst>
            </a:prstTxWarp>
            <a:spAutoFit/>
          </a:bodyPr>
          <a:lstStyle/>
          <a:p>
            <a:pPr algn="ctr"/>
            <a:r>
              <a:rPr lang="en-US" sz="1400" b="1" dirty="0">
                <a:solidFill>
                  <a:srgbClr val="C00000"/>
                </a:solidFill>
                <a:latin typeface="Corbel" pitchFamily="34" charset="0"/>
              </a:rPr>
              <a:t>Outstanding </a:t>
            </a:r>
          </a:p>
          <a:p>
            <a:pPr algn="ctr"/>
            <a:r>
              <a:rPr lang="en-US" sz="1400" b="1" dirty="0">
                <a:solidFill>
                  <a:srgbClr val="C00000"/>
                </a:solidFill>
                <a:latin typeface="Corbel" pitchFamily="34" charset="0"/>
              </a:rPr>
              <a:t>performance</a:t>
            </a:r>
          </a:p>
        </p:txBody>
      </p:sp>
      <p:sp>
        <p:nvSpPr>
          <p:cNvPr id="38" name="Yield to the Spirit"/>
          <p:cNvSpPr txBox="1"/>
          <p:nvPr/>
        </p:nvSpPr>
        <p:spPr>
          <a:xfrm rot="7427751">
            <a:off x="5593106" y="4034393"/>
            <a:ext cx="2858854" cy="1416647"/>
          </a:xfrm>
          <a:prstGeom prst="rect">
            <a:avLst/>
          </a:prstGeom>
          <a:noFill/>
        </p:spPr>
        <p:txBody>
          <a:bodyPr wrap="square" rtlCol="0">
            <a:prstTxWarp prst="textArchUp">
              <a:avLst>
                <a:gd name="adj" fmla="val 12040660"/>
              </a:avLst>
            </a:prstTxWarp>
            <a:spAutoFit/>
          </a:bodyPr>
          <a:lstStyle/>
          <a:p>
            <a:pPr algn="ctr"/>
            <a:r>
              <a:rPr lang="en-US" sz="1400" b="1" spc="50" dirty="0">
                <a:ln w="13500">
                  <a:solidFill>
                    <a:schemeClr val="accent1">
                      <a:shade val="2500"/>
                      <a:alpha val="6500"/>
                    </a:schemeClr>
                  </a:solidFill>
                  <a:prstDash val="solid"/>
                </a:ln>
                <a:solidFill>
                  <a:srgbClr val="C00000"/>
                </a:solidFill>
                <a:latin typeface="Corbel" pitchFamily="34" charset="0"/>
              </a:rPr>
              <a:t>Increases</a:t>
            </a:r>
          </a:p>
          <a:p>
            <a:pPr algn="ctr"/>
            <a:r>
              <a:rPr lang="en-US" sz="1400" b="1" spc="50" dirty="0">
                <a:ln w="13500">
                  <a:solidFill>
                    <a:schemeClr val="accent1">
                      <a:shade val="2500"/>
                      <a:alpha val="6500"/>
                    </a:schemeClr>
                  </a:solidFill>
                  <a:prstDash val="solid"/>
                </a:ln>
                <a:solidFill>
                  <a:srgbClr val="C00000"/>
                </a:solidFill>
                <a:latin typeface="Corbel" pitchFamily="34" charset="0"/>
              </a:rPr>
              <a:t> performance</a:t>
            </a:r>
          </a:p>
        </p:txBody>
      </p:sp>
      <p:pic>
        <p:nvPicPr>
          <p:cNvPr id="39" name="Picture 38" descr="openly-collaborative-icon.png"/>
          <p:cNvPicPr>
            <a:picLocks noChangeAspect="1"/>
          </p:cNvPicPr>
          <p:nvPr/>
        </p:nvPicPr>
        <p:blipFill>
          <a:blip r:embed="rId8" cstate="print"/>
          <a:srcRect l="24998" r="19451"/>
          <a:stretch>
            <a:fillRect/>
          </a:stretch>
        </p:blipFill>
        <p:spPr>
          <a:xfrm>
            <a:off x="4749224" y="2514600"/>
            <a:ext cx="3023176" cy="2612250"/>
          </a:xfrm>
          <a:prstGeom prst="rect">
            <a:avLst/>
          </a:prstGeom>
        </p:spPr>
      </p:pic>
      <p:pic>
        <p:nvPicPr>
          <p:cNvPr id="55" name="Picture 54" descr="flecha.png"/>
          <p:cNvPicPr>
            <a:picLocks noChangeAspect="1"/>
          </p:cNvPicPr>
          <p:nvPr/>
        </p:nvPicPr>
        <p:blipFill>
          <a:blip r:embed="rId9" cstate="print"/>
          <a:srcRect l="39134" r="40195" b="84408"/>
          <a:stretch>
            <a:fillRect/>
          </a:stretch>
        </p:blipFill>
        <p:spPr>
          <a:xfrm rot="1907205">
            <a:off x="6655258" y="1387681"/>
            <a:ext cx="1176089" cy="689696"/>
          </a:xfrm>
          <a:prstGeom prst="rect">
            <a:avLst/>
          </a:prstGeom>
        </p:spPr>
      </p:pic>
      <p:pic>
        <p:nvPicPr>
          <p:cNvPr id="56" name="Picture 55" descr="flecha.png"/>
          <p:cNvPicPr>
            <a:picLocks noChangeAspect="1"/>
          </p:cNvPicPr>
          <p:nvPr/>
        </p:nvPicPr>
        <p:blipFill>
          <a:blip r:embed="rId9" cstate="print"/>
          <a:srcRect l="39134" r="40195" b="84408"/>
          <a:stretch>
            <a:fillRect/>
          </a:stretch>
        </p:blipFill>
        <p:spPr>
          <a:xfrm rot="4383370">
            <a:off x="7768743" y="2926282"/>
            <a:ext cx="1371600" cy="689696"/>
          </a:xfrm>
          <a:prstGeom prst="rect">
            <a:avLst/>
          </a:prstGeom>
        </p:spPr>
      </p:pic>
      <p:pic>
        <p:nvPicPr>
          <p:cNvPr id="57" name="Picture 56" descr="flecha.png"/>
          <p:cNvPicPr>
            <a:picLocks noChangeAspect="1"/>
          </p:cNvPicPr>
          <p:nvPr/>
        </p:nvPicPr>
        <p:blipFill>
          <a:blip r:embed="rId9" cstate="print"/>
          <a:srcRect l="39134" r="40195" b="84408"/>
          <a:stretch>
            <a:fillRect/>
          </a:stretch>
        </p:blipFill>
        <p:spPr>
          <a:xfrm rot="7176271">
            <a:off x="7514777" y="4765184"/>
            <a:ext cx="1371600" cy="689696"/>
          </a:xfrm>
          <a:prstGeom prst="rect">
            <a:avLst/>
          </a:prstGeom>
        </p:spPr>
      </p:pic>
      <p:pic>
        <p:nvPicPr>
          <p:cNvPr id="58" name="Picture 57" descr="flecha.png"/>
          <p:cNvPicPr>
            <a:picLocks noChangeAspect="1"/>
          </p:cNvPicPr>
          <p:nvPr/>
        </p:nvPicPr>
        <p:blipFill>
          <a:blip r:embed="rId9" cstate="print"/>
          <a:srcRect l="39134" r="40195" b="84408"/>
          <a:stretch>
            <a:fillRect/>
          </a:stretch>
        </p:blipFill>
        <p:spPr>
          <a:xfrm rot="10800000">
            <a:off x="5562602" y="6019800"/>
            <a:ext cx="1176089" cy="689696"/>
          </a:xfrm>
          <a:prstGeom prst="rect">
            <a:avLst/>
          </a:prstGeom>
        </p:spPr>
      </p:pic>
      <p:pic>
        <p:nvPicPr>
          <p:cNvPr id="59" name="Picture 58" descr="flecha.png"/>
          <p:cNvPicPr>
            <a:picLocks noChangeAspect="1"/>
          </p:cNvPicPr>
          <p:nvPr/>
        </p:nvPicPr>
        <p:blipFill>
          <a:blip r:embed="rId9" cstate="print"/>
          <a:srcRect l="39134" r="40195" b="84408"/>
          <a:stretch>
            <a:fillRect/>
          </a:stretch>
        </p:blipFill>
        <p:spPr>
          <a:xfrm rot="14477446">
            <a:off x="3298890" y="4765699"/>
            <a:ext cx="1371600" cy="689696"/>
          </a:xfrm>
          <a:prstGeom prst="rect">
            <a:avLst/>
          </a:prstGeom>
        </p:spPr>
      </p:pic>
      <p:pic>
        <p:nvPicPr>
          <p:cNvPr id="60" name="Picture 59" descr="flecha.png"/>
          <p:cNvPicPr>
            <a:picLocks noChangeAspect="1"/>
          </p:cNvPicPr>
          <p:nvPr/>
        </p:nvPicPr>
        <p:blipFill>
          <a:blip r:embed="rId9" cstate="print"/>
          <a:srcRect l="39134" r="40195" b="84408"/>
          <a:stretch>
            <a:fillRect/>
          </a:stretch>
        </p:blipFill>
        <p:spPr>
          <a:xfrm rot="17188641">
            <a:off x="3039804" y="3001399"/>
            <a:ext cx="1371600" cy="689696"/>
          </a:xfrm>
          <a:prstGeom prst="rect">
            <a:avLst/>
          </a:prstGeom>
        </p:spPr>
      </p:pic>
      <p:pic>
        <p:nvPicPr>
          <p:cNvPr id="62" name="Picture 61" descr="flecha.png"/>
          <p:cNvPicPr>
            <a:picLocks noChangeAspect="1"/>
          </p:cNvPicPr>
          <p:nvPr/>
        </p:nvPicPr>
        <p:blipFill>
          <a:blip r:embed="rId9" cstate="print"/>
          <a:srcRect l="39134" r="40195" b="84408"/>
          <a:stretch>
            <a:fillRect/>
          </a:stretch>
        </p:blipFill>
        <p:spPr>
          <a:xfrm rot="19865579">
            <a:off x="4372311" y="1491095"/>
            <a:ext cx="996220" cy="689696"/>
          </a:xfrm>
          <a:prstGeom prst="rect">
            <a:avLst/>
          </a:prstGeom>
        </p:spPr>
      </p:pic>
    </p:spTree>
    <p:extLst>
      <p:ext uri="{BB962C8B-B14F-4D97-AF65-F5344CB8AC3E}">
        <p14:creationId xmlns:p14="http://schemas.microsoft.com/office/powerpoint/2010/main" val="367103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Practice in Intrinsic and Extrinsic Motivation and Sustainability of Momentum.</a:t>
            </a:r>
            <a:endParaRPr lang="en-US" dirty="0"/>
          </a:p>
        </p:txBody>
      </p:sp>
      <p:sp>
        <p:nvSpPr>
          <p:cNvPr id="3" name="Content Placeholder 2"/>
          <p:cNvSpPr>
            <a:spLocks noGrp="1"/>
          </p:cNvSpPr>
          <p:nvPr>
            <p:ph idx="1"/>
          </p:nvPr>
        </p:nvSpPr>
        <p:spPr/>
        <p:txBody>
          <a:bodyPr/>
          <a:lstStyle/>
          <a:p>
            <a:r>
              <a:rPr lang="en-US" dirty="0" smtClean="0"/>
              <a:t>What is intrinsic motivation?</a:t>
            </a:r>
          </a:p>
          <a:p>
            <a:r>
              <a:rPr lang="en-US" dirty="0" smtClean="0"/>
              <a:t>How would you apply the principles of intrinsic motivation in your local church?</a:t>
            </a:r>
          </a:p>
          <a:p>
            <a:r>
              <a:rPr lang="en-US" dirty="0" smtClean="0"/>
              <a:t>How would you apply the principles of extrinsic motivation in your local church?</a:t>
            </a:r>
          </a:p>
          <a:p>
            <a:r>
              <a:rPr lang="en-US" dirty="0" smtClean="0"/>
              <a:t>What principles or factors help to sustain momentum in churches each quarter or for an entire year?</a:t>
            </a:r>
            <a:endParaRPr lang="en-US" dirty="0"/>
          </a:p>
        </p:txBody>
      </p:sp>
    </p:spTree>
    <p:extLst>
      <p:ext uri="{BB962C8B-B14F-4D97-AF65-F5344CB8AC3E}">
        <p14:creationId xmlns:p14="http://schemas.microsoft.com/office/powerpoint/2010/main" val="374387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Intrinsic Motivation</a:t>
            </a:r>
            <a:endParaRPr lang="en-US" dirty="0"/>
          </a:p>
        </p:txBody>
      </p:sp>
      <p:sp>
        <p:nvSpPr>
          <p:cNvPr id="3" name="Content Placeholder 2"/>
          <p:cNvSpPr>
            <a:spLocks noGrp="1"/>
          </p:cNvSpPr>
          <p:nvPr>
            <p:ph idx="1"/>
          </p:nvPr>
        </p:nvSpPr>
        <p:spPr/>
        <p:txBody>
          <a:bodyPr>
            <a:normAutofit/>
          </a:bodyPr>
          <a:lstStyle/>
          <a:p>
            <a:r>
              <a:rPr lang="en-US" sz="4000" dirty="0" smtClean="0"/>
              <a:t>The Divine call to member Romans 1: 1, Jeremiah 6:6</a:t>
            </a:r>
          </a:p>
          <a:p>
            <a:r>
              <a:rPr lang="en-US" sz="4000" dirty="0" smtClean="0"/>
              <a:t>Beholding principle. Isaiah 6-1-5</a:t>
            </a:r>
          </a:p>
          <a:p>
            <a:r>
              <a:rPr lang="en-US" sz="4000" dirty="0" smtClean="0"/>
              <a:t>Cleansing and </a:t>
            </a:r>
            <a:r>
              <a:rPr lang="en-US" sz="4000" dirty="0"/>
              <a:t>p</a:t>
            </a:r>
            <a:r>
              <a:rPr lang="en-US" sz="4000" dirty="0" smtClean="0"/>
              <a:t>urification principle.</a:t>
            </a:r>
          </a:p>
          <a:p>
            <a:r>
              <a:rPr lang="en-US" sz="4000" dirty="0" smtClean="0"/>
              <a:t>Commitment to God and mission.</a:t>
            </a:r>
          </a:p>
          <a:p>
            <a:r>
              <a:rPr lang="en-US" sz="4000" dirty="0" smtClean="0"/>
              <a:t>Empowerment from Holy Spirit. </a:t>
            </a:r>
            <a:endParaRPr lang="en-US" sz="4000" dirty="0"/>
          </a:p>
        </p:txBody>
      </p:sp>
    </p:spTree>
    <p:extLst>
      <p:ext uri="{BB962C8B-B14F-4D97-AF65-F5344CB8AC3E}">
        <p14:creationId xmlns:p14="http://schemas.microsoft.com/office/powerpoint/2010/main" val="204556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Intrinsic Motivation</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
            </a:r>
            <a:br>
              <a:rPr lang="en-US" dirty="0"/>
            </a:br>
            <a:r>
              <a:rPr lang="en-US" sz="5200" dirty="0"/>
              <a:t>He who beholds the </a:t>
            </a:r>
            <a:r>
              <a:rPr lang="en-US" sz="5200" dirty="0" err="1"/>
              <a:t>Saviour’s</a:t>
            </a:r>
            <a:r>
              <a:rPr lang="en-US" sz="5200" dirty="0"/>
              <a:t> matchless love will be elevated in thought, purified in heart, transformed in character. He will go forth to be a light to the world, to reflect in some degree this mysterious love. The more we contemplate the cross of Christ, the more fully shall we adopt the language of the apostle when he said, “God forbid that I should glory, save in the cross of our Lord Jesus Christ, by whom the world is crucified unto me, and I unto the world.” Galatians 6:14. {DA 661.3}</a:t>
            </a:r>
            <a:br>
              <a:rPr lang="en-US" sz="5200" dirty="0"/>
            </a:br>
            <a:r>
              <a:rPr lang="en-US" dirty="0"/>
              <a:t/>
            </a:r>
            <a:br>
              <a:rPr lang="en-US" dirty="0"/>
            </a:br>
            <a:endParaRPr lang="en-US" dirty="0"/>
          </a:p>
        </p:txBody>
      </p:sp>
    </p:spTree>
    <p:extLst>
      <p:ext uri="{BB962C8B-B14F-4D97-AF65-F5344CB8AC3E}">
        <p14:creationId xmlns:p14="http://schemas.microsoft.com/office/powerpoint/2010/main" val="3178704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Intrinsic Motivation</a:t>
            </a:r>
          </a:p>
        </p:txBody>
      </p:sp>
      <p:sp>
        <p:nvSpPr>
          <p:cNvPr id="3" name="Content Placeholder 2"/>
          <p:cNvSpPr>
            <a:spLocks noGrp="1"/>
          </p:cNvSpPr>
          <p:nvPr>
            <p:ph idx="1"/>
          </p:nvPr>
        </p:nvSpPr>
        <p:spPr/>
        <p:txBody>
          <a:bodyPr>
            <a:normAutofit lnSpcReduction="10000"/>
          </a:bodyPr>
          <a:lstStyle/>
          <a:p>
            <a:pPr marL="0" indent="0">
              <a:buNone/>
            </a:pPr>
            <a:r>
              <a:rPr lang="en-US" sz="3600" dirty="0"/>
              <a:t>But when the heart yields to the influence of the </a:t>
            </a:r>
            <a:r>
              <a:rPr lang="en-US" sz="3600" b="1" dirty="0"/>
              <a:t>Spirit of God,</a:t>
            </a:r>
            <a:r>
              <a:rPr lang="en-US" sz="3600" dirty="0"/>
              <a:t> the conscience will be quickened, and the sinner will discern something of the depth and sacredness of God's holy law, the foundation of His government in heaven and on earth. The "Light, which </a:t>
            </a:r>
            <a:r>
              <a:rPr lang="en-US" sz="3600" dirty="0" err="1"/>
              <a:t>lighteth</a:t>
            </a:r>
            <a:r>
              <a:rPr lang="en-US" sz="3600" dirty="0"/>
              <a:t> every man that cometh into the world," illumines the secret chambers of the soul, and the hidden things of darkness are made manifest. John 1:9</a:t>
            </a:r>
            <a:r>
              <a:rPr lang="en-US" sz="3600" dirty="0" smtClean="0"/>
              <a:t>.  </a:t>
            </a:r>
            <a:r>
              <a:rPr lang="en-US" sz="3600" i="1" dirty="0" smtClean="0"/>
              <a:t>Steps to Christ p. 26 </a:t>
            </a:r>
            <a:endParaRPr lang="en-US" sz="3600" i="1" dirty="0"/>
          </a:p>
        </p:txBody>
      </p:sp>
    </p:spTree>
    <p:extLst>
      <p:ext uri="{BB962C8B-B14F-4D97-AF65-F5344CB8AC3E}">
        <p14:creationId xmlns:p14="http://schemas.microsoft.com/office/powerpoint/2010/main" val="83957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Intrinsic Motivation</a:t>
            </a:r>
          </a:p>
        </p:txBody>
      </p:sp>
      <p:sp>
        <p:nvSpPr>
          <p:cNvPr id="3" name="Content Placeholder 2"/>
          <p:cNvSpPr>
            <a:spLocks noGrp="1"/>
          </p:cNvSpPr>
          <p:nvPr>
            <p:ph idx="1"/>
          </p:nvPr>
        </p:nvSpPr>
        <p:spPr/>
        <p:txBody>
          <a:bodyPr>
            <a:noAutofit/>
          </a:bodyPr>
          <a:lstStyle/>
          <a:p>
            <a:r>
              <a:rPr lang="en-US" sz="3600" dirty="0"/>
              <a:t>Conviction takes hold upon the mind and heart. The sinner has a sense of the righteousness of Jehovah and feels the terror of appearing, in his own guilt and uncleanness, before the Searcher of hearts. He sees the love of God, the beauty of holiness, the joy of purity; he longs to be cleansed and to be restored to communion with </a:t>
            </a:r>
            <a:r>
              <a:rPr lang="en-US" sz="3600" dirty="0" smtClean="0"/>
              <a:t>Heaven </a:t>
            </a:r>
            <a:r>
              <a:rPr lang="en-US" sz="3600" i="1" dirty="0" smtClean="0"/>
              <a:t>Steps to Christ p. 26</a:t>
            </a:r>
            <a:endParaRPr lang="en-US" sz="3600" i="1" dirty="0"/>
          </a:p>
        </p:txBody>
      </p:sp>
    </p:spTree>
    <p:extLst>
      <p:ext uri="{BB962C8B-B14F-4D97-AF65-F5344CB8AC3E}">
        <p14:creationId xmlns:p14="http://schemas.microsoft.com/office/powerpoint/2010/main" val="417221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Hindrances to Intrinsic Motivation</a:t>
            </a:r>
            <a:endParaRPr lang="en-US" dirty="0"/>
          </a:p>
        </p:txBody>
      </p:sp>
      <p:sp>
        <p:nvSpPr>
          <p:cNvPr id="3" name="Content Placeholder 2"/>
          <p:cNvSpPr>
            <a:spLocks noGrp="1"/>
          </p:cNvSpPr>
          <p:nvPr>
            <p:ph idx="1"/>
          </p:nvPr>
        </p:nvSpPr>
        <p:spPr/>
        <p:txBody>
          <a:bodyPr>
            <a:noAutofit/>
          </a:bodyPr>
          <a:lstStyle/>
          <a:p>
            <a:r>
              <a:rPr lang="en-US" sz="3200" dirty="0"/>
              <a:t>When </a:t>
            </a:r>
            <a:r>
              <a:rPr lang="en-US" sz="3200" b="1" dirty="0"/>
              <a:t>sin has deadened </a:t>
            </a:r>
            <a:r>
              <a:rPr lang="en-US" sz="3200" dirty="0"/>
              <a:t>the moral perceptions, the wrongdoer </a:t>
            </a:r>
            <a:r>
              <a:rPr lang="en-US" sz="3200" b="1" dirty="0"/>
              <a:t>does not discern </a:t>
            </a:r>
            <a:r>
              <a:rPr lang="en-US" sz="3200" dirty="0"/>
              <a:t>the defects of his character nor realize the enormity of the evil he has committed; and unless he yields to the convicting power of the Holy Spirit he remains in partial blindness to his sin. His confessions are not sincere and in earnest. To every acknowledgment of his guilt he </a:t>
            </a:r>
            <a:r>
              <a:rPr lang="en-US" sz="3200" b="1" dirty="0"/>
              <a:t>adds an apology </a:t>
            </a:r>
            <a:r>
              <a:rPr lang="en-US" sz="3200" dirty="0"/>
              <a:t>in excuse of his course, declaring that if it had not been for certain circumstances he would not have done this or that for which he is reproved.</a:t>
            </a:r>
          </a:p>
        </p:txBody>
      </p:sp>
    </p:spTree>
    <p:extLst>
      <p:ext uri="{BB962C8B-B14F-4D97-AF65-F5344CB8AC3E}">
        <p14:creationId xmlns:p14="http://schemas.microsoft.com/office/powerpoint/2010/main" val="257107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Intrinsic Motivation </a:t>
            </a:r>
            <a:endParaRPr lang="en-US" dirty="0"/>
          </a:p>
        </p:txBody>
      </p:sp>
      <p:sp>
        <p:nvSpPr>
          <p:cNvPr id="3" name="Content Placeholder 2"/>
          <p:cNvSpPr>
            <a:spLocks noGrp="1"/>
          </p:cNvSpPr>
          <p:nvPr>
            <p:ph idx="1"/>
          </p:nvPr>
        </p:nvSpPr>
        <p:spPr/>
        <p:txBody>
          <a:bodyPr>
            <a:normAutofit/>
          </a:bodyPr>
          <a:lstStyle/>
          <a:p>
            <a:r>
              <a:rPr lang="en-US" sz="3200" dirty="0"/>
              <a:t>Confession will not be acceptable to God </a:t>
            </a:r>
            <a:r>
              <a:rPr lang="en-US" sz="3200" b="1" dirty="0"/>
              <a:t>without sincere repentance and reformation</a:t>
            </a:r>
            <a:r>
              <a:rPr lang="en-US" sz="3200" dirty="0"/>
              <a:t>. There must be decided changes in the life; </a:t>
            </a:r>
            <a:r>
              <a:rPr lang="en-US" sz="3200" b="1" i="1" dirty="0"/>
              <a:t>everything offensive to God must be put away</a:t>
            </a:r>
            <a:r>
              <a:rPr lang="en-US" sz="3200" dirty="0"/>
              <a:t>. This will be the result of genuine sorrow for sin. The work that we have to do on our part is plainly set before us: "Wash you, make you clean; put away the evil of your doings from before Mine eyes; </a:t>
            </a:r>
            <a:r>
              <a:rPr lang="en-US" sz="3200" b="1" i="1" dirty="0"/>
              <a:t>cease to do evil</a:t>
            </a:r>
            <a:r>
              <a:rPr lang="en-US" sz="3200" dirty="0"/>
              <a:t>; learn to do well; seek judgment, relieve the oppressed, judge the fatherless, plead for the widow." Isaiah 1:16, 17. </a:t>
            </a:r>
            <a:r>
              <a:rPr lang="en-US" sz="3200" dirty="0" smtClean="0"/>
              <a:t>Step to Christ p. 40</a:t>
            </a:r>
            <a:endParaRPr lang="en-US" sz="3200" dirty="0"/>
          </a:p>
        </p:txBody>
      </p:sp>
    </p:spTree>
    <p:extLst>
      <p:ext uri="{BB962C8B-B14F-4D97-AF65-F5344CB8AC3E}">
        <p14:creationId xmlns:p14="http://schemas.microsoft.com/office/powerpoint/2010/main" val="400432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smtClean="0"/>
              <a:t>Intrinsic Motivation  </a:t>
            </a:r>
            <a:endParaRPr lang="en-US" b="1" dirty="0"/>
          </a:p>
        </p:txBody>
      </p:sp>
      <p:sp>
        <p:nvSpPr>
          <p:cNvPr id="3" name="Content Placeholder 2"/>
          <p:cNvSpPr>
            <a:spLocks noGrp="1"/>
          </p:cNvSpPr>
          <p:nvPr>
            <p:ph idx="1"/>
          </p:nvPr>
        </p:nvSpPr>
        <p:spPr/>
        <p:txBody>
          <a:bodyPr>
            <a:normAutofit/>
          </a:bodyPr>
          <a:lstStyle/>
          <a:p>
            <a:r>
              <a:rPr lang="en-US" sz="3200" dirty="0"/>
              <a:t>"If the wicked </a:t>
            </a:r>
            <a:r>
              <a:rPr lang="en-US" sz="3200" b="1" dirty="0"/>
              <a:t>restore the pledge</a:t>
            </a:r>
            <a:r>
              <a:rPr lang="en-US" sz="3200" dirty="0"/>
              <a:t>, give again that he had robbed, walk in the statutes of life, without committing iniquity; </a:t>
            </a:r>
            <a:r>
              <a:rPr lang="en-US" sz="3200" b="1" dirty="0"/>
              <a:t>he shall surely live</a:t>
            </a:r>
            <a:r>
              <a:rPr lang="en-US" sz="3200" dirty="0"/>
              <a:t>, he shall not die." Ezekiel 33:15. Paul says, speaking of the work of repentance: "Ye sorrowed after </a:t>
            </a:r>
            <a:r>
              <a:rPr lang="en-US" sz="3200" b="1" i="1" dirty="0"/>
              <a:t>a godly sort</a:t>
            </a:r>
            <a:r>
              <a:rPr lang="en-US" sz="3200" dirty="0"/>
              <a:t>, what carefulness it wrought in you, yea, what clearing of yourselves, yea, what indignation, yea, what fear, yea, what vehement desire, yea, what zeal, yea, what revenge! In all things ye have approved yourselves to be clear in this matter." 2 Corinthians 7:11. </a:t>
            </a:r>
          </a:p>
        </p:txBody>
      </p:sp>
    </p:spTree>
    <p:extLst>
      <p:ext uri="{BB962C8B-B14F-4D97-AF65-F5344CB8AC3E}">
        <p14:creationId xmlns:p14="http://schemas.microsoft.com/office/powerpoint/2010/main" val="67222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Extrinsic Motivation</a:t>
            </a:r>
            <a:endParaRPr lang="en-US" dirty="0"/>
          </a:p>
        </p:txBody>
      </p:sp>
      <p:sp>
        <p:nvSpPr>
          <p:cNvPr id="3" name="Content Placeholder 2"/>
          <p:cNvSpPr>
            <a:spLocks noGrp="1"/>
          </p:cNvSpPr>
          <p:nvPr>
            <p:ph idx="1"/>
          </p:nvPr>
        </p:nvSpPr>
        <p:spPr/>
        <p:txBody>
          <a:bodyPr>
            <a:normAutofit fontScale="92500"/>
          </a:bodyPr>
          <a:lstStyle/>
          <a:p>
            <a:r>
              <a:rPr lang="en-US" sz="4000" dirty="0" smtClean="0"/>
              <a:t>People </a:t>
            </a:r>
            <a:r>
              <a:rPr lang="en-US" sz="4000" dirty="0"/>
              <a:t>are dying without the assurance of </a:t>
            </a:r>
            <a:r>
              <a:rPr lang="en-US" sz="4000" dirty="0" smtClean="0"/>
              <a:t>salvation</a:t>
            </a:r>
          </a:p>
          <a:p>
            <a:r>
              <a:rPr lang="en-US" sz="4000" dirty="0" smtClean="0"/>
              <a:t>Millions </a:t>
            </a:r>
            <a:r>
              <a:rPr lang="en-US" sz="4000" dirty="0"/>
              <a:t>of people are lost without God in the world</a:t>
            </a:r>
          </a:p>
          <a:p>
            <a:r>
              <a:rPr lang="en-US" sz="4000" dirty="0" smtClean="0"/>
              <a:t>Millions </a:t>
            </a:r>
            <a:r>
              <a:rPr lang="en-US" sz="4000" dirty="0"/>
              <a:t>of people are lost but are unaware they are </a:t>
            </a:r>
            <a:r>
              <a:rPr lang="en-US" sz="4000" dirty="0" smtClean="0"/>
              <a:t>lost</a:t>
            </a:r>
          </a:p>
          <a:p>
            <a:r>
              <a:rPr lang="en-US" sz="4000" dirty="0" smtClean="0"/>
              <a:t>God </a:t>
            </a:r>
            <a:r>
              <a:rPr lang="en-US" sz="4000" dirty="0"/>
              <a:t>is now deciding the eternal destiny of the living and the </a:t>
            </a:r>
            <a:r>
              <a:rPr lang="en-US" sz="4000" dirty="0" smtClean="0"/>
              <a:t>	dead. </a:t>
            </a:r>
          </a:p>
          <a:p>
            <a:r>
              <a:rPr lang="en-US" sz="4000" dirty="0" smtClean="0"/>
              <a:t>Partnership with in mission to the world.</a:t>
            </a:r>
            <a:endParaRPr lang="en-US" sz="4000" dirty="0"/>
          </a:p>
          <a:p>
            <a:endParaRPr lang="en-US" dirty="0"/>
          </a:p>
        </p:txBody>
      </p:sp>
    </p:spTree>
    <p:extLst>
      <p:ext uri="{BB962C8B-B14F-4D97-AF65-F5344CB8AC3E}">
        <p14:creationId xmlns:p14="http://schemas.microsoft.com/office/powerpoint/2010/main" val="2640516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1252</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Corbel</vt:lpstr>
      <vt:lpstr>Office Theme</vt:lpstr>
      <vt:lpstr>Building and Sustaining Momentum and Mobilization</vt:lpstr>
      <vt:lpstr>Intrinsic Motivation</vt:lpstr>
      <vt:lpstr>Intrinsic Motivation</vt:lpstr>
      <vt:lpstr>Intrinsic Motivation</vt:lpstr>
      <vt:lpstr>Intrinsic Motivation</vt:lpstr>
      <vt:lpstr> Hindrances to Intrinsic Motivation</vt:lpstr>
      <vt:lpstr>Intrinsic Motivation </vt:lpstr>
      <vt:lpstr> Intrinsic Motivation  </vt:lpstr>
      <vt:lpstr> Extrinsic Motivation</vt:lpstr>
      <vt:lpstr>Extrinsic Motivation</vt:lpstr>
      <vt:lpstr>God’s Mission and Mobilization</vt:lpstr>
      <vt:lpstr> How Sustain Momentum in the Local Churches</vt:lpstr>
      <vt:lpstr>How Sustain Momentum in the Local Churches</vt:lpstr>
      <vt:lpstr>Scheduling and Sustaining Momentum</vt:lpstr>
      <vt:lpstr>Forces of Mobilization and Sustainability </vt:lpstr>
      <vt:lpstr>Forces of Mobilization and Sustainability </vt:lpstr>
      <vt:lpstr>PowerPoint Presentation</vt:lpstr>
      <vt:lpstr>Practice in Intrinsic and Extrinsic Motivation and Sustainability of Momentum.</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Telemaque</dc:creator>
  <cp:lastModifiedBy>Samuel Telemaque</cp:lastModifiedBy>
  <cp:revision>33</cp:revision>
  <dcterms:created xsi:type="dcterms:W3CDTF">2018-01-06T01:40:07Z</dcterms:created>
  <dcterms:modified xsi:type="dcterms:W3CDTF">2018-01-06T22:47:44Z</dcterms:modified>
</cp:coreProperties>
</file>