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0" r:id="rId3"/>
    <p:sldId id="348" r:id="rId4"/>
    <p:sldId id="261" r:id="rId5"/>
    <p:sldId id="275" r:id="rId6"/>
    <p:sldId id="292" r:id="rId7"/>
    <p:sldId id="276" r:id="rId8"/>
    <p:sldId id="279" r:id="rId9"/>
    <p:sldId id="277" r:id="rId10"/>
    <p:sldId id="294" r:id="rId11"/>
    <p:sldId id="295" r:id="rId12"/>
    <p:sldId id="285" r:id="rId13"/>
    <p:sldId id="318" r:id="rId14"/>
    <p:sldId id="347" r:id="rId15"/>
    <p:sldId id="349" r:id="rId16"/>
    <p:sldId id="346" r:id="rId17"/>
    <p:sldId id="284" r:id="rId18"/>
    <p:sldId id="288" r:id="rId19"/>
    <p:sldId id="287" r:id="rId20"/>
    <p:sldId id="298" r:id="rId21"/>
    <p:sldId id="3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y Berry" initials="KB" lastIdx="26" clrIdx="0">
    <p:extLst>
      <p:ext uri="{19B8F6BF-5375-455C-9EA6-DF929625EA0E}">
        <p15:presenceInfo xmlns:p15="http://schemas.microsoft.com/office/powerpoint/2012/main" userId="Kirsty Berry" providerId="None"/>
      </p:ext>
    </p:extLst>
  </p:cmAuthor>
  <p:cmAuthor id="2" name="Yulia Danilyuk" initials="YD" lastIdx="3" clrIdx="1">
    <p:extLst>
      <p:ext uri="{19B8F6BF-5375-455C-9EA6-DF929625EA0E}">
        <p15:presenceInfo xmlns:p15="http://schemas.microsoft.com/office/powerpoint/2012/main" userId="Yulia Danily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8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0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7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4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9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3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6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0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0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33BD2C6-303A-4727-B5DF-93EB0DADDD66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CA8DB6-3512-4352-AC07-8F90CE9F82C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DA34B-51FD-A74D-BCB4-85801D9166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77" y="5486658"/>
            <a:ext cx="1764023" cy="12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54D0C9-028C-42E8-B07A-699EA0FF5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03" y="1529928"/>
            <a:ext cx="3741482" cy="4308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An introduction to using </a:t>
            </a:r>
            <a:r>
              <a:rPr lang="en-US" sz="3600" dirty="0" err="1">
                <a:solidFill>
                  <a:schemeClr val="bg1"/>
                </a:solidFill>
              </a:rPr>
              <a:t>MobiCash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for the first time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for members of the Seventh Day Adventist Church congregation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486D3-2BEE-4AE5-AC6D-F2D214C7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98" y="502625"/>
            <a:ext cx="3543855" cy="5637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464948-E6E8-47A7-B6B1-98C6E512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43D9-2076-498E-B8AA-6D5D60AE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7" y="1048870"/>
            <a:ext cx="6040902" cy="943583"/>
          </a:xfrm>
        </p:spPr>
        <p:txBody>
          <a:bodyPr/>
          <a:lstStyle/>
          <a:p>
            <a:r>
              <a:rPr lang="en-GB" dirty="0">
                <a:latin typeface="+mn-lt"/>
              </a:rPr>
              <a:t>Create your 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0968-D297-43B3-8F0D-108E00899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288" y="2453934"/>
            <a:ext cx="6040902" cy="2436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/>
              <a:t>You will then be asked to enter a 4-digit PIN. This PIN will secure your access to </a:t>
            </a:r>
            <a:r>
              <a:rPr lang="en-GB" sz="2800" dirty="0" err="1"/>
              <a:t>MobiCash</a:t>
            </a:r>
            <a:r>
              <a:rPr lang="en-GB" sz="2800" dirty="0"/>
              <a:t> app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Please </a:t>
            </a:r>
            <a:r>
              <a:rPr lang="en-GB" sz="2800" dirty="0">
                <a:solidFill>
                  <a:srgbClr val="C00000"/>
                </a:solidFill>
              </a:rPr>
              <a:t>DO NOT </a:t>
            </a:r>
            <a:r>
              <a:rPr lang="en-GB" sz="2800" dirty="0"/>
              <a:t>use your bank card PIN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225956-7D4B-4969-A5DA-FE204EF9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62" y="75094"/>
            <a:ext cx="3353906" cy="6707812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140854-EB59-49FE-9276-75EFEAADCFA1}"/>
              </a:ext>
            </a:extLst>
          </p:cNvPr>
          <p:cNvCxnSpPr>
            <a:cxnSpLocks/>
          </p:cNvCxnSpPr>
          <p:nvPr/>
        </p:nvCxnSpPr>
        <p:spPr>
          <a:xfrm flipH="1">
            <a:off x="9662148" y="3672282"/>
            <a:ext cx="70951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C45851-1BD6-4971-AAAD-CE8028351BD6}"/>
              </a:ext>
            </a:extLst>
          </p:cNvPr>
          <p:cNvCxnSpPr>
            <a:cxnSpLocks/>
          </p:cNvCxnSpPr>
          <p:nvPr/>
        </p:nvCxnSpPr>
        <p:spPr>
          <a:xfrm flipH="1">
            <a:off x="9662148" y="3044506"/>
            <a:ext cx="70951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2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58AE-86D8-4B5E-856A-AE7AE1E4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210619"/>
            <a:ext cx="5618871" cy="904188"/>
          </a:xfrm>
        </p:spPr>
        <p:txBody>
          <a:bodyPr/>
          <a:lstStyle/>
          <a:p>
            <a:r>
              <a:rPr lang="en-GB" dirty="0">
                <a:latin typeface="+mn-lt"/>
              </a:rPr>
              <a:t>Set up your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B1CF-E1B9-46CE-ADAF-A99B11412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928" y="1154506"/>
            <a:ext cx="6981384" cy="1001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3 ways of accessing the service: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F38E5D-EF0F-4461-BD0D-2DDE5163A0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8" y="-53926"/>
            <a:ext cx="3455963" cy="691192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8CC23-5322-44B8-9856-F888CD334F7E}"/>
              </a:ext>
            </a:extLst>
          </p:cNvPr>
          <p:cNvSpPr txBox="1"/>
          <p:nvPr/>
        </p:nvSpPr>
        <p:spPr>
          <a:xfrm>
            <a:off x="1014194" y="1817932"/>
            <a:ext cx="74123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115150"/>
                </a:solidFill>
              </a:rPr>
              <a:t>DigiPad</a:t>
            </a:r>
            <a:r>
              <a:rPr lang="en-GB" sz="2800" dirty="0">
                <a:solidFill>
                  <a:srgbClr val="115150"/>
                </a:solidFill>
              </a:rPr>
              <a:t> (a traditional keyboard) will require you to enter your PIN to access the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115150"/>
                </a:solidFill>
              </a:rPr>
              <a:t>MemPad</a:t>
            </a:r>
            <a:r>
              <a:rPr lang="en-GB" sz="2800" dirty="0">
                <a:solidFill>
                  <a:srgbClr val="115150"/>
                </a:solidFill>
              </a:rPr>
              <a:t> (a mosaic keyboard) will also require you to enter your 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15150"/>
                </a:solidFill>
              </a:rPr>
              <a:t>Biometric authentication</a:t>
            </a:r>
          </a:p>
          <a:p>
            <a:endParaRPr lang="en-GB" sz="2800" dirty="0">
              <a:solidFill>
                <a:srgbClr val="115150"/>
              </a:solidFill>
            </a:endParaRPr>
          </a:p>
          <a:p>
            <a:r>
              <a:rPr lang="en-GB" sz="2800" dirty="0">
                <a:solidFill>
                  <a:srgbClr val="115150"/>
                </a:solidFill>
              </a:rPr>
              <a:t>Choose the method you are the most comfortable with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02990-D35C-44E2-885B-8013AEC56D2A}"/>
              </a:ext>
            </a:extLst>
          </p:cNvPr>
          <p:cNvSpPr txBox="1">
            <a:spLocks/>
          </p:cNvSpPr>
          <p:nvPr/>
        </p:nvSpPr>
        <p:spPr>
          <a:xfrm>
            <a:off x="1014195" y="5520055"/>
            <a:ext cx="7367278" cy="100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</a:t>
            </a:r>
            <a:r>
              <a:rPr lang="en-GB" b="1" dirty="0"/>
              <a:t>Subscribe</a:t>
            </a:r>
            <a:r>
              <a:rPr lang="en-GB" dirty="0"/>
              <a:t> to finish the registration process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15D3D8-2AD4-4865-8109-6AD91D8D00A6}"/>
              </a:ext>
            </a:extLst>
          </p:cNvPr>
          <p:cNvSpPr/>
          <p:nvPr/>
        </p:nvSpPr>
        <p:spPr>
          <a:xfrm>
            <a:off x="8617493" y="5855515"/>
            <a:ext cx="3074071" cy="5173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7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9271D-B35B-4563-8BAA-9948A935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471" y="673425"/>
            <a:ext cx="3647478" cy="6055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36" y="673425"/>
            <a:ext cx="6683188" cy="943583"/>
          </a:xfrm>
        </p:spPr>
        <p:txBody>
          <a:bodyPr/>
          <a:lstStyle/>
          <a:p>
            <a:r>
              <a:rPr lang="en-GB" dirty="0">
                <a:latin typeface="+mn-lt"/>
              </a:rPr>
              <a:t>The main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275" y="2245551"/>
            <a:ext cx="6014183" cy="344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Welcome to the main dashboard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Let’s have a look around...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2B776-64C1-4842-A43E-01A1A96A4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1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7B3E55C-3452-4C42-88A9-ACD4EF14FE5D}"/>
              </a:ext>
            </a:extLst>
          </p:cNvPr>
          <p:cNvSpPr txBox="1">
            <a:spLocks/>
          </p:cNvSpPr>
          <p:nvPr/>
        </p:nvSpPr>
        <p:spPr>
          <a:xfrm>
            <a:off x="0" y="78166"/>
            <a:ext cx="7973501" cy="95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+mn-lt"/>
              </a:rPr>
              <a:t>MobiCash</a:t>
            </a:r>
            <a:r>
              <a:rPr lang="en-GB" dirty="0">
                <a:latin typeface="+mn-lt"/>
              </a:rPr>
              <a:t> dashboard overview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7B46D-5362-4EA5-AAD5-B7493D81371F}"/>
              </a:ext>
            </a:extLst>
          </p:cNvPr>
          <p:cNvSpPr txBox="1"/>
          <p:nvPr/>
        </p:nvSpPr>
        <p:spPr>
          <a:xfrm>
            <a:off x="8917925" y="666223"/>
            <a:ext cx="334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Manage your account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C4800-C83A-405D-B0B5-BF7CA4EAFCE3}"/>
              </a:ext>
            </a:extLst>
          </p:cNvPr>
          <p:cNvSpPr txBox="1"/>
          <p:nvPr/>
        </p:nvSpPr>
        <p:spPr>
          <a:xfrm>
            <a:off x="8949011" y="1475911"/>
            <a:ext cx="307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Manage your wallet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5630F1-F7CF-4982-B64F-29C14EA1B042}"/>
              </a:ext>
            </a:extLst>
          </p:cNvPr>
          <p:cNvSpPr txBox="1"/>
          <p:nvPr/>
        </p:nvSpPr>
        <p:spPr>
          <a:xfrm>
            <a:off x="8983014" y="2262461"/>
            <a:ext cx="304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View your spending reports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65D88-B255-43BA-B78B-46218F2C72B3}"/>
              </a:ext>
            </a:extLst>
          </p:cNvPr>
          <p:cNvSpPr txBox="1"/>
          <p:nvPr/>
        </p:nvSpPr>
        <p:spPr>
          <a:xfrm>
            <a:off x="8918726" y="3479898"/>
            <a:ext cx="327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View where you can use </a:t>
            </a:r>
            <a:r>
              <a:rPr lang="en-GB" sz="2800" dirty="0" err="1">
                <a:solidFill>
                  <a:srgbClr val="115150"/>
                </a:solidFill>
                <a:ea typeface="+mj-ea"/>
                <a:cs typeface="+mj-cs"/>
              </a:rPr>
              <a:t>MobiCash</a:t>
            </a:r>
            <a:endParaRPr lang="en-GB" sz="2800" dirty="0">
              <a:solidFill>
                <a:srgbClr val="115150"/>
              </a:solidFill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1CA4B-06BB-476D-BA71-5A5318039B65}"/>
              </a:ext>
            </a:extLst>
          </p:cNvPr>
          <p:cNvSpPr txBox="1"/>
          <p:nvPr/>
        </p:nvSpPr>
        <p:spPr>
          <a:xfrm>
            <a:off x="301336" y="1293679"/>
            <a:ext cx="345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Manage your settings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2C559E-C576-423D-B43C-570DCFD8DF6A}"/>
              </a:ext>
            </a:extLst>
          </p:cNvPr>
          <p:cNvSpPr txBox="1"/>
          <p:nvPr/>
        </p:nvSpPr>
        <p:spPr>
          <a:xfrm>
            <a:off x="1424416" y="2862297"/>
            <a:ext cx="23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Scan QR codes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64A0DB-42EA-4658-A336-BD7F771E2A0E}"/>
              </a:ext>
            </a:extLst>
          </p:cNvPr>
          <p:cNvSpPr txBox="1"/>
          <p:nvPr/>
        </p:nvSpPr>
        <p:spPr>
          <a:xfrm>
            <a:off x="-82015" y="3964313"/>
            <a:ext cx="384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View your bill payment history and pending bills </a:t>
            </a:r>
          </a:p>
        </p:txBody>
      </p:sp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B47E52-52C0-4AA9-B214-EC88DFAD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12" y="770295"/>
            <a:ext cx="3042160" cy="608432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3658F0-9436-4B9E-8A50-80E478F513E2}"/>
              </a:ext>
            </a:extLst>
          </p:cNvPr>
          <p:cNvCxnSpPr>
            <a:cxnSpLocks/>
          </p:cNvCxnSpPr>
          <p:nvPr/>
        </p:nvCxnSpPr>
        <p:spPr>
          <a:xfrm flipV="1">
            <a:off x="3602489" y="1246328"/>
            <a:ext cx="1358628" cy="2662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384F7E-35B8-4353-B7E8-F2FAAB66A31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776439" y="927833"/>
            <a:ext cx="1141486" cy="2788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C71A8C-ADD8-42E8-ADD1-7808F62D6D7F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858001" y="1737521"/>
            <a:ext cx="2091010" cy="5861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942366-238A-4A52-B359-A68327D2A62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654566" y="3332692"/>
            <a:ext cx="1264160" cy="6242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DCA0D9-071D-4D17-B6F4-769317DC40E4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756773" y="2872749"/>
            <a:ext cx="1343128" cy="251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42AAF1-0BF8-4380-9A90-331F1272718E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3766347" y="3604389"/>
            <a:ext cx="2698753" cy="8369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8E66416-A3F9-4655-B2E2-45C9095B248F}"/>
              </a:ext>
            </a:extLst>
          </p:cNvPr>
          <p:cNvSpPr txBox="1"/>
          <p:nvPr/>
        </p:nvSpPr>
        <p:spPr>
          <a:xfrm>
            <a:off x="8904018" y="4581211"/>
            <a:ext cx="303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Access your recent donations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EEABBD-6CF8-4127-94EE-AF97A55BDF84}"/>
              </a:ext>
            </a:extLst>
          </p:cNvPr>
          <p:cNvSpPr txBox="1"/>
          <p:nvPr/>
        </p:nvSpPr>
        <p:spPr>
          <a:xfrm>
            <a:off x="1" y="5437824"/>
            <a:ext cx="3787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115150"/>
                </a:solidFill>
                <a:ea typeface="+mj-ea"/>
                <a:cs typeface="+mj-cs"/>
              </a:rPr>
              <a:t>See what promotions are available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9849640-6CDF-4DB8-B172-B23262F814D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3787059" y="5914878"/>
            <a:ext cx="1174058" cy="870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7DF7B7D-05BF-4A0F-AB0C-C7D6F5A819A9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7715904" y="5045179"/>
            <a:ext cx="1188114" cy="130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C5AC321-8CA6-413F-B6A9-36731E5C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3DBC7A-E41F-4CC6-A0B0-EA3178693FF2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715904" y="2724737"/>
            <a:ext cx="1267110" cy="147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2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4FD8-DAB6-442A-832F-741C8EF2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7" y="519932"/>
            <a:ext cx="11090245" cy="867961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Add a payment card to the </a:t>
            </a:r>
            <a:r>
              <a:rPr lang="en-GB" dirty="0" err="1">
                <a:latin typeface="+mn-lt"/>
              </a:rPr>
              <a:t>MobiCash</a:t>
            </a:r>
            <a:r>
              <a:rPr lang="en-GB" dirty="0">
                <a:latin typeface="+mn-lt"/>
              </a:rPr>
              <a:t> Wallet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E0AA576-59C5-4854-BBE3-3620E2B7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862" y="5389257"/>
            <a:ext cx="2314103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Go to the </a:t>
            </a:r>
            <a:r>
              <a:rPr lang="en-GB" sz="2200" b="1" dirty="0"/>
              <a:t>Wallet</a:t>
            </a:r>
            <a:r>
              <a:rPr lang="en-GB" sz="2200" dirty="0"/>
              <a:t> from the main dashboard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F7D7C-EC26-453A-A84F-2F48DFB4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2" y="1484422"/>
            <a:ext cx="2314103" cy="384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C30322-A379-4A46-A162-4B781267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177" y="1478958"/>
            <a:ext cx="2230296" cy="38471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2F2253E-777E-47BD-93B3-FF201375C92A}"/>
              </a:ext>
            </a:extLst>
          </p:cNvPr>
          <p:cNvSpPr/>
          <p:nvPr/>
        </p:nvSpPr>
        <p:spPr>
          <a:xfrm>
            <a:off x="2116448" y="3470221"/>
            <a:ext cx="763571" cy="790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AC2D2E-43A9-409C-83D8-DCEB4C6538EE}"/>
              </a:ext>
            </a:extLst>
          </p:cNvPr>
          <p:cNvCxnSpPr/>
          <p:nvPr/>
        </p:nvCxnSpPr>
        <p:spPr>
          <a:xfrm>
            <a:off x="7938680" y="1946812"/>
            <a:ext cx="533116" cy="4224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7634A33-CB28-4624-9F03-69DE19BD72ED}"/>
              </a:ext>
            </a:extLst>
          </p:cNvPr>
          <p:cNvSpPr txBox="1">
            <a:spLocks/>
          </p:cNvSpPr>
          <p:nvPr/>
        </p:nvSpPr>
        <p:spPr>
          <a:xfrm>
            <a:off x="4400116" y="5392354"/>
            <a:ext cx="231410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Click </a:t>
            </a:r>
            <a:r>
              <a:rPr lang="en-GB" sz="2200" b="1" dirty="0"/>
              <a:t>Add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8E5209-F1FF-4717-9D40-B32C7D7F8385}"/>
              </a:ext>
            </a:extLst>
          </p:cNvPr>
          <p:cNvSpPr txBox="1">
            <a:spLocks/>
          </p:cNvSpPr>
          <p:nvPr/>
        </p:nvSpPr>
        <p:spPr>
          <a:xfrm>
            <a:off x="7842177" y="5422385"/>
            <a:ext cx="2314103" cy="142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Enter your card details (photo or manually) and confirm when prompted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C488E5-0DD8-4C01-8EA3-A9A6A32D38BC}"/>
              </a:ext>
            </a:extLst>
          </p:cNvPr>
          <p:cNvSpPr/>
          <p:nvPr/>
        </p:nvSpPr>
        <p:spPr>
          <a:xfrm>
            <a:off x="9480435" y="3428999"/>
            <a:ext cx="633984" cy="2812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4BCBA-EE51-4488-98DC-C9C50EEC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23" y="1511387"/>
            <a:ext cx="2230296" cy="383522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D436134-44FE-4105-97F9-936A9FEE5ED3}"/>
              </a:ext>
            </a:extLst>
          </p:cNvPr>
          <p:cNvSpPr/>
          <p:nvPr/>
        </p:nvSpPr>
        <p:spPr>
          <a:xfrm>
            <a:off x="4563611" y="4848837"/>
            <a:ext cx="587229" cy="5735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54CCE-93DD-4F12-9F11-EE9329DE3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331370C-AED7-4B83-B270-DDC6C99FFF9D}"/>
              </a:ext>
            </a:extLst>
          </p:cNvPr>
          <p:cNvSpPr txBox="1">
            <a:spLocks/>
          </p:cNvSpPr>
          <p:nvPr/>
        </p:nvSpPr>
        <p:spPr>
          <a:xfrm>
            <a:off x="9237832" y="2641346"/>
            <a:ext cx="2409590" cy="313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100" dirty="0"/>
              <a:t>Your card details are now linked to your </a:t>
            </a:r>
            <a:r>
              <a:rPr lang="en-GB" sz="3100" dirty="0" err="1"/>
              <a:t>MobiCash</a:t>
            </a:r>
            <a:r>
              <a:rPr lang="en-GB" sz="3100" dirty="0"/>
              <a:t> account, and you are ready to make a payment!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100" dirty="0"/>
              <a:t>You can delete, change or add payment methods to your </a:t>
            </a:r>
            <a:r>
              <a:rPr lang="en-GB" sz="3100" b="1" dirty="0"/>
              <a:t>Wallet</a:t>
            </a:r>
            <a:r>
              <a:rPr lang="en-GB" sz="3100" dirty="0"/>
              <a:t> at any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41EE32-5142-4244-B348-967BCF38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14" y="561239"/>
            <a:ext cx="2206617" cy="43732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47288A-472D-4AD3-969F-EBA1C5A0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50" y="561239"/>
            <a:ext cx="2545803" cy="43732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841C97-E50D-48B6-A949-52275236E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347" y="561239"/>
            <a:ext cx="2505075" cy="1990725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F48529E-1250-41AC-8B91-3792BBF89039}"/>
              </a:ext>
            </a:extLst>
          </p:cNvPr>
          <p:cNvSpPr txBox="1">
            <a:spLocks/>
          </p:cNvSpPr>
          <p:nvPr/>
        </p:nvSpPr>
        <p:spPr>
          <a:xfrm>
            <a:off x="441350" y="4934475"/>
            <a:ext cx="2545802" cy="169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Confirm your bank when prompted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B6913A8-E508-4B11-9A9A-8A1E90155433}"/>
              </a:ext>
            </a:extLst>
          </p:cNvPr>
          <p:cNvSpPr txBox="1">
            <a:spLocks/>
          </p:cNvSpPr>
          <p:nvPr/>
        </p:nvSpPr>
        <p:spPr>
          <a:xfrm>
            <a:off x="3522605" y="4934475"/>
            <a:ext cx="2545802" cy="169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Additional security may be offered depending on your device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D07ECAB-8AA8-437C-B69D-89C88D349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224" y="561239"/>
            <a:ext cx="2220155" cy="4373236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B7EC601-C4FE-41AC-8765-3C1758FFB457}"/>
              </a:ext>
            </a:extLst>
          </p:cNvPr>
          <p:cNvSpPr txBox="1">
            <a:spLocks/>
          </p:cNvSpPr>
          <p:nvPr/>
        </p:nvSpPr>
        <p:spPr>
          <a:xfrm>
            <a:off x="6387506" y="4934475"/>
            <a:ext cx="2409590" cy="2069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6800" dirty="0" err="1"/>
              <a:t>MemPad</a:t>
            </a:r>
            <a:r>
              <a:rPr lang="en-GB" sz="6800" dirty="0"/>
              <a:t> is an advanced security keyboard in </a:t>
            </a:r>
            <a:r>
              <a:rPr lang="en-GB" sz="6800" dirty="0" err="1"/>
              <a:t>MobiCash</a:t>
            </a:r>
            <a:r>
              <a:rPr lang="en-GB" sz="6800" dirty="0"/>
              <a:t> that you can enable if and when you choose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220572-DFCE-47A1-9E49-7D9B20F4A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4967-F3B8-47EF-8A5E-98B7917D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895"/>
            <a:ext cx="10515600" cy="914400"/>
          </a:xfrm>
        </p:spPr>
        <p:txBody>
          <a:bodyPr/>
          <a:lstStyle/>
          <a:p>
            <a:r>
              <a:rPr lang="en-GB" dirty="0">
                <a:latin typeface="+mn-lt"/>
              </a:rPr>
              <a:t>Using QR codes in </a:t>
            </a:r>
            <a:r>
              <a:rPr lang="en-GB" dirty="0" err="1">
                <a:latin typeface="+mn-lt"/>
              </a:rPr>
              <a:t>MobiCash</a:t>
            </a:r>
            <a:r>
              <a:rPr lang="en-GB" dirty="0">
                <a:latin typeface="+mn-lt"/>
              </a:rPr>
              <a:t> to donate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A13B-E998-4CA3-B5B1-79CA9611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412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MobiCash</a:t>
            </a:r>
            <a:r>
              <a:rPr lang="en-GB" dirty="0"/>
              <a:t> can help you make a donation faster. Scanning an SDA QR code in </a:t>
            </a:r>
            <a:r>
              <a:rPr lang="en-GB" dirty="0" err="1"/>
              <a:t>MobiCash</a:t>
            </a:r>
            <a:r>
              <a:rPr lang="en-GB" dirty="0"/>
              <a:t> will take you directly to your church’s page to complete your donation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7CF87-C252-44DF-AE6F-68B6DD05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551" y="2567007"/>
            <a:ext cx="2462400" cy="40879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E3EFC40-1260-4C93-9C87-AC9A9E4D619D}"/>
              </a:ext>
            </a:extLst>
          </p:cNvPr>
          <p:cNvSpPr/>
          <p:nvPr/>
        </p:nvSpPr>
        <p:spPr>
          <a:xfrm>
            <a:off x="6903606" y="4770506"/>
            <a:ext cx="1404612" cy="13255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8ED3B9-5492-49F6-B68D-68609E5EA779}"/>
              </a:ext>
            </a:extLst>
          </p:cNvPr>
          <p:cNvSpPr txBox="1">
            <a:spLocks/>
          </p:cNvSpPr>
          <p:nvPr/>
        </p:nvSpPr>
        <p:spPr>
          <a:xfrm>
            <a:off x="838201" y="3285401"/>
            <a:ext cx="5445868" cy="209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</a:t>
            </a:r>
            <a:r>
              <a:rPr lang="en-GB" b="1" dirty="0"/>
              <a:t>Make purchases, pay bills </a:t>
            </a:r>
            <a:r>
              <a:rPr lang="en-GB" dirty="0"/>
              <a:t>on the main dashboard to open a QR code scanner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923A6-471E-4F73-B302-B335AC641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3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B5580-3991-4641-BC19-6AE34185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606" y="1654315"/>
            <a:ext cx="3026863" cy="5024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94"/>
            <a:ext cx="10515600" cy="889409"/>
          </a:xfrm>
        </p:spPr>
        <p:txBody>
          <a:bodyPr/>
          <a:lstStyle/>
          <a:p>
            <a:r>
              <a:rPr lang="en-GB" dirty="0">
                <a:latin typeface="+mn-lt"/>
              </a:rPr>
              <a:t>Scanning a QR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654314"/>
            <a:ext cx="6614281" cy="43877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Scanning a QR code is like taking a photo. Point the camera at your church’s </a:t>
            </a:r>
            <a:r>
              <a:rPr lang="en-GB" dirty="0" err="1"/>
              <a:t>MobiCash</a:t>
            </a:r>
            <a:r>
              <a:rPr lang="en-GB" dirty="0"/>
              <a:t> QR code to donate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23E09-BCA8-424D-9261-BC60F443C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22A7A3-736C-48D2-B082-53CFA3F94A29}"/>
              </a:ext>
            </a:extLst>
          </p:cNvPr>
          <p:cNvSpPr txBox="1"/>
          <p:nvPr/>
        </p:nvSpPr>
        <p:spPr>
          <a:xfrm>
            <a:off x="643816" y="6076138"/>
            <a:ext cx="586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115150"/>
                </a:solidFill>
              </a:rPr>
              <a:t>Each church and ministry (e.g. Youth) has a unique QR code.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A6F05-C05B-1E4A-975B-B18F36080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532" y="2452314"/>
            <a:ext cx="33737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2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76E598-D317-4FE5-A201-086FA818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7" y="671283"/>
            <a:ext cx="7308682" cy="1880558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latin typeface="+mn-lt"/>
              </a:rPr>
              <a:t>Example: donate to SDA St Albans</a:t>
            </a:r>
            <a:br>
              <a:rPr lang="en-GB" dirty="0"/>
            </a:br>
            <a:r>
              <a:rPr lang="en-GB" sz="3600" dirty="0"/>
              <a:t>Donation type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5982D-88B7-4659-9F99-A5F4712A8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484" y="2846717"/>
            <a:ext cx="6651278" cy="3536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Choose the donation type:</a:t>
            </a:r>
          </a:p>
          <a:p>
            <a:pPr lvl="1"/>
            <a:r>
              <a:rPr lang="en-GB" sz="2800" dirty="0"/>
              <a:t>Named</a:t>
            </a:r>
          </a:p>
          <a:p>
            <a:pPr lvl="1"/>
            <a:r>
              <a:rPr lang="en-GB" sz="2800" dirty="0"/>
              <a:t>Anonymous</a:t>
            </a:r>
          </a:p>
          <a:p>
            <a:pPr marL="0" indent="0">
              <a:buNone/>
            </a:pPr>
            <a:r>
              <a:rPr lang="en-GB" dirty="0"/>
              <a:t>If you want to add Gift Aid, your donation has to be Named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Gift Aid allows the church to receive an additional 25% of the value of your donation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C8A0E-206C-486D-A0A7-072093CE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62" y="376406"/>
            <a:ext cx="4438962" cy="63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77BA88-9210-471C-8360-17809F04279F}"/>
              </a:ext>
            </a:extLst>
          </p:cNvPr>
          <p:cNvSpPr txBox="1">
            <a:spLocks/>
          </p:cNvSpPr>
          <p:nvPr/>
        </p:nvSpPr>
        <p:spPr>
          <a:xfrm>
            <a:off x="571642" y="1877893"/>
            <a:ext cx="4114801" cy="4034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Click </a:t>
            </a:r>
            <a:r>
              <a:rPr lang="en-GB" b="1" dirty="0"/>
              <a:t>Yes</a:t>
            </a:r>
            <a:r>
              <a:rPr lang="en-GB" dirty="0"/>
              <a:t> for Gift Aid, then you will be required to enter some personal details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only need to do this once. Your personal details will be securely stored for future donations</a:t>
            </a:r>
          </a:p>
          <a:p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D348D8E-7692-4AAD-A306-CDA90CD5B4EC}"/>
              </a:ext>
            </a:extLst>
          </p:cNvPr>
          <p:cNvSpPr txBox="1">
            <a:spLocks/>
          </p:cNvSpPr>
          <p:nvPr/>
        </p:nvSpPr>
        <p:spPr>
          <a:xfrm>
            <a:off x="0" y="77827"/>
            <a:ext cx="7973501" cy="1293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Example: donate to SDA St Albans</a:t>
            </a:r>
          </a:p>
          <a:p>
            <a:r>
              <a:rPr lang="en-GB" sz="3200" dirty="0"/>
              <a:t>Adding Gift Aid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42CAC-507B-4C9F-8AE1-29119CC3B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371600"/>
            <a:ext cx="285750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EDAD5-B6E2-4140-8EAE-4BA32A896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9BD4F8-CAAA-4B55-AD9E-F4DBF9496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48" y="392186"/>
            <a:ext cx="3617861" cy="63553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D8ECCB-C660-42C3-BDAF-30C2C5D38A1E}"/>
              </a:ext>
            </a:extLst>
          </p:cNvPr>
          <p:cNvSpPr/>
          <p:nvPr/>
        </p:nvSpPr>
        <p:spPr>
          <a:xfrm>
            <a:off x="9126218" y="6211019"/>
            <a:ext cx="2399251" cy="53654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160D3E-E76A-4BBE-BF56-C2FCEDEAF7EB}"/>
              </a:ext>
            </a:extLst>
          </p:cNvPr>
          <p:cNvCxnSpPr>
            <a:cxnSpLocks/>
          </p:cNvCxnSpPr>
          <p:nvPr/>
        </p:nvCxnSpPr>
        <p:spPr>
          <a:xfrm>
            <a:off x="7524750" y="3895094"/>
            <a:ext cx="1360458" cy="9874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8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5A15-9216-45D3-A85E-2F68556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19024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C845-ADF1-416E-B8E7-8AACC413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194560"/>
            <a:ext cx="6460718" cy="385910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People are carrying less and less cash on them</a:t>
            </a:r>
          </a:p>
          <a:p>
            <a:r>
              <a:rPr lang="en-GB" sz="2400" dirty="0">
                <a:solidFill>
                  <a:schemeClr val="bg1"/>
                </a:solidFill>
              </a:rPr>
              <a:t>Almost everyone has a mobile phone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 want to make it easier for you to donate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We have worked with an established payments companies </a:t>
            </a:r>
            <a:r>
              <a:rPr lang="en-US" sz="2400" dirty="0">
                <a:solidFill>
                  <a:schemeClr val="bg1"/>
                </a:solidFill>
              </a:rPr>
              <a:t>that have 30+ years experience in payments and is trusted by customers worldwide </a:t>
            </a:r>
            <a:r>
              <a:rPr lang="en-GB" sz="2400" dirty="0">
                <a:solidFill>
                  <a:schemeClr val="bg1"/>
                </a:solidFill>
              </a:rPr>
              <a:t>to give you a secure and convenient way to donate using your mobile phone - </a:t>
            </a:r>
            <a:r>
              <a:rPr lang="en-GB" sz="2400" dirty="0" err="1">
                <a:solidFill>
                  <a:schemeClr val="bg1"/>
                </a:solidFill>
              </a:rPr>
              <a:t>MobiCash</a:t>
            </a: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3B256-1932-4F74-88C6-F097E0FB5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65" y="623485"/>
            <a:ext cx="2637472" cy="5410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E96F1-3A32-4AF4-9F6A-024BB4B4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8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2A4E-69CD-4CE4-93AF-60D75DA44536}"/>
              </a:ext>
            </a:extLst>
          </p:cNvPr>
          <p:cNvSpPr txBox="1">
            <a:spLocks/>
          </p:cNvSpPr>
          <p:nvPr/>
        </p:nvSpPr>
        <p:spPr>
          <a:xfrm>
            <a:off x="325371" y="1830495"/>
            <a:ext cx="731338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the offering type and donation amount*</a:t>
            </a:r>
          </a:p>
          <a:p>
            <a:r>
              <a:rPr lang="en-GB" dirty="0"/>
              <a:t>Scroll down and click </a:t>
            </a:r>
            <a:r>
              <a:rPr lang="en-GB" b="1" dirty="0"/>
              <a:t>Make Donation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have successfully made a donation!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* </a:t>
            </a:r>
            <a:r>
              <a:rPr lang="en-GB" sz="2000" i="1" dirty="0"/>
              <a:t>Some QR codes are for fixed amount donations. This will be clearly stated by the church</a:t>
            </a:r>
            <a:endParaRPr lang="en-GB" i="1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21F14C0-FC60-4ECF-BB7A-E5DD53F75DE4}"/>
              </a:ext>
            </a:extLst>
          </p:cNvPr>
          <p:cNvSpPr txBox="1">
            <a:spLocks/>
          </p:cNvSpPr>
          <p:nvPr/>
        </p:nvSpPr>
        <p:spPr>
          <a:xfrm>
            <a:off x="-4687" y="100934"/>
            <a:ext cx="79735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Example: donate to SDA St Albans</a:t>
            </a:r>
          </a:p>
          <a:p>
            <a:r>
              <a:rPr lang="en-GB" sz="3200" dirty="0"/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6B8BE-1616-4E82-87C5-0B2D1F41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482" y="0"/>
            <a:ext cx="3142147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D524F1-B735-4A86-B6A2-BFAC5924E7CA}"/>
              </a:ext>
            </a:extLst>
          </p:cNvPr>
          <p:cNvCxnSpPr>
            <a:cxnSpLocks/>
          </p:cNvCxnSpPr>
          <p:nvPr/>
        </p:nvCxnSpPr>
        <p:spPr>
          <a:xfrm flipH="1">
            <a:off x="10119001" y="4155152"/>
            <a:ext cx="9125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8F7F4E7-83FD-47C4-B790-EE742ECE4CF5}"/>
              </a:ext>
            </a:extLst>
          </p:cNvPr>
          <p:cNvSpPr/>
          <p:nvPr/>
        </p:nvSpPr>
        <p:spPr>
          <a:xfrm>
            <a:off x="8989805" y="6451137"/>
            <a:ext cx="2611499" cy="3076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905018-62F9-45BF-A67B-D6199EC24B58}"/>
              </a:ext>
            </a:extLst>
          </p:cNvPr>
          <p:cNvCxnSpPr>
            <a:cxnSpLocks/>
          </p:cNvCxnSpPr>
          <p:nvPr/>
        </p:nvCxnSpPr>
        <p:spPr>
          <a:xfrm flipH="1">
            <a:off x="10119001" y="4680414"/>
            <a:ext cx="9125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0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5190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50" y="1032356"/>
            <a:ext cx="11189102" cy="2875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you are having problems with a payment or the app itself, request a </a:t>
            </a:r>
            <a:r>
              <a:rPr lang="en-GB" dirty="0" err="1"/>
              <a:t>callback</a:t>
            </a:r>
            <a:r>
              <a:rPr lang="en-GB" dirty="0"/>
              <a:t> and the </a:t>
            </a:r>
            <a:r>
              <a:rPr lang="en-GB" dirty="0" err="1"/>
              <a:t>MobiCash</a:t>
            </a:r>
            <a:r>
              <a:rPr lang="en-GB" dirty="0"/>
              <a:t> Support team will contact you: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D4FEA-E2DF-49FB-A904-F3E8EB85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59" y="1934525"/>
            <a:ext cx="2648341" cy="3693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57637-47BC-4E05-9805-7DBED7AA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1917058"/>
            <a:ext cx="2140777" cy="3693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456C1-5A65-4563-BBE9-EA90EFF9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61" y="1934525"/>
            <a:ext cx="2469649" cy="36760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343B10-D6DF-490D-8578-DBC717DA864C}"/>
              </a:ext>
            </a:extLst>
          </p:cNvPr>
          <p:cNvCxnSpPr>
            <a:cxnSpLocks/>
          </p:cNvCxnSpPr>
          <p:nvPr/>
        </p:nvCxnSpPr>
        <p:spPr>
          <a:xfrm flipV="1">
            <a:off x="2701255" y="2129953"/>
            <a:ext cx="696489" cy="3403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61F6DE-0DB5-4F73-83F1-D21CA83E728F}"/>
              </a:ext>
            </a:extLst>
          </p:cNvPr>
          <p:cNvSpPr txBox="1"/>
          <p:nvPr/>
        </p:nvSpPr>
        <p:spPr>
          <a:xfrm>
            <a:off x="882787" y="5625829"/>
            <a:ext cx="306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115150"/>
                </a:solidFill>
                <a:ea typeface="+mj-ea"/>
                <a:cs typeface="+mj-cs"/>
              </a:rPr>
              <a:t>Go to </a:t>
            </a:r>
            <a:r>
              <a:rPr lang="en-GB" sz="2200" b="1" dirty="0">
                <a:solidFill>
                  <a:srgbClr val="115150"/>
                </a:solidFill>
                <a:ea typeface="+mj-ea"/>
                <a:cs typeface="+mj-cs"/>
              </a:rPr>
              <a:t>Account actions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267DC8-F92F-467E-BCD3-1CB0722B1420}"/>
              </a:ext>
            </a:extLst>
          </p:cNvPr>
          <p:cNvCxnSpPr>
            <a:cxnSpLocks/>
          </p:cNvCxnSpPr>
          <p:nvPr/>
        </p:nvCxnSpPr>
        <p:spPr>
          <a:xfrm flipH="1">
            <a:off x="5913022" y="4599766"/>
            <a:ext cx="647168" cy="3408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1520D5-3147-4DAD-93C6-64A73B8BD106}"/>
              </a:ext>
            </a:extLst>
          </p:cNvPr>
          <p:cNvSpPr txBox="1"/>
          <p:nvPr/>
        </p:nvSpPr>
        <p:spPr>
          <a:xfrm>
            <a:off x="4352441" y="5599733"/>
            <a:ext cx="2944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115150"/>
                </a:solidFill>
                <a:ea typeface="+mj-ea"/>
                <a:cs typeface="+mj-cs"/>
              </a:rPr>
              <a:t>Click </a:t>
            </a:r>
            <a:r>
              <a:rPr lang="en-GB" sz="2200" b="1" dirty="0">
                <a:solidFill>
                  <a:srgbClr val="115150"/>
                </a:solidFill>
                <a:ea typeface="+mj-ea"/>
                <a:cs typeface="+mj-cs"/>
              </a:rPr>
              <a:t>Request </a:t>
            </a:r>
            <a:r>
              <a:rPr lang="en-GB" sz="2200" b="1" dirty="0" err="1">
                <a:solidFill>
                  <a:srgbClr val="115150"/>
                </a:solidFill>
                <a:ea typeface="+mj-ea"/>
                <a:cs typeface="+mj-cs"/>
              </a:rPr>
              <a:t>callback</a:t>
            </a:r>
            <a:endParaRPr lang="en-GB" sz="2200" b="1" dirty="0">
              <a:solidFill>
                <a:srgbClr val="115150"/>
              </a:solidFill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168E3-E697-4493-8E21-CF6F78FE0D14}"/>
              </a:ext>
            </a:extLst>
          </p:cNvPr>
          <p:cNvSpPr txBox="1"/>
          <p:nvPr/>
        </p:nvSpPr>
        <p:spPr>
          <a:xfrm>
            <a:off x="7784969" y="5610611"/>
            <a:ext cx="255046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200" dirty="0">
                <a:solidFill>
                  <a:srgbClr val="115150"/>
                </a:solidFill>
                <a:ea typeface="+mj-ea"/>
                <a:cs typeface="+mj-cs"/>
              </a:rPr>
              <a:t>Choose a reason for your request, then submit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916A9A-81FF-4E60-BD96-F2CC2E813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07" y="365965"/>
            <a:ext cx="1273551" cy="22087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D077A97-B243-404E-9B8F-75102ADFEC16}"/>
              </a:ext>
            </a:extLst>
          </p:cNvPr>
          <p:cNvSpPr/>
          <p:nvPr/>
        </p:nvSpPr>
        <p:spPr>
          <a:xfrm>
            <a:off x="8682786" y="5156929"/>
            <a:ext cx="754829" cy="4711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F9CEA-4521-4051-BF3A-CE7713F33A4A}"/>
              </a:ext>
            </a:extLst>
          </p:cNvPr>
          <p:cNvCxnSpPr>
            <a:cxnSpLocks/>
          </p:cNvCxnSpPr>
          <p:nvPr/>
        </p:nvCxnSpPr>
        <p:spPr>
          <a:xfrm flipH="1" flipV="1">
            <a:off x="9473687" y="3331911"/>
            <a:ext cx="538421" cy="5763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4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5A15-9216-45D3-A85E-2F68556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961046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Why use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MobiCash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90E-0734-453E-A4E8-BACC6DB8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897811"/>
            <a:ext cx="6242715" cy="4692770"/>
          </a:xfrm>
        </p:spPr>
        <p:txBody>
          <a:bodyPr>
            <a:normAutofit fontScale="92500"/>
          </a:bodyPr>
          <a:lstStyle/>
          <a:p>
            <a:pPr marL="182562" indent="0">
              <a:lnSpc>
                <a:spcPct val="90000"/>
              </a:lnSpc>
              <a:buClr>
                <a:srgbClr val="C00000"/>
              </a:buClr>
              <a:buNone/>
              <a:tabLst>
                <a:tab pos="633413" algn="l"/>
              </a:tabLst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you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No cash is no problem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Once your details are entered &amp; the first payment made, then </a:t>
            </a:r>
            <a:r>
              <a:rPr lang="en-GB" sz="2400" b="1" u="sng" dirty="0">
                <a:solidFill>
                  <a:schemeClr val="bg1"/>
                </a:solidFill>
              </a:rPr>
              <a:t>future</a:t>
            </a:r>
            <a:r>
              <a:rPr lang="en-GB" sz="2400" dirty="0">
                <a:solidFill>
                  <a:schemeClr val="bg1"/>
                </a:solidFill>
              </a:rPr>
              <a:t> payments are: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Easy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Secure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Quick</a:t>
            </a:r>
          </a:p>
          <a:p>
            <a:pPr marL="1511300" lvl="2" indent="-342900">
              <a:lnSpc>
                <a:spcPct val="90000"/>
              </a:lnSpc>
              <a:buClr>
                <a:srgbClr val="115150"/>
              </a:buClr>
              <a:buFont typeface="Wingdings" panose="05000000000000000000" pitchFamily="2" charset="2"/>
              <a:buChar char="ü"/>
              <a:tabLst>
                <a:tab pos="151923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Include Gift Aid</a:t>
            </a:r>
          </a:p>
          <a:p>
            <a:pPr marL="182562" indent="0">
              <a:lnSpc>
                <a:spcPct val="90000"/>
              </a:lnSpc>
              <a:buClr>
                <a:srgbClr val="C00000"/>
              </a:buClr>
              <a:buNone/>
              <a:tabLst>
                <a:tab pos="633413" algn="l"/>
              </a:tabLst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your church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Accounting is easier</a:t>
            </a:r>
          </a:p>
          <a:p>
            <a:pPr marL="1144587" lvl="1" indent="-342900" defTabSz="900113">
              <a:lnSpc>
                <a:spcPct val="90000"/>
              </a:lnSpc>
              <a:buClr>
                <a:srgbClr val="115150"/>
              </a:buClr>
              <a:tabLst>
                <a:tab pos="116840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Gift Aid is collected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3B256-1932-4F74-88C6-F097E0FB5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65" y="623485"/>
            <a:ext cx="2637472" cy="5410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CD47C-C437-45FF-AC59-FCDB8F2FA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5A15-9216-45D3-A85E-2F685567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73" y="3736473"/>
            <a:ext cx="5495327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How to get started</a:t>
            </a:r>
          </a:p>
        </p:txBody>
      </p:sp>
      <p:pic>
        <p:nvPicPr>
          <p:cNvPr id="1026" name="Picture 2" descr="Image result for apple equivalent of play store">
            <a:extLst>
              <a:ext uri="{FF2B5EF4-FFF2-40B4-BE49-F238E27FC236}">
                <a16:creationId xmlns:a16="http://schemas.microsoft.com/office/drawing/2014/main" id="{8F6AC51C-B7B1-44D9-B29F-84BC87E7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815" y="630766"/>
            <a:ext cx="4334934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A44F9-35D7-4DC5-920D-F1F5D9353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926" y="3855448"/>
            <a:ext cx="2385281" cy="2576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90E-0734-453E-A4E8-BACC6DB8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5" y="4833840"/>
            <a:ext cx="6238579" cy="1825751"/>
          </a:xfrm>
        </p:spPr>
        <p:txBody>
          <a:bodyPr>
            <a:normAutofit/>
          </a:bodyPr>
          <a:lstStyle/>
          <a:p>
            <a:pPr marL="687600" indent="-342000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Download the app</a:t>
            </a:r>
          </a:p>
          <a:p>
            <a:pPr marL="687600" indent="-342000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Follow the simple registration process</a:t>
            </a:r>
          </a:p>
          <a:p>
            <a:pPr marL="687600" indent="-342000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Add a bank card or Apple Pay/Google Pay to </a:t>
            </a:r>
            <a:r>
              <a:rPr lang="en-GB" sz="1600" dirty="0" err="1">
                <a:solidFill>
                  <a:schemeClr val="bg1"/>
                </a:solidFill>
              </a:rPr>
              <a:t>MobiCash</a:t>
            </a:r>
            <a:endParaRPr lang="en-GB" sz="16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You will be able to make donations anytime, anywhere!</a:t>
            </a:r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70DA8C-DFE0-4AB4-B685-44635B27A6F1}"/>
              </a:ext>
            </a:extLst>
          </p:cNvPr>
          <p:cNvSpPr txBox="1">
            <a:spLocks/>
          </p:cNvSpPr>
          <p:nvPr/>
        </p:nvSpPr>
        <p:spPr>
          <a:xfrm>
            <a:off x="6839252" y="1440865"/>
            <a:ext cx="4943697" cy="112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GB" sz="2400" dirty="0">
                <a:latin typeface="+mn-lt"/>
              </a:rPr>
              <a:t>Scan this QR code to download now!</a:t>
            </a:r>
          </a:p>
          <a:p>
            <a:pPr algn="ctr">
              <a:spcAft>
                <a:spcPts val="600"/>
              </a:spcAft>
            </a:pPr>
            <a:r>
              <a:rPr lang="en-GB" sz="2400" dirty="0">
                <a:latin typeface="+mn-lt"/>
              </a:rPr>
              <a:t>Or text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MOBICASH </a:t>
            </a:r>
            <a:r>
              <a:rPr lang="en-GB" sz="2400" dirty="0">
                <a:latin typeface="+mn-lt"/>
              </a:rPr>
              <a:t>to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70500</a:t>
            </a:r>
            <a:r>
              <a:rPr lang="en-GB" sz="2400" dirty="0">
                <a:latin typeface="+mn-lt"/>
              </a:rPr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D81B77-D485-4E1D-BBDA-30ADEA8B3C04}"/>
              </a:ext>
            </a:extLst>
          </p:cNvPr>
          <p:cNvSpPr txBox="1">
            <a:spLocks/>
          </p:cNvSpPr>
          <p:nvPr/>
        </p:nvSpPr>
        <p:spPr>
          <a:xfrm>
            <a:off x="6968015" y="843611"/>
            <a:ext cx="3992550" cy="791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51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65EEE-E8DE-48AE-88F9-B2953A809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363974" cy="278553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n-lt"/>
              </a:rPr>
              <a:t>Opening </a:t>
            </a:r>
            <a:r>
              <a:rPr lang="en-GB" sz="4000" dirty="0" err="1">
                <a:solidFill>
                  <a:schemeClr val="bg1"/>
                </a:solidFill>
                <a:latin typeface="+mn-lt"/>
              </a:rPr>
              <a:t>MobiCash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 for the first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3662712"/>
            <a:ext cx="3363974" cy="23909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Click </a:t>
            </a:r>
            <a:r>
              <a:rPr lang="en-GB" sz="3600" b="1" dirty="0">
                <a:solidFill>
                  <a:srgbClr val="FFFF00"/>
                </a:solidFill>
              </a:rPr>
              <a:t>Start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830A4-DFB6-4D72-9F02-495F571F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99" y="643467"/>
            <a:ext cx="3400696" cy="54101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B544B17-8D59-46EC-AA4F-E31CFDE9CC85}"/>
              </a:ext>
            </a:extLst>
          </p:cNvPr>
          <p:cNvSpPr/>
          <p:nvPr/>
        </p:nvSpPr>
        <p:spPr>
          <a:xfrm>
            <a:off x="7607405" y="5193101"/>
            <a:ext cx="1640112" cy="69011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4936-13C4-4A0C-BC63-1B6AE7DC3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0922-E4D9-45FF-A222-AE838DCB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53" y="379236"/>
            <a:ext cx="7437536" cy="594360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dirty="0"/>
              <a:t>Allow access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06781F-EB90-478F-8FC1-F78B1470DA3A}"/>
              </a:ext>
            </a:extLst>
          </p:cNvPr>
          <p:cNvSpPr txBox="1">
            <a:spLocks/>
          </p:cNvSpPr>
          <p:nvPr/>
        </p:nvSpPr>
        <p:spPr>
          <a:xfrm>
            <a:off x="878453" y="1377739"/>
            <a:ext cx="7437536" cy="486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51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MobiCash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permission to access your:</a:t>
            </a:r>
          </a:p>
          <a:p>
            <a:pPr marL="0">
              <a:buClr>
                <a:schemeClr val="accent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Camera – to view QR codes</a:t>
            </a:r>
          </a:p>
          <a:p>
            <a:pPr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Gallery – to store receipts</a:t>
            </a:r>
          </a:p>
          <a:p>
            <a:pPr marL="0">
              <a:buClr>
                <a:schemeClr val="accent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buClr>
                <a:schemeClr val="accent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Giving permission to access speech recognition is optional</a:t>
            </a:r>
          </a:p>
          <a:p>
            <a:pPr marL="0">
              <a:buClr>
                <a:schemeClr val="accent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C5437-838C-45F6-BFC8-3AF0ADE3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7576" y="-2"/>
            <a:ext cx="3284423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CBD493-E381-4822-8F8F-A4194DFD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84632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99EC2-9773-4B5F-A355-6B42F3A9F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35" y="502625"/>
            <a:ext cx="2289407" cy="175022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310D9BE-4AD2-4CC3-84FA-4E05790B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2395728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331C6-52AA-48A0-90AB-127BA9923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83" y="2395727"/>
            <a:ext cx="2273660" cy="17502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D7CC766-DF6B-4E3F-8101-8D5F35D4A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311381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FC734-67DA-43ED-934A-B4B024021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3" y="4306824"/>
            <a:ext cx="2310590" cy="1754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C1BE3-0078-42D1-8442-C581A734B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275350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Subscribing to MobiCash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208362"/>
            <a:ext cx="6242715" cy="384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>
                <a:solidFill>
                  <a:schemeClr val="bg1"/>
                </a:solidFill>
              </a:rPr>
              <a:t>Click </a:t>
            </a:r>
            <a:r>
              <a:rPr lang="en-GB" sz="3200" b="1">
                <a:solidFill>
                  <a:schemeClr val="bg1"/>
                </a:solidFill>
              </a:rPr>
              <a:t>Subscribe/Sign in</a:t>
            </a:r>
          </a:p>
          <a:p>
            <a:pPr marL="0" indent="0">
              <a:buNone/>
            </a:pP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9380B-FF26-4A97-8A4E-C08AE56E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142" y="623485"/>
            <a:ext cx="3246118" cy="5410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71AE7-EF44-4794-8022-AC3E7F94F410}"/>
              </a:ext>
            </a:extLst>
          </p:cNvPr>
          <p:cNvSpPr txBox="1"/>
          <p:nvPr/>
        </p:nvSpPr>
        <p:spPr>
          <a:xfrm>
            <a:off x="734740" y="3307229"/>
            <a:ext cx="58720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</a:rPr>
              <a:t>If you use Guest mode, your payment and Gift Aid information will not be saved for future use</a:t>
            </a:r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800" u="sng" dirty="0">
                <a:solidFill>
                  <a:schemeClr val="bg1"/>
                </a:solidFill>
              </a:rPr>
              <a:t>Don’t worry, the service is completely free to use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57287C-5B27-4179-9A19-96D235007D2D}"/>
              </a:ext>
            </a:extLst>
          </p:cNvPr>
          <p:cNvSpPr/>
          <p:nvPr/>
        </p:nvSpPr>
        <p:spPr>
          <a:xfrm>
            <a:off x="9838639" y="5309597"/>
            <a:ext cx="1618621" cy="5285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9594C-9404-41B2-862C-CD620184F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7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4" y="935558"/>
            <a:ext cx="4176561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+mn-lt"/>
              </a:rPr>
              <a:t>Subscribing to </a:t>
            </a:r>
            <a:r>
              <a:rPr lang="en-GB" sz="4000" dirty="0" err="1">
                <a:solidFill>
                  <a:schemeClr val="tx1"/>
                </a:solidFill>
                <a:latin typeface="+mn-lt"/>
              </a:rPr>
              <a:t>MobiCash</a:t>
            </a:r>
            <a:endParaRPr lang="en-GB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691" y="3301957"/>
            <a:ext cx="4062222" cy="15547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</a:rPr>
              <a:t>Read the service Terms &amp; Conditions and click </a:t>
            </a:r>
            <a:r>
              <a:rPr lang="en-GB" sz="3600" b="1" dirty="0">
                <a:solidFill>
                  <a:schemeClr val="tx1"/>
                </a:solidFill>
              </a:rPr>
              <a:t>Agree</a:t>
            </a:r>
            <a:endParaRPr lang="en-GB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0ED29-005C-4CCE-A3A4-6A928D5E5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5" y="1163150"/>
            <a:ext cx="2925537" cy="446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D446C-82E6-43ED-8CF8-BC4829B8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93" y="1163150"/>
            <a:ext cx="2686596" cy="4477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EBBBB3-ADD9-4584-8506-BCBACF0E2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C6EE87B-EC91-4DEB-A9B6-AE655BF722B6}"/>
              </a:ext>
            </a:extLst>
          </p:cNvPr>
          <p:cNvSpPr/>
          <p:nvPr/>
        </p:nvSpPr>
        <p:spPr>
          <a:xfrm>
            <a:off x="2309209" y="3906963"/>
            <a:ext cx="729121" cy="4137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71105E-2B62-4A6D-AC60-7935CEAF9960}"/>
              </a:ext>
            </a:extLst>
          </p:cNvPr>
          <p:cNvSpPr/>
          <p:nvPr/>
        </p:nvSpPr>
        <p:spPr>
          <a:xfrm flipV="1">
            <a:off x="5957427" y="5175849"/>
            <a:ext cx="729121" cy="46496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70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E6CC-331B-4923-A806-0C37184C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3" y="755734"/>
            <a:ext cx="7718217" cy="93385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Subscribing to </a:t>
            </a:r>
            <a:r>
              <a:rPr lang="en-GB" sz="3600" dirty="0" err="1">
                <a:latin typeface="+mn-lt"/>
              </a:rPr>
              <a:t>MobiCash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7C7B-ABEF-4380-9DBD-7AE1A76E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78" y="2146722"/>
            <a:ext cx="7595712" cy="18403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400" dirty="0"/>
              <a:t>Enter your mobile number followed by the 4-digit verification code you will receive by SMS</a:t>
            </a:r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54F39-79F5-430F-8E41-4FFDDDE2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875" y="755734"/>
            <a:ext cx="3465152" cy="582051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6DB526-2E01-4DCD-94C5-07A2EEE814E2}"/>
              </a:ext>
            </a:extLst>
          </p:cNvPr>
          <p:cNvCxnSpPr>
            <a:cxnSpLocks/>
          </p:cNvCxnSpPr>
          <p:nvPr/>
        </p:nvCxnSpPr>
        <p:spPr>
          <a:xfrm flipH="1">
            <a:off x="10509398" y="3644903"/>
            <a:ext cx="1564892" cy="329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A1732A-8B32-45B4-96BE-176E38159146}"/>
              </a:ext>
            </a:extLst>
          </p:cNvPr>
          <p:cNvCxnSpPr>
            <a:cxnSpLocks/>
          </p:cNvCxnSpPr>
          <p:nvPr/>
        </p:nvCxnSpPr>
        <p:spPr>
          <a:xfrm flipH="1">
            <a:off x="10509398" y="3030102"/>
            <a:ext cx="156489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7EBA7B-B854-4586-BAB2-6864EE181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8" y="281747"/>
            <a:ext cx="1273551" cy="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263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797</Words>
  <Application>Microsoft Macintosh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Wingdings</vt:lpstr>
      <vt:lpstr>Parcel</vt:lpstr>
      <vt:lpstr>PowerPoint Presentation</vt:lpstr>
      <vt:lpstr>Introduction</vt:lpstr>
      <vt:lpstr>Why use MobiCash?</vt:lpstr>
      <vt:lpstr>How to get started</vt:lpstr>
      <vt:lpstr>Opening MobiCash for the first time</vt:lpstr>
      <vt:lpstr>Allow access</vt:lpstr>
      <vt:lpstr>Subscribing to MobiCash</vt:lpstr>
      <vt:lpstr>Subscribing to MobiCash</vt:lpstr>
      <vt:lpstr>Subscribing to MobiCash</vt:lpstr>
      <vt:lpstr>Create your PIN</vt:lpstr>
      <vt:lpstr>Set up your security</vt:lpstr>
      <vt:lpstr>The main dashboard</vt:lpstr>
      <vt:lpstr>PowerPoint Presentation</vt:lpstr>
      <vt:lpstr>Add a payment card to the MobiCash Wallet</vt:lpstr>
      <vt:lpstr>PowerPoint Presentation</vt:lpstr>
      <vt:lpstr>Using QR codes in MobiCash to donate</vt:lpstr>
      <vt:lpstr>Scanning a QR code</vt:lpstr>
      <vt:lpstr>Example: donate to SDA St Albans Donation type</vt:lpstr>
      <vt:lpstr>PowerPoint Presentation</vt:lpstr>
      <vt:lpstr>PowerPoint Presentation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Frias</dc:creator>
  <cp:lastModifiedBy>Todd Frias</cp:lastModifiedBy>
  <cp:revision>2</cp:revision>
  <dcterms:created xsi:type="dcterms:W3CDTF">2020-03-26T11:11:55Z</dcterms:created>
  <dcterms:modified xsi:type="dcterms:W3CDTF">2020-03-26T11:25:23Z</dcterms:modified>
</cp:coreProperties>
</file>